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7"/>
  </p:notesMasterIdLst>
  <p:sldIdLst>
    <p:sldId id="256" r:id="rId2"/>
    <p:sldId id="304" r:id="rId3"/>
    <p:sldId id="263" r:id="rId4"/>
    <p:sldId id="257" r:id="rId5"/>
    <p:sldId id="300" r:id="rId6"/>
    <p:sldId id="265" r:id="rId7"/>
    <p:sldId id="266" r:id="rId8"/>
    <p:sldId id="310" r:id="rId9"/>
    <p:sldId id="264" r:id="rId10"/>
    <p:sldId id="262" r:id="rId11"/>
    <p:sldId id="295" r:id="rId12"/>
    <p:sldId id="268" r:id="rId13"/>
    <p:sldId id="306" r:id="rId14"/>
    <p:sldId id="269" r:id="rId15"/>
    <p:sldId id="270" r:id="rId16"/>
    <p:sldId id="271" r:id="rId17"/>
    <p:sldId id="296" r:id="rId18"/>
    <p:sldId id="272" r:id="rId19"/>
    <p:sldId id="274" r:id="rId20"/>
    <p:sldId id="273" r:id="rId21"/>
    <p:sldId id="275" r:id="rId22"/>
    <p:sldId id="297" r:id="rId23"/>
    <p:sldId id="277" r:id="rId24"/>
    <p:sldId id="278" r:id="rId25"/>
    <p:sldId id="260" r:id="rId26"/>
    <p:sldId id="291" r:id="rId27"/>
    <p:sldId id="307" r:id="rId28"/>
    <p:sldId id="280" r:id="rId29"/>
    <p:sldId id="298" r:id="rId30"/>
    <p:sldId id="282" r:id="rId31"/>
    <p:sldId id="283" r:id="rId32"/>
    <p:sldId id="284" r:id="rId33"/>
    <p:sldId id="285" r:id="rId34"/>
    <p:sldId id="301" r:id="rId35"/>
    <p:sldId id="299" r:id="rId36"/>
    <p:sldId id="287" r:id="rId37"/>
    <p:sldId id="302" r:id="rId38"/>
    <p:sldId id="293" r:id="rId39"/>
    <p:sldId id="303" r:id="rId40"/>
    <p:sldId id="290" r:id="rId41"/>
    <p:sldId id="309" r:id="rId42"/>
    <p:sldId id="279" r:id="rId43"/>
    <p:sldId id="289" r:id="rId44"/>
    <p:sldId id="292" r:id="rId45"/>
    <p:sldId id="308" r:id="rId4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3" autoAdjust="0"/>
    <p:restoredTop sz="89318" autoAdjust="0"/>
  </p:normalViewPr>
  <p:slideViewPr>
    <p:cSldViewPr>
      <p:cViewPr>
        <p:scale>
          <a:sx n="60" d="100"/>
          <a:sy n="60" d="100"/>
        </p:scale>
        <p:origin x="-1032" y="-149"/>
      </p:cViewPr>
      <p:guideLst>
        <p:guide orient="horz" pos="2160"/>
        <p:guide pos="2880"/>
      </p:guideLst>
    </p:cSldViewPr>
  </p:slideViewPr>
  <p:notesTextViewPr>
    <p:cViewPr>
      <p:scale>
        <a:sx n="1" d="1"/>
        <a:sy n="1" d="1"/>
      </p:scale>
      <p:origin x="0" y="0"/>
    </p:cViewPr>
  </p:notesTextViewPr>
  <p:sorterViewPr>
    <p:cViewPr>
      <p:scale>
        <a:sx n="100" d="100"/>
        <a:sy n="100" d="100"/>
      </p:scale>
      <p:origin x="0" y="1416"/>
    </p:cViewPr>
  </p:sorterViewPr>
  <p:notesViewPr>
    <p:cSldViewPr>
      <p:cViewPr>
        <p:scale>
          <a:sx n="90" d="100"/>
          <a:sy n="90" d="100"/>
        </p:scale>
        <p:origin x="-378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6DDF6C6-6E7F-458C-855C-003FAEE0805D}" type="datetimeFigureOut">
              <a:rPr kumimoji="1" lang="ja-JP" altLang="en-US" smtClean="0"/>
              <a:t>2013/6/7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0577B28-0518-411D-95D2-BB4AC921239A}" type="slidenum">
              <a:rPr kumimoji="1" lang="ja-JP" altLang="en-US" smtClean="0"/>
              <a:t>‹#›</a:t>
            </a:fld>
            <a:endParaRPr kumimoji="1" lang="ja-JP" altLang="en-US"/>
          </a:p>
        </p:txBody>
      </p:sp>
    </p:spTree>
    <p:extLst>
      <p:ext uri="{BB962C8B-B14F-4D97-AF65-F5344CB8AC3E}">
        <p14:creationId xmlns:p14="http://schemas.microsoft.com/office/powerpoint/2010/main" val="42513473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私は日本語はまだ流暢ではありませんので、ちょっと緊張していて、講演中、間違ったら許してください。</a:t>
            </a:r>
            <a:endParaRPr kumimoji="1" lang="en-US" altLang="ja-JP" dirty="0" smtClean="0"/>
          </a:p>
          <a:p>
            <a:r>
              <a:rPr kumimoji="1" lang="ja-JP" altLang="en-US" dirty="0" smtClean="0"/>
              <a:t>特に、学部２年生の前で、理解してくれるか心配しています。</a:t>
            </a:r>
            <a:endParaRPr kumimoji="1" lang="en-US" altLang="ja-JP" dirty="0" smtClean="0"/>
          </a:p>
          <a:p>
            <a:r>
              <a:rPr kumimoji="1" lang="ja-JP" altLang="en-US" dirty="0" smtClean="0"/>
              <a:t>あんおで、とにかくスライドをちゃんと読んでください。</a:t>
            </a:r>
            <a:endParaRPr kumimoji="1" lang="en-US" altLang="ja-JP" dirty="0" smtClean="0"/>
          </a:p>
          <a:p>
            <a:endParaRPr kumimoji="1" lang="en-US" altLang="ja-JP" dirty="0" smtClean="0"/>
          </a:p>
          <a:p>
            <a:r>
              <a:rPr kumimoji="1" lang="ja-JP" altLang="en-US" dirty="0" smtClean="0"/>
              <a:t>では　「計算機科学入門」の授業を二つ担当する予定です。</a:t>
            </a:r>
            <a:endParaRPr kumimoji="1" lang="en-US" altLang="ja-JP" dirty="0" smtClean="0"/>
          </a:p>
          <a:p>
            <a:r>
              <a:rPr kumimoji="1" lang="ja-JP" altLang="en-US" dirty="0" smtClean="0"/>
              <a:t>先週の講義と今日の講義と違うと思います。村木様が面白いやつだったんだが、私は一度も会社で仕事をしていない状況で </a:t>
            </a:r>
            <a:r>
              <a:rPr kumimoji="1" lang="en-US" altLang="ja-JP" dirty="0" smtClean="0"/>
              <a:t>(</a:t>
            </a:r>
            <a:r>
              <a:rPr kumimoji="1" lang="ja-JP" altLang="en-US" dirty="0" smtClean="0"/>
              <a:t>バイト以外）、</a:t>
            </a:r>
            <a:endParaRPr kumimoji="1" lang="en-US" altLang="ja-JP" dirty="0" smtClean="0"/>
          </a:p>
          <a:p>
            <a:r>
              <a:rPr kumimoji="1" lang="ja-JP" altLang="en-US" dirty="0" smtClean="0"/>
              <a:t>就職などの実際のエンジニアの問題についてまったくわかりません。</a:t>
            </a:r>
            <a:endParaRPr kumimoji="1" lang="en-US" altLang="ja-JP" dirty="0" smtClean="0"/>
          </a:p>
          <a:p>
            <a:r>
              <a:rPr kumimoji="1" lang="ja-JP" altLang="en-US" dirty="0" smtClean="0"/>
              <a:t>本講義ではもっと大学の伝統的な講義とすると思います。</a:t>
            </a:r>
            <a:endParaRPr kumimoji="1" lang="en-US" altLang="ja-JP" dirty="0" smtClean="0"/>
          </a:p>
          <a:p>
            <a:r>
              <a:rPr kumimoji="1" lang="ja-JP" altLang="en-US" dirty="0" smtClean="0"/>
              <a:t>今日のテーマは情報セキュリティと暗号学入門です。</a:t>
            </a:r>
            <a:endParaRPr kumimoji="1" lang="en-US" altLang="ja-JP" dirty="0" smtClean="0"/>
          </a:p>
          <a:p>
            <a:endParaRPr kumimoji="1" lang="en-US" altLang="ja-JP" dirty="0" smtClean="0"/>
          </a:p>
          <a:p>
            <a:r>
              <a:rPr kumimoji="1" lang="ja-JP" altLang="en-US" dirty="0" smtClean="0"/>
              <a:t>まずは自己紹介をしたいと思います。</a:t>
            </a:r>
            <a:endParaRPr kumimoji="1" lang="en-US" altLang="ja-JP" dirty="0" smtClean="0"/>
          </a:p>
          <a:p>
            <a:endParaRPr kumimoji="1" lang="en-US" altLang="ja-JP" dirty="0" smtClean="0"/>
          </a:p>
          <a:p>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a:t>
            </a:fld>
            <a:endParaRPr kumimoji="1" lang="ja-JP" altLang="en-US"/>
          </a:p>
        </p:txBody>
      </p:sp>
    </p:spTree>
    <p:extLst>
      <p:ext uri="{BB962C8B-B14F-4D97-AF65-F5344CB8AC3E}">
        <p14:creationId xmlns:p14="http://schemas.microsoft.com/office/powerpoint/2010/main" val="222022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適応性 </a:t>
            </a:r>
            <a:r>
              <a:rPr lang="en-US" altLang="ja-JP" dirty="0"/>
              <a:t>(</a:t>
            </a:r>
            <a:r>
              <a:rPr lang="ja-JP" altLang="en-US" dirty="0" err="1"/>
              <a:t>てき</a:t>
            </a:r>
            <a:r>
              <a:rPr lang="ja-JP" altLang="en-US" dirty="0"/>
              <a:t>ようせい）：　</a:t>
            </a:r>
            <a:r>
              <a:rPr lang="en-US" altLang="ja-JP" dirty="0"/>
              <a:t>flexibility</a:t>
            </a:r>
          </a:p>
          <a:p>
            <a:endParaRPr kumimoji="1" lang="en-US" altLang="ja-JP" dirty="0" smtClean="0"/>
          </a:p>
          <a:p>
            <a:endParaRPr kumimoji="1" lang="en-US" altLang="ja-JP" dirty="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10</a:t>
            </a:fld>
            <a:endParaRPr kumimoji="1" lang="ja-JP" altLang="en-US"/>
          </a:p>
        </p:txBody>
      </p:sp>
    </p:spTree>
    <p:extLst>
      <p:ext uri="{BB962C8B-B14F-4D97-AF65-F5344CB8AC3E}">
        <p14:creationId xmlns:p14="http://schemas.microsoft.com/office/powerpoint/2010/main" val="360421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11</a:t>
            </a:fld>
            <a:endParaRPr kumimoji="1" lang="ja-JP" altLang="en-US"/>
          </a:p>
        </p:txBody>
      </p:sp>
    </p:spTree>
    <p:extLst>
      <p:ext uri="{BB962C8B-B14F-4D97-AF65-F5344CB8AC3E}">
        <p14:creationId xmlns:p14="http://schemas.microsoft.com/office/powerpoint/2010/main" val="201270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いつも、このモデルを挙がら</a:t>
            </a:r>
            <a:r>
              <a:rPr lang="ja-JP" altLang="en-US" dirty="0"/>
              <a:t>れ</a:t>
            </a:r>
            <a:r>
              <a:rPr kumimoji="1" lang="ja-JP" altLang="en-US" dirty="0" smtClean="0"/>
              <a:t>る：</a:t>
            </a:r>
            <a:endParaRPr kumimoji="1" lang="en-US" altLang="ja-JP" dirty="0" smtClean="0"/>
          </a:p>
          <a:p>
            <a:endParaRPr kumimoji="1" lang="en-US" altLang="ja-JP" dirty="0" smtClean="0"/>
          </a:p>
          <a:p>
            <a:r>
              <a:rPr kumimoji="1" lang="ja-JP" altLang="en-US" dirty="0" smtClean="0"/>
              <a:t>両者</a:t>
            </a:r>
            <a:r>
              <a:rPr kumimoji="1" lang="en-US" altLang="ja-JP" dirty="0" smtClean="0"/>
              <a:t>Alice</a:t>
            </a:r>
            <a:r>
              <a:rPr kumimoji="1" lang="ja-JP" altLang="en-US" dirty="0" smtClean="0"/>
              <a:t>や</a:t>
            </a:r>
            <a:r>
              <a:rPr kumimoji="1" lang="en-US" altLang="ja-JP" dirty="0" smtClean="0"/>
              <a:t>Bob</a:t>
            </a:r>
            <a:r>
              <a:rPr kumimoji="1" lang="ja-JP" altLang="en-US" dirty="0" smtClean="0"/>
              <a:t>は</a:t>
            </a:r>
            <a:r>
              <a:rPr kumimoji="1" lang="en-US" altLang="ja-JP" dirty="0" smtClean="0"/>
              <a:t>Network</a:t>
            </a:r>
            <a:r>
              <a:rPr kumimoji="1" lang="ja-JP" altLang="en-US" dirty="0" smtClean="0"/>
              <a:t>経由　情報を機密に共有したいです。</a:t>
            </a:r>
            <a:endParaRPr kumimoji="1" lang="en-US" altLang="ja-JP" dirty="0" smtClean="0"/>
          </a:p>
          <a:p>
            <a:r>
              <a:rPr kumimoji="1" lang="ja-JP" altLang="en-US" dirty="0" smtClean="0"/>
              <a:t>どうするか？</a:t>
            </a:r>
            <a:r>
              <a:rPr kumimoji="1" lang="en-US" altLang="ja-JP" dirty="0" smtClean="0"/>
              <a:t>Alice</a:t>
            </a:r>
            <a:r>
              <a:rPr kumimoji="1" lang="ja-JP" altLang="en-US" dirty="0" smtClean="0"/>
              <a:t>は安全でない</a:t>
            </a:r>
            <a:r>
              <a:rPr kumimoji="1" lang="en-US" altLang="ja-JP" dirty="0" smtClean="0"/>
              <a:t>network</a:t>
            </a:r>
            <a:r>
              <a:rPr kumimoji="1" lang="ja-JP" altLang="en-US" dirty="0" smtClean="0"/>
              <a:t>経由メッセージを送信する前に、暗号化します。</a:t>
            </a:r>
            <a:endParaRPr kumimoji="1" lang="en-US" altLang="ja-JP" dirty="0" smtClean="0"/>
          </a:p>
          <a:p>
            <a:r>
              <a:rPr kumimoji="1" lang="ja-JP" altLang="en-US" dirty="0" smtClean="0"/>
              <a:t>宛先</a:t>
            </a:r>
            <a:r>
              <a:rPr kumimoji="1" lang="en-US" altLang="ja-JP" dirty="0" smtClean="0"/>
              <a:t>Bob</a:t>
            </a:r>
            <a:r>
              <a:rPr kumimoji="1" lang="ja-JP" altLang="en-US" dirty="0" smtClean="0"/>
              <a:t>は、</a:t>
            </a:r>
            <a:r>
              <a:rPr kumimoji="1" lang="en-US" altLang="ja-JP" dirty="0" smtClean="0"/>
              <a:t>Alice</a:t>
            </a:r>
            <a:r>
              <a:rPr kumimoji="1" lang="ja-JP" altLang="en-US" dirty="0" smtClean="0"/>
              <a:t>の暗号文を受信して、復号化します。</a:t>
            </a:r>
            <a:endParaRPr kumimoji="1" lang="en-US" altLang="ja-JP" dirty="0" smtClean="0"/>
          </a:p>
          <a:p>
            <a:endParaRPr kumimoji="1" lang="en-US" altLang="ja-JP" dirty="0" smtClean="0"/>
          </a:p>
          <a:p>
            <a:r>
              <a:rPr kumimoji="1" lang="ja-JP" altLang="en-US" dirty="0" smtClean="0"/>
              <a:t>それを実現するための材料：</a:t>
            </a:r>
            <a:endParaRPr kumimoji="1" lang="en-US" altLang="ja-JP" dirty="0" smtClean="0"/>
          </a:p>
          <a:p>
            <a:r>
              <a:rPr kumimoji="1" lang="ja-JP" altLang="en-US" dirty="0" smtClean="0"/>
              <a:t>暗号化や復号かアルゴリズム。</a:t>
            </a:r>
            <a:endParaRPr kumimoji="1" lang="en-US" altLang="ja-JP" dirty="0" smtClean="0"/>
          </a:p>
          <a:p>
            <a:r>
              <a:rPr kumimoji="1" lang="en-US" altLang="ja-JP" dirty="0" smtClean="0"/>
              <a:t>Bob</a:t>
            </a:r>
            <a:r>
              <a:rPr kumimoji="1" lang="ja-JP" altLang="en-US" dirty="0" err="1" smtClean="0"/>
              <a:t>だけ</a:t>
            </a:r>
            <a:r>
              <a:rPr kumimoji="1" lang="ja-JP" altLang="en-US" dirty="0" smtClean="0"/>
              <a:t>が</a:t>
            </a:r>
            <a:r>
              <a:rPr kumimoji="1" lang="en-US" altLang="ja-JP" dirty="0" smtClean="0"/>
              <a:t>Alice</a:t>
            </a:r>
            <a:r>
              <a:rPr kumimoji="1" lang="ja-JP" altLang="en-US" dirty="0" smtClean="0"/>
              <a:t>の通信を復号化できる。 </a:t>
            </a:r>
            <a:r>
              <a:rPr kumimoji="1" lang="en-US" altLang="ja-JP" dirty="0" smtClean="0"/>
              <a:t>-</a:t>
            </a:r>
            <a:r>
              <a:rPr kumimoji="1" lang="en-US" altLang="ja-JP" dirty="0" smtClean="0">
                <a:sym typeface="Wingdings" pitchFamily="2" charset="2"/>
              </a:rPr>
              <a:t> </a:t>
            </a:r>
            <a:r>
              <a:rPr kumimoji="1" lang="ja-JP" altLang="en-US" dirty="0" smtClean="0">
                <a:sym typeface="Wingdings" pitchFamily="2" charset="2"/>
              </a:rPr>
              <a:t>鍵</a:t>
            </a:r>
            <a:endParaRPr kumimoji="1" lang="en-US" altLang="ja-JP" dirty="0" smtClean="0"/>
          </a:p>
          <a:p>
            <a:endParaRPr kumimoji="1" lang="en-US" altLang="ja-JP" dirty="0" smtClean="0"/>
          </a:p>
          <a:p>
            <a:r>
              <a:rPr kumimoji="1" lang="ja-JP" altLang="en-US" dirty="0" smtClean="0"/>
              <a:t>魔法</a:t>
            </a:r>
            <a:r>
              <a:rPr kumimoji="1" lang="en-US" altLang="ja-JP" dirty="0" smtClean="0"/>
              <a:t>(</a:t>
            </a:r>
            <a:r>
              <a:rPr kumimoji="1" lang="ja-JP" altLang="en-US" dirty="0" smtClean="0"/>
              <a:t>まほう＝</a:t>
            </a:r>
            <a:r>
              <a:rPr kumimoji="1" lang="en-US" altLang="ja-JP" dirty="0" smtClean="0"/>
              <a:t>magic)</a:t>
            </a:r>
          </a:p>
          <a:p>
            <a:endParaRPr kumimoji="1" lang="en-US" altLang="ja-JP" dirty="0" smtClean="0"/>
          </a:p>
          <a:p>
            <a:r>
              <a:rPr kumimoji="1" lang="en-US" altLang="ja-JP" dirty="0" smtClean="0"/>
              <a:t>XD: </a:t>
            </a:r>
            <a:r>
              <a:rPr kumimoji="1" lang="ja-JP" altLang="en-US" dirty="0" smtClean="0"/>
              <a:t>その疑問を解決する前に、暗号プロトコルに関する別もう一つ大事な原理を見ましょう。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12</a:t>
            </a:fld>
            <a:endParaRPr kumimoji="1" lang="ja-JP" altLang="en-US"/>
          </a:p>
        </p:txBody>
      </p:sp>
    </p:spTree>
    <p:extLst>
      <p:ext uri="{BB962C8B-B14F-4D97-AF65-F5344CB8AC3E}">
        <p14:creationId xmlns:p14="http://schemas.microsoft.com/office/powerpoint/2010/main" val="350981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a:t>
            </a:r>
            <a:r>
              <a:rPr kumimoji="1" lang="ja-JP" altLang="en-US" smtClean="0"/>
              <a:t>電子商取引：　</a:t>
            </a:r>
            <a:r>
              <a:rPr kumimoji="1" lang="en-US" altLang="ja-JP" smtClean="0"/>
              <a:t>electronic commerce)</a:t>
            </a:r>
          </a:p>
          <a:p>
            <a:r>
              <a:rPr kumimoji="1" lang="ja-JP" altLang="en-US" smtClean="0"/>
              <a:t>客さんの立場からすると、利用される暗号方式を確信んしたいです！</a:t>
            </a:r>
            <a:endParaRPr kumimoji="1" lang="en-US" altLang="ja-JP" smtClean="0"/>
          </a:p>
          <a:p>
            <a:r>
              <a:rPr kumimoji="1" lang="ja-JP" altLang="en-US" smtClean="0"/>
              <a:t>公開するはず。</a:t>
            </a:r>
            <a:endParaRPr kumimoji="1" lang="en-US" altLang="ja-JP"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13</a:t>
            </a:fld>
            <a:endParaRPr kumimoji="1" lang="ja-JP" altLang="en-US"/>
          </a:p>
        </p:txBody>
      </p:sp>
    </p:spTree>
    <p:extLst>
      <p:ext uri="{BB962C8B-B14F-4D97-AF65-F5344CB8AC3E}">
        <p14:creationId xmlns:p14="http://schemas.microsoft.com/office/powerpoint/2010/main" val="10750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歴史上、軍隊は暗号を使えました。例；シーザー暗号　（シーザーは、サラ</a:t>
            </a:r>
            <a:r>
              <a:rPr kumimoji="1" lang="ja-JP" altLang="en-US" dirty="0" err="1" smtClean="0"/>
              <a:t>だ</a:t>
            </a:r>
            <a:r>
              <a:rPr kumimoji="1" lang="ja-JP" altLang="en-US" dirty="0" smtClean="0"/>
              <a:t>ではなく、協和政ローマの政治家です）。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14</a:t>
            </a:fld>
            <a:endParaRPr kumimoji="1" lang="ja-JP" altLang="en-US"/>
          </a:p>
        </p:txBody>
      </p:sp>
    </p:spTree>
    <p:extLst>
      <p:ext uri="{BB962C8B-B14F-4D97-AF65-F5344CB8AC3E}">
        <p14:creationId xmlns:p14="http://schemas.microsoft.com/office/powerpoint/2010/main" val="151400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　文字一つじゃなくて、２，３、６４文字からなるブロックの置換という暗号式もあります。</a:t>
            </a:r>
            <a:endParaRPr kumimoji="1" lang="en-US" altLang="ja-JP" dirty="0" smtClean="0"/>
          </a:p>
          <a:p>
            <a:r>
              <a:rPr kumimoji="1" lang="ja-JP" altLang="en-US" dirty="0" smtClean="0"/>
              <a:t>ブロックは短すぎたら、頻度分析をうまく</a:t>
            </a:r>
            <a:r>
              <a:rPr kumimoji="1" lang="ja-JP" altLang="en-US" dirty="0" err="1" smtClean="0"/>
              <a:t>に</a:t>
            </a:r>
            <a:r>
              <a:rPr kumimoji="1" lang="ja-JP" altLang="en-US" dirty="0" smtClean="0"/>
              <a:t>行えますので、安全であるわけではありません。</a:t>
            </a:r>
            <a:endParaRPr kumimoji="1" lang="en-US" altLang="ja-JP" dirty="0" smtClean="0"/>
          </a:p>
          <a:p>
            <a:endParaRPr kumimoji="1" lang="en-US" altLang="ja-JP" dirty="0" smtClean="0"/>
          </a:p>
          <a:p>
            <a:r>
              <a:rPr lang="ja-JP" altLang="en-US" dirty="0" smtClean="0"/>
              <a:t>（頻度＝ひんどう）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15</a:t>
            </a:fld>
            <a:endParaRPr kumimoji="1" lang="ja-JP" altLang="en-US"/>
          </a:p>
        </p:txBody>
      </p:sp>
    </p:spTree>
    <p:extLst>
      <p:ext uri="{BB962C8B-B14F-4D97-AF65-F5344CB8AC3E}">
        <p14:creationId xmlns:p14="http://schemas.microsoft.com/office/powerpoint/2010/main" val="252513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a:t>
            </a:r>
            <a:r>
              <a:rPr kumimoji="1" lang="en-US" altLang="ja-JP" smtClean="0"/>
              <a:t>after</a:t>
            </a:r>
            <a:r>
              <a:rPr kumimoji="1" lang="en-US" altLang="ja-JP" baseline="0" smtClean="0"/>
              <a:t> 3</a:t>
            </a:r>
            <a:r>
              <a:rPr kumimoji="1" lang="en-US" altLang="ja-JP" baseline="30000" smtClean="0"/>
              <a:t>rd</a:t>
            </a:r>
            <a:r>
              <a:rPr kumimoji="1" lang="en-US" altLang="ja-JP" baseline="0" smtClean="0"/>
              <a:t> point)</a:t>
            </a:r>
          </a:p>
          <a:p>
            <a:endParaRPr kumimoji="1" lang="en-US" altLang="ja-JP" smtClean="0"/>
          </a:p>
          <a:p>
            <a:r>
              <a:rPr kumimoji="1" lang="ja-JP" altLang="en-US" smtClean="0"/>
              <a:t>それで、数が敵に考える価値があります。</a:t>
            </a:r>
            <a:endParaRPr kumimoji="1" lang="en-US" altLang="ja-JP" smtClean="0"/>
          </a:p>
          <a:p>
            <a:endParaRPr kumimoji="1" lang="en-US" altLang="ja-JP" smtClean="0"/>
          </a:p>
          <a:p>
            <a:r>
              <a:rPr kumimoji="1" lang="ja-JP" altLang="en-US" smtClean="0"/>
              <a:t>２７は</a:t>
            </a:r>
            <a:r>
              <a:rPr kumimoji="1" lang="en-US" altLang="ja-JP" smtClean="0"/>
              <a:t>alphabet</a:t>
            </a:r>
            <a:r>
              <a:rPr kumimoji="1" lang="ja-JP" altLang="en-US" smtClean="0"/>
              <a:t>文字に対応しません。？？</a:t>
            </a:r>
            <a:endParaRPr kumimoji="1" lang="en-US" altLang="ja-JP" smtClean="0"/>
          </a:p>
          <a:p>
            <a:r>
              <a:rPr kumimoji="1" lang="en-US" altLang="ja-JP" smtClean="0"/>
              <a:t>27=26+1 </a:t>
            </a:r>
            <a:r>
              <a:rPr kumimoji="1" lang="ja-JP" altLang="en-US" smtClean="0"/>
              <a:t>ので、その平文は、</a:t>
            </a:r>
            <a:r>
              <a:rPr kumimoji="1" lang="en-US" altLang="ja-JP" smtClean="0"/>
              <a:t>1</a:t>
            </a:r>
            <a:r>
              <a:rPr kumimoji="1" lang="ja-JP" altLang="en-US" smtClean="0"/>
              <a:t>である。</a:t>
            </a:r>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16</a:t>
            </a:fld>
            <a:endParaRPr kumimoji="1" lang="ja-JP" altLang="en-US"/>
          </a:p>
        </p:txBody>
      </p:sp>
    </p:spTree>
    <p:extLst>
      <p:ext uri="{BB962C8B-B14F-4D97-AF65-F5344CB8AC3E}">
        <p14:creationId xmlns:p14="http://schemas.microsoft.com/office/powerpoint/2010/main" val="227976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情報学より数学の方の話と考えらえうるのですが、実際に剰余演算は、</a:t>
            </a:r>
            <a:endParaRPr kumimoji="1" lang="en-US" altLang="ja-JP" smtClean="0"/>
          </a:p>
          <a:p>
            <a:r>
              <a:rPr kumimoji="1" lang="ja-JP" altLang="en-US" smtClean="0"/>
              <a:t>有限の構造として、コンピュータで自然に計算できるので、よく使われています。</a:t>
            </a:r>
            <a:endParaRPr kumimoji="1" lang="en-US" altLang="ja-JP" smtClean="0"/>
          </a:p>
          <a:p>
            <a:endParaRPr kumimoji="1" lang="en-US" altLang="ja-JP" smtClean="0"/>
          </a:p>
          <a:p>
            <a:r>
              <a:rPr kumimoji="1" lang="ja-JP" altLang="en-US" smtClean="0"/>
              <a:t>その上、</a:t>
            </a:r>
            <a:r>
              <a:rPr kumimoji="1" lang="en-US" altLang="ja-JP" smtClean="0"/>
              <a:t>1+1=0</a:t>
            </a:r>
            <a:r>
              <a:rPr kumimoji="1" lang="ja-JP" altLang="en-US" smtClean="0"/>
              <a:t>という等式が現れて、結構面白くないかなぁ。。。</a:t>
            </a:r>
            <a:endParaRPr kumimoji="1" lang="en-US" altLang="ja-JP" smtClean="0"/>
          </a:p>
          <a:p>
            <a:endParaRPr kumimoji="1" lang="en-US" altLang="ja-JP"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17</a:t>
            </a:fld>
            <a:endParaRPr kumimoji="1" lang="ja-JP" altLang="en-US"/>
          </a:p>
        </p:txBody>
      </p:sp>
    </p:spTree>
    <p:extLst>
      <p:ext uri="{BB962C8B-B14F-4D97-AF65-F5344CB8AC3E}">
        <p14:creationId xmlns:p14="http://schemas.microsoft.com/office/powerpoint/2010/main" val="124180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初めに　</a:t>
            </a:r>
            <a:r>
              <a:rPr kumimoji="1" lang="en-US" altLang="ja-JP" smtClean="0"/>
              <a:t>(</a:t>
            </a:r>
            <a:r>
              <a:rPr kumimoji="1" lang="ja-JP" altLang="en-US" smtClean="0"/>
              <a:t>読んだまま）。</a:t>
            </a:r>
            <a:endParaRPr kumimoji="1" lang="en-US" altLang="ja-JP" smtClean="0"/>
          </a:p>
          <a:p>
            <a:endParaRPr kumimoji="1" lang="en-US" altLang="ja-JP"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18</a:t>
            </a:fld>
            <a:endParaRPr kumimoji="1" lang="ja-JP" altLang="en-US"/>
          </a:p>
        </p:txBody>
      </p:sp>
    </p:spTree>
    <p:extLst>
      <p:ext uri="{BB962C8B-B14F-4D97-AF65-F5344CB8AC3E}">
        <p14:creationId xmlns:p14="http://schemas.microsoft.com/office/powerpoint/2010/main" val="989477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倍数：</a:t>
            </a:r>
            <a:r>
              <a:rPr kumimoji="1" lang="en-US" altLang="ja-JP" smtClean="0"/>
              <a:t>multiple</a:t>
            </a:r>
            <a:endParaRPr kumimoji="1" lang="ja-JP" alt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19</a:t>
            </a:fld>
            <a:endParaRPr kumimoji="1" lang="ja-JP" altLang="en-US"/>
          </a:p>
        </p:txBody>
      </p:sp>
    </p:spTree>
    <p:extLst>
      <p:ext uri="{BB962C8B-B14F-4D97-AF65-F5344CB8AC3E}">
        <p14:creationId xmlns:p14="http://schemas.microsoft.com/office/powerpoint/2010/main" val="79248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mtClean="0"/>
          </a:p>
          <a:p>
            <a:r>
              <a:rPr kumimoji="1" lang="ja-JP" altLang="en-US" smtClean="0"/>
              <a:t>この学校で始めてに日本語を勉強し始めました。</a:t>
            </a:r>
            <a:endParaRPr kumimoji="1" lang="en-US" altLang="ja-JP" smtClean="0"/>
          </a:p>
          <a:p>
            <a:endParaRPr kumimoji="1" lang="en-US" altLang="ja-JP" smtClean="0"/>
          </a:p>
          <a:p>
            <a:r>
              <a:rPr kumimoji="1" lang="ja-JP" altLang="en-US" smtClean="0"/>
              <a:t>では、質問がなければ、講義を開始しましょう。</a:t>
            </a:r>
            <a:endParaRPr kumimoji="1" lang="en-US" altLang="ja-JP" smtClean="0"/>
          </a:p>
          <a:p>
            <a:r>
              <a:rPr lang="ja-JP" altLang="en-US" smtClean="0"/>
              <a:t>今現在、一番懐かしいことは食堂です。</a:t>
            </a:r>
            <a:endParaRPr kumimoji="1" lang="en-US" altLang="ja-JP" smtClean="0"/>
          </a:p>
          <a:p>
            <a:endParaRPr kumimoji="1" lang="ja-JP" alt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a:t>
            </a:fld>
            <a:endParaRPr kumimoji="1" lang="ja-JP" altLang="en-US"/>
          </a:p>
        </p:txBody>
      </p:sp>
    </p:spTree>
    <p:extLst>
      <p:ext uri="{BB962C8B-B14F-4D97-AF65-F5344CB8AC3E}">
        <p14:creationId xmlns:p14="http://schemas.microsoft.com/office/powerpoint/2010/main" val="1335570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2</a:t>
            </a:r>
            <a:r>
              <a:rPr kumimoji="1" lang="en-US" altLang="ja-JP" baseline="30000" smtClean="0"/>
              <a:t>nd</a:t>
            </a:r>
            <a:r>
              <a:rPr kumimoji="1" lang="en-US" altLang="ja-JP" smtClean="0"/>
              <a:t> point: </a:t>
            </a:r>
            <a:r>
              <a:rPr kumimoji="1" lang="ja-JP" altLang="en-US" smtClean="0"/>
              <a:t>質問　（だれが知っていますか）、</a:t>
            </a:r>
            <a:endParaRPr kumimoji="1" lang="en-US" altLang="ja-JP" smtClean="0"/>
          </a:p>
          <a:p>
            <a:endParaRPr kumimoji="1" lang="en-US" altLang="ja-JP" smtClean="0"/>
          </a:p>
          <a:p>
            <a:r>
              <a:rPr kumimoji="1" lang="ja-JP" altLang="en-US" smtClean="0"/>
              <a:t>便利さ：　次の定義は数学が必要ですが、わかりやすくて、自然なので、</a:t>
            </a:r>
            <a:endParaRPr kumimoji="1" lang="en-US" altLang="ja-JP" smtClean="0"/>
          </a:p>
          <a:p>
            <a:r>
              <a:rPr kumimoji="1" lang="ja-JP" altLang="en-US" smtClean="0"/>
              <a:t>記載します。</a:t>
            </a:r>
            <a:endParaRPr kumimoji="1" lang="en-US" altLang="ja-JP" smtClean="0"/>
          </a:p>
          <a:p>
            <a:endParaRPr kumimoji="1" lang="ja-JP" alt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20</a:t>
            </a:fld>
            <a:endParaRPr kumimoji="1" lang="ja-JP" altLang="en-US"/>
          </a:p>
        </p:txBody>
      </p:sp>
    </p:spTree>
    <p:extLst>
      <p:ext uri="{BB962C8B-B14F-4D97-AF65-F5344CB8AC3E}">
        <p14:creationId xmlns:p14="http://schemas.microsoft.com/office/powerpoint/2010/main" val="1989000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では、剰余演算を使って、シーザー暗号を再定義しましょう。</a:t>
            </a:r>
            <a:endParaRPr kumimoji="1" lang="en-US" altLang="ja-JP" dirty="0" smtClean="0"/>
          </a:p>
          <a:p>
            <a:endParaRPr kumimoji="1" lang="en-US" altLang="ja-JP" dirty="0" smtClean="0"/>
          </a:p>
          <a:p>
            <a:r>
              <a:rPr kumimoji="1" lang="en-US" altLang="ja-JP" dirty="0" smtClean="0"/>
              <a:t>Alphabet</a:t>
            </a:r>
            <a:r>
              <a:rPr kumimoji="1" lang="ja-JP" altLang="en-US" dirty="0" smtClean="0"/>
              <a:t>の文字を数字に変換して、シフトは、</a:t>
            </a:r>
            <a:r>
              <a:rPr kumimoji="1" lang="en-US" altLang="ja-JP" baseline="0" dirty="0" smtClean="0"/>
              <a:t>26</a:t>
            </a:r>
            <a:r>
              <a:rPr kumimoji="1" lang="ja-JP" altLang="en-US" baseline="0" dirty="0" smtClean="0"/>
              <a:t>で割った余り</a:t>
            </a:r>
            <a:r>
              <a:rPr kumimoji="1" lang="en-US" altLang="ja-JP" baseline="0" dirty="0" smtClean="0"/>
              <a:t> </a:t>
            </a:r>
            <a:r>
              <a:rPr kumimoji="1" lang="ja-JP" altLang="en-US" baseline="0" dirty="0" smtClean="0"/>
              <a:t>の剰余演算となります。</a:t>
            </a:r>
            <a:endParaRPr kumimoji="1" lang="en-US" altLang="ja-JP" baseline="0" dirty="0" smtClean="0"/>
          </a:p>
          <a:p>
            <a:endParaRPr lang="en-US" altLang="ja-JP" dirty="0"/>
          </a:p>
          <a:p>
            <a:endParaRPr kumimoji="1" lang="en-US" altLang="ja-JP" baseline="0" dirty="0" smtClean="0"/>
          </a:p>
          <a:p>
            <a:r>
              <a:rPr lang="en-US" altLang="ja-JP" dirty="0" smtClean="0"/>
              <a:t>READ THE 2 last lines</a:t>
            </a:r>
            <a:endParaRPr kumimoji="1" lang="en-US" altLang="ja-JP" baseline="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21</a:t>
            </a:fld>
            <a:endParaRPr kumimoji="1" lang="ja-JP" altLang="en-US"/>
          </a:p>
        </p:txBody>
      </p:sp>
    </p:spTree>
    <p:extLst>
      <p:ext uri="{BB962C8B-B14F-4D97-AF65-F5344CB8AC3E}">
        <p14:creationId xmlns:p14="http://schemas.microsoft.com/office/powerpoint/2010/main" val="3646853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22</a:t>
            </a:fld>
            <a:endParaRPr kumimoji="1" lang="ja-JP" altLang="en-US"/>
          </a:p>
        </p:txBody>
      </p:sp>
    </p:spTree>
    <p:extLst>
      <p:ext uri="{BB962C8B-B14F-4D97-AF65-F5344CB8AC3E}">
        <p14:creationId xmlns:p14="http://schemas.microsoft.com/office/powerpoint/2010/main" val="2025799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各ユーザは、別のユーザに対応する鍵を保持しなければなりません。　（ほじ＝</a:t>
            </a:r>
            <a:r>
              <a:rPr kumimoji="1" lang="en-US" altLang="ja-JP" smtClean="0"/>
              <a:t>maintaain,</a:t>
            </a:r>
            <a:r>
              <a:rPr kumimoji="1" lang="en-US" altLang="ja-JP" baseline="0" smtClean="0"/>
              <a:t> conserve)</a:t>
            </a:r>
          </a:p>
          <a:p>
            <a:r>
              <a:rPr kumimoji="1" lang="ja-JP" altLang="en-US" baseline="0" smtClean="0"/>
              <a:t>ユーザを和わせて、鍵の個数が多くなります！</a:t>
            </a:r>
            <a:endParaRPr kumimoji="1" lang="en-US" altLang="ja-JP" baseline="0" smtClean="0"/>
          </a:p>
          <a:p>
            <a:endParaRPr kumimoji="1" lang="en-US" altLang="ja-JP" baseline="0" smtClean="0"/>
          </a:p>
          <a:p>
            <a:endParaRPr kumimoji="1" lang="ja-JP" alt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23</a:t>
            </a:fld>
            <a:endParaRPr kumimoji="1" lang="ja-JP" altLang="en-US"/>
          </a:p>
        </p:txBody>
      </p:sp>
    </p:spTree>
    <p:extLst>
      <p:ext uri="{BB962C8B-B14F-4D97-AF65-F5344CB8AC3E}">
        <p14:creationId xmlns:p14="http://schemas.microsoft.com/office/powerpoint/2010/main" val="1230061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この場合は、</a:t>
            </a:r>
            <a:r>
              <a:rPr kumimoji="1" lang="en-US" altLang="ja-JP" smtClean="0"/>
              <a:t>Alice</a:t>
            </a:r>
            <a:r>
              <a:rPr kumimoji="1" lang="ja-JP" altLang="en-US" smtClean="0"/>
              <a:t>は</a:t>
            </a:r>
            <a:r>
              <a:rPr kumimoji="1" lang="en-US" altLang="ja-JP" smtClean="0"/>
              <a:t>Bob</a:t>
            </a:r>
            <a:r>
              <a:rPr kumimoji="1" lang="ja-JP" altLang="en-US" smtClean="0"/>
              <a:t>の公開鍵を使い間っす。</a:t>
            </a:r>
            <a:r>
              <a:rPr kumimoji="1" lang="en-US" altLang="ja-JP" smtClean="0"/>
              <a:t>(</a:t>
            </a:r>
            <a:r>
              <a:rPr kumimoji="1" lang="ja-JP" altLang="en-US" smtClean="0"/>
              <a:t>自分の鍵ではない！）</a:t>
            </a:r>
            <a:endParaRPr kumimoji="1" lang="en-US" altLang="ja-JP" smtClean="0"/>
          </a:p>
          <a:p>
            <a:endParaRPr kumimoji="1" lang="en-US" altLang="ja-JP" smtClean="0"/>
          </a:p>
          <a:p>
            <a:endParaRPr kumimoji="1" lang="en-US" altLang="ja-JP"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24</a:t>
            </a:fld>
            <a:endParaRPr kumimoji="1" lang="ja-JP" altLang="en-US"/>
          </a:p>
        </p:txBody>
      </p:sp>
    </p:spTree>
    <p:extLst>
      <p:ext uri="{BB962C8B-B14F-4D97-AF65-F5344CB8AC3E}">
        <p14:creationId xmlns:p14="http://schemas.microsoft.com/office/powerpoint/2010/main" val="2129812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err="1" smtClean="0"/>
              <a:t>。。。</a:t>
            </a:r>
            <a:r>
              <a:rPr kumimoji="1" lang="ja-JP" altLang="en-US" dirty="0" smtClean="0"/>
              <a:t>について説明します。</a:t>
            </a:r>
            <a:endParaRPr kumimoji="1" lang="en-US" altLang="ja-JP" dirty="0" smtClean="0"/>
          </a:p>
          <a:p>
            <a:r>
              <a:rPr kumimoji="1" lang="ja-JP" altLang="en-US" dirty="0" smtClean="0"/>
              <a:t>公開鍵は暗号鍵です</a:t>
            </a:r>
            <a:r>
              <a:rPr kumimoji="1" lang="ja-JP" altLang="en-US" dirty="0" err="1" smtClean="0"/>
              <a:t>。。。。。。</a:t>
            </a:r>
            <a:endParaRPr kumimoji="1" lang="en-US" altLang="ja-JP" dirty="0" smtClean="0"/>
          </a:p>
          <a:p>
            <a:endParaRPr kumimoji="1" lang="en-US" altLang="ja-JP" dirty="0" smtClean="0"/>
          </a:p>
          <a:p>
            <a:r>
              <a:rPr kumimoji="1" lang="ja-JP" altLang="en-US" dirty="0" smtClean="0"/>
              <a:t>２点</a:t>
            </a:r>
            <a:r>
              <a:rPr kumimoji="1" lang="ja-JP" altLang="en-US" dirty="0" err="1" smtClean="0"/>
              <a:t>。。。。。。。。。。</a:t>
            </a:r>
            <a:r>
              <a:rPr kumimoji="1" lang="ja-JP" altLang="en-US" dirty="0" smtClean="0"/>
              <a:t>も呼ばれる鍵は、</a:t>
            </a:r>
            <a:endParaRPr kumimoji="1" lang="en-US" altLang="ja-JP" dirty="0" smtClean="0"/>
          </a:p>
          <a:p>
            <a:r>
              <a:rPr kumimoji="1" lang="ja-JP" altLang="en-US" dirty="0" smtClean="0"/>
              <a:t>２点１点と（そのまま）</a:t>
            </a:r>
            <a:r>
              <a:rPr kumimoji="1" lang="ja-JP" altLang="en-US" dirty="0" err="1" smtClean="0"/>
              <a:t>。。。。</a:t>
            </a:r>
            <a:r>
              <a:rPr kumimoji="1" lang="ja-JP" altLang="en-US" dirty="0" smtClean="0"/>
              <a:t>鍵です。</a:t>
            </a:r>
            <a:endParaRPr kumimoji="1" lang="en-US" altLang="ja-JP" dirty="0" smtClean="0"/>
          </a:p>
          <a:p>
            <a:r>
              <a:rPr kumimoji="1" lang="ja-JP" altLang="en-US" dirty="0" smtClean="0"/>
              <a:t>具体的に、現在、コンピュータでコミュニケーションを行われていて、鍵はビット列です。（例外がありますが、原理は同じです）</a:t>
            </a:r>
            <a:endParaRPr kumimoji="1" lang="en-US" altLang="ja-JP" dirty="0" smtClean="0"/>
          </a:p>
          <a:p>
            <a:r>
              <a:rPr kumimoji="1" lang="ja-JP" altLang="en-US" dirty="0" smtClean="0"/>
              <a:t>なので、公開鍵は「</a:t>
            </a:r>
            <a:r>
              <a:rPr kumimoji="1" lang="ja-JP" altLang="en-US" dirty="0" err="1" smtClean="0"/>
              <a:t>。。。。</a:t>
            </a:r>
            <a:r>
              <a:rPr kumimoji="1" lang="ja-JP" altLang="en-US" dirty="0" smtClean="0"/>
              <a:t>トリ」に保存されています。ユーザーは前もって公開鍵を記載しておきます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5246C2-B733-4A92-8220-66C7A522A356}" type="slidenum">
              <a:rPr kumimoji="1" lang="ja-JP" altLang="en-US" smtClean="0"/>
              <a:t>25</a:t>
            </a:fld>
            <a:endParaRPr kumimoji="1" lang="ja-JP" altLang="en-US"/>
          </a:p>
        </p:txBody>
      </p:sp>
    </p:spTree>
    <p:extLst>
      <p:ext uri="{BB962C8B-B14F-4D97-AF65-F5344CB8AC3E}">
        <p14:creationId xmlns:p14="http://schemas.microsoft.com/office/powerpoint/2010/main" val="3609587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その「公開鍵ディレクトリ」の管理は、第３者機関に任せます　（確信できる「鍵管理センター）。</a:t>
            </a:r>
            <a:endParaRPr lang="en-US" altLang="ja-JP" dirty="0" smtClean="0"/>
          </a:p>
          <a:p>
            <a:endParaRPr lang="en-US" altLang="ja-JP" dirty="0" smtClean="0"/>
          </a:p>
          <a:p>
            <a:endParaRPr 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26</a:t>
            </a:fld>
            <a:endParaRPr kumimoji="1" lang="ja-JP" altLang="en-US"/>
          </a:p>
        </p:txBody>
      </p:sp>
    </p:spTree>
    <p:extLst>
      <p:ext uri="{BB962C8B-B14F-4D97-AF65-F5344CB8AC3E}">
        <p14:creationId xmlns:p14="http://schemas.microsoft.com/office/powerpoint/2010/main" val="1060336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663575"/>
            <a:ext cx="4968875" cy="3727450"/>
          </a:xfrm>
        </p:spPr>
      </p:sp>
      <p:sp>
        <p:nvSpPr>
          <p:cNvPr id="3" name="ノート プレースホルダー 2"/>
          <p:cNvSpPr>
            <a:spLocks noGrp="1"/>
          </p:cNvSpPr>
          <p:nvPr>
            <p:ph type="body" idx="1"/>
          </p:nvPr>
        </p:nvSpPr>
        <p:spPr/>
        <p:txBody>
          <a:bodyPr/>
          <a:lstStyle/>
          <a:p>
            <a:r>
              <a:rPr kumimoji="1" lang="ja-JP" altLang="en-US" dirty="0" smtClean="0"/>
              <a:t>たいとる（そのまま）</a:t>
            </a:r>
            <a:endParaRPr kumimoji="1" lang="en-US" altLang="ja-JP" dirty="0" smtClean="0"/>
          </a:p>
          <a:p>
            <a:r>
              <a:rPr kumimoji="1" lang="ja-JP" altLang="en-US" dirty="0" smtClean="0"/>
              <a:t>実際、</a:t>
            </a:r>
            <a:r>
              <a:rPr kumimoji="1" lang="en-US" altLang="ja-JP" dirty="0" smtClean="0"/>
              <a:t>Alice</a:t>
            </a:r>
            <a:r>
              <a:rPr kumimoji="1" lang="ja-JP" altLang="en-US" dirty="0" smtClean="0"/>
              <a:t>は</a:t>
            </a:r>
            <a:r>
              <a:rPr kumimoji="1" lang="en-US" altLang="ja-JP" dirty="0" smtClean="0"/>
              <a:t>Bob</a:t>
            </a:r>
            <a:r>
              <a:rPr kumimoji="1" lang="ja-JP" altLang="en-US" dirty="0" smtClean="0"/>
              <a:t>にメッセージを送りたいときには</a:t>
            </a:r>
            <a:r>
              <a:rPr kumimoji="1" lang="ja-JP" altLang="en-US" dirty="0" err="1" smtClean="0"/>
              <a:t>、。。。</a:t>
            </a:r>
            <a:r>
              <a:rPr kumimoji="1" lang="ja-JP" altLang="en-US" dirty="0" smtClean="0"/>
              <a:t>トリから</a:t>
            </a:r>
            <a:r>
              <a:rPr kumimoji="1" lang="en-US" altLang="ja-JP" dirty="0" smtClean="0"/>
              <a:t>Bob</a:t>
            </a:r>
            <a:r>
              <a:rPr kumimoji="1" lang="ja-JP" altLang="en-US" dirty="0" smtClean="0"/>
              <a:t>の公開会議を</a:t>
            </a:r>
            <a:endParaRPr kumimoji="1" lang="en-US" altLang="ja-JP" dirty="0" smtClean="0"/>
          </a:p>
          <a:p>
            <a:r>
              <a:rPr kumimoji="1" lang="ja-JP" altLang="en-US" dirty="0" smtClean="0"/>
              <a:t>取り出して、暗号化します。</a:t>
            </a:r>
            <a:endParaRPr kumimoji="1" lang="en-US" altLang="ja-JP" dirty="0" smtClean="0"/>
          </a:p>
          <a:p>
            <a:endParaRPr kumimoji="1" lang="en-US" altLang="ja-JP" dirty="0" smtClean="0"/>
          </a:p>
          <a:p>
            <a:r>
              <a:rPr kumimoji="1" lang="en-US" altLang="ja-JP" dirty="0" smtClean="0"/>
              <a:t>Bob</a:t>
            </a:r>
            <a:r>
              <a:rPr kumimoji="1" lang="ja-JP" altLang="en-US" dirty="0" smtClean="0"/>
              <a:t>は受信する際に、自分の秘密鍵で復号化します。</a:t>
            </a:r>
            <a:endParaRPr kumimoji="1" lang="en-US" altLang="ja-JP" dirty="0" smtClean="0"/>
          </a:p>
          <a:p>
            <a:endParaRPr kumimoji="1" lang="en-US" altLang="ja-JP" dirty="0" smtClean="0"/>
          </a:p>
          <a:p>
            <a:r>
              <a:rPr kumimoji="1" lang="ja-JP" altLang="en-US" dirty="0" smtClean="0"/>
              <a:t>ただ、もしも悪人</a:t>
            </a:r>
            <a:r>
              <a:rPr kumimoji="1" lang="en-US" altLang="ja-JP" dirty="0" smtClean="0"/>
              <a:t>Oscar</a:t>
            </a:r>
            <a:r>
              <a:rPr kumimoji="1" lang="ja-JP" altLang="en-US" dirty="0" smtClean="0"/>
              <a:t>は</a:t>
            </a:r>
            <a:r>
              <a:rPr kumimoji="1" lang="en-US" altLang="ja-JP" dirty="0" smtClean="0"/>
              <a:t>Bob</a:t>
            </a:r>
            <a:r>
              <a:rPr kumimoji="1" lang="ja-JP" altLang="en-US" dirty="0" smtClean="0"/>
              <a:t>の記載している公開鍵の代わりに、自分の公開鍵を</a:t>
            </a:r>
            <a:r>
              <a:rPr kumimoji="1" lang="ja-JP" altLang="en-US" dirty="0" err="1" smtClean="0"/>
              <a:t>。。。</a:t>
            </a:r>
            <a:r>
              <a:rPr kumimoji="1" lang="ja-JP" altLang="en-US" dirty="0" smtClean="0"/>
              <a:t>トリで書き換えることができれば、</a:t>
            </a:r>
            <a:r>
              <a:rPr kumimoji="1" lang="en-US" altLang="ja-JP" dirty="0" smtClean="0"/>
              <a:t>Bob</a:t>
            </a:r>
            <a:r>
              <a:rPr kumimoji="1" lang="ja-JP" altLang="en-US" dirty="0" err="1" smtClean="0"/>
              <a:t>の宛</a:t>
            </a:r>
            <a:r>
              <a:rPr kumimoji="1" lang="ja-JP" altLang="en-US" dirty="0" smtClean="0"/>
              <a:t>先。。。。。。読めます。</a:t>
            </a:r>
            <a:endParaRPr kumimoji="1" lang="en-US" altLang="ja-JP" dirty="0" smtClean="0"/>
          </a:p>
          <a:p>
            <a:endParaRPr kumimoji="1" lang="en-US" altLang="ja-JP" dirty="0" smtClean="0"/>
          </a:p>
          <a:p>
            <a:r>
              <a:rPr kumimoji="1" lang="en-US" altLang="ja-JP" dirty="0" smtClean="0"/>
              <a:t>Alice</a:t>
            </a:r>
            <a:r>
              <a:rPr kumimoji="1" lang="ja-JP" altLang="en-US" dirty="0" smtClean="0"/>
              <a:t>は、実際、</a:t>
            </a:r>
            <a:r>
              <a:rPr kumimoji="1" lang="en-US" altLang="ja-JP" dirty="0" smtClean="0"/>
              <a:t>Oscar</a:t>
            </a:r>
            <a:r>
              <a:rPr kumimoji="1" lang="ja-JP" altLang="en-US" dirty="0" smtClean="0"/>
              <a:t>の公開鍵で暗号かしたので、</a:t>
            </a:r>
            <a:r>
              <a:rPr kumimoji="1" lang="en-US" altLang="ja-JP" dirty="0" smtClean="0"/>
              <a:t>Oscar</a:t>
            </a:r>
            <a:r>
              <a:rPr kumimoji="1" lang="ja-JP" altLang="en-US" dirty="0" smtClean="0"/>
              <a:t>だけがメッセージを復号化できます。</a:t>
            </a:r>
            <a:endParaRPr kumimoji="1" lang="en-US" altLang="ja-JP" dirty="0" smtClean="0"/>
          </a:p>
          <a:p>
            <a:endParaRPr kumimoji="1" lang="en-US" altLang="ja-JP" dirty="0" smtClean="0"/>
          </a:p>
          <a:p>
            <a:r>
              <a:rPr kumimoji="1" lang="ja-JP" altLang="en-US" dirty="0" smtClean="0"/>
              <a:t>２点　（そのまま）</a:t>
            </a:r>
            <a:endParaRPr kumimoji="1" lang="en-US" altLang="ja-JP" dirty="0" smtClean="0"/>
          </a:p>
          <a:p>
            <a:endParaRPr kumimoji="1" lang="en-US" altLang="ja-JP" dirty="0" smtClean="0"/>
          </a:p>
          <a:p>
            <a:endParaRPr kumimoji="1" lang="en-US" altLang="ja-JP" dirty="0" smtClean="0"/>
          </a:p>
          <a:p>
            <a:r>
              <a:rPr kumimoji="1" lang="ja-JP" altLang="en-US" dirty="0" smtClean="0"/>
              <a:t>「</a:t>
            </a:r>
            <a:r>
              <a:rPr kumimoji="1" lang="en-US" altLang="ja-JP" dirty="0" smtClean="0"/>
              <a:t>Remark that Alice doesn’t use of</a:t>
            </a:r>
            <a:r>
              <a:rPr kumimoji="1" lang="en-US" altLang="ja-JP" baseline="0" dirty="0" smtClean="0"/>
              <a:t> her  keys.</a:t>
            </a:r>
            <a:r>
              <a:rPr kumimoji="1" lang="ja-JP" altLang="en-US" baseline="0"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5246C2-B733-4A92-8220-66C7A522A356}" type="slidenum">
              <a:rPr kumimoji="1" lang="ja-JP" altLang="en-US" smtClean="0"/>
              <a:t>27</a:t>
            </a:fld>
            <a:endParaRPr kumimoji="1" lang="ja-JP" altLang="en-US"/>
          </a:p>
        </p:txBody>
      </p:sp>
    </p:spTree>
    <p:extLst>
      <p:ext uri="{BB962C8B-B14F-4D97-AF65-F5344CB8AC3E}">
        <p14:creationId xmlns:p14="http://schemas.microsoft.com/office/powerpoint/2010/main" val="125523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公開鍵暗号のポイントです。暗号学において、革命でした。</a:t>
            </a:r>
            <a:endParaRPr kumimoji="1" lang="en-US" altLang="ja-JP" dirty="0" smtClean="0"/>
          </a:p>
          <a:p>
            <a:r>
              <a:rPr kumimoji="1" lang="ja-JP" altLang="en-US" dirty="0" smtClean="0"/>
              <a:t>実際に、コンセプトはそんなに複雑ではありませんが、実現するには難しいです。</a:t>
            </a:r>
            <a:endParaRPr kumimoji="1" lang="en-US" altLang="ja-JP" dirty="0" smtClean="0"/>
          </a:p>
          <a:p>
            <a:endParaRPr kumimoji="1" lang="en-US" altLang="ja-JP" dirty="0" smtClean="0"/>
          </a:p>
          <a:p>
            <a:r>
              <a:rPr kumimoji="1" lang="ja-JP" altLang="en-US" dirty="0" smtClean="0"/>
              <a:t>コンセプトを調べましょう。</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smtClean="0"/>
              <a:t>last</a:t>
            </a:r>
          </a:p>
          <a:p>
            <a:r>
              <a:rPr kumimoji="1" lang="ja-JP" altLang="en-US" dirty="0" smtClean="0"/>
              <a:t>そのすべての条件を満たす方法を見つけるには、全く簡単ではありません。</a:t>
            </a:r>
            <a:endParaRPr kumimoji="1" lang="en-US" altLang="ja-JP" dirty="0" smtClean="0"/>
          </a:p>
          <a:p>
            <a:r>
              <a:rPr kumimoji="1" lang="ja-JP" altLang="en-US" dirty="0" smtClean="0"/>
              <a:t>次に、例の一つを挙がます。</a:t>
            </a:r>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28</a:t>
            </a:fld>
            <a:endParaRPr kumimoji="1" lang="ja-JP" altLang="en-US"/>
          </a:p>
        </p:txBody>
      </p:sp>
    </p:spTree>
    <p:extLst>
      <p:ext uri="{BB962C8B-B14F-4D97-AF65-F5344CB8AC3E}">
        <p14:creationId xmlns:p14="http://schemas.microsoft.com/office/powerpoint/2010/main" val="2390699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一番有名な公開鍵暗号方式</a:t>
            </a:r>
            <a:r>
              <a:rPr kumimoji="1" lang="en-US" altLang="ja-JP" dirty="0" smtClean="0"/>
              <a:t>RSA</a:t>
            </a:r>
            <a:r>
              <a:rPr kumimoji="1" lang="ja-JP" altLang="en-US" dirty="0" smtClean="0"/>
              <a:t>という紹介します。</a:t>
            </a:r>
            <a:endParaRPr kumimoji="1" lang="en-US" altLang="ja-JP" dirty="0" smtClean="0"/>
          </a:p>
          <a:p>
            <a:r>
              <a:rPr kumimoji="1" lang="en-US" altLang="ja-JP" dirty="0" smtClean="0"/>
              <a:t>(</a:t>
            </a:r>
            <a:r>
              <a:rPr kumimoji="1" lang="ja-JP" altLang="en-US" dirty="0" smtClean="0"/>
              <a:t>質問；誰が聞いたことがありますか）。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29</a:t>
            </a:fld>
            <a:endParaRPr kumimoji="1" lang="ja-JP" altLang="en-US"/>
          </a:p>
        </p:txBody>
      </p:sp>
    </p:spTree>
    <p:extLst>
      <p:ext uri="{BB962C8B-B14F-4D97-AF65-F5344CB8AC3E}">
        <p14:creationId xmlns:p14="http://schemas.microsoft.com/office/powerpoint/2010/main" val="115859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この講義の準備をしたときに、様々な疑問があって、面白い内容と教えるべきもののバランスだけでなく、わかりやすさも気にしました。</a:t>
            </a:r>
            <a:endParaRPr lang="en-US" altLang="ja-JP" dirty="0" smtClean="0"/>
          </a:p>
          <a:p>
            <a:r>
              <a:rPr lang="ja-JP" altLang="en-US" dirty="0" smtClean="0"/>
              <a:t>では、私は大学生の時に理論的なものを勉強した方がいいと思っていますので、この講義は理論的な面が多いといわれます。</a:t>
            </a:r>
            <a:endParaRPr lang="en-US" altLang="ja-JP" dirty="0" smtClean="0"/>
          </a:p>
          <a:p>
            <a:r>
              <a:rPr lang="ja-JP" altLang="en-US" dirty="0" smtClean="0"/>
              <a:t>就職した後ではおそらくそのような理論的な知識を勉強する機会がないと思います。</a:t>
            </a:r>
            <a:endParaRPr lang="en-US" altLang="ja-JP" dirty="0" smtClean="0"/>
          </a:p>
          <a:p>
            <a:endParaRPr lang="en-US" dirty="0" smtClean="0"/>
          </a:p>
          <a:p>
            <a:r>
              <a:rPr lang="ja-JP" altLang="en-US" dirty="0" smtClean="0"/>
              <a:t>では内容に入ります。</a:t>
            </a:r>
            <a:endParaRPr lang="en-US" altLang="ja-JP" dirty="0" smtClean="0"/>
          </a:p>
          <a:p>
            <a:r>
              <a:rPr lang="ja-JP" altLang="en-US" dirty="0" smtClean="0"/>
              <a:t>一般的なコンセプトを紹介してから、暗号学について話します。</a:t>
            </a:r>
            <a:endParaRPr lang="en-US" altLang="ja-JP" dirty="0" smtClean="0"/>
          </a:p>
          <a:p>
            <a:r>
              <a:rPr lang="ja-JP" altLang="en-US" dirty="0" smtClean="0"/>
              <a:t>剰余演算は数学です。でも情報学のいたるところで使われているものなので、より理解する価値があります。</a:t>
            </a:r>
            <a:endParaRPr lang="en-US" altLang="ja-JP" dirty="0" smtClean="0"/>
          </a:p>
          <a:p>
            <a:endParaRPr lang="en-US" dirty="0" smtClean="0"/>
          </a:p>
          <a:p>
            <a:r>
              <a:rPr lang="ja-JP" altLang="en-US" dirty="0" smtClean="0"/>
              <a:t>暗号学において一番面白いコンセプトである公開鍵暗号について説明してから、代表的なプロトコルである</a:t>
            </a:r>
            <a:r>
              <a:rPr lang="en-US" altLang="ja-JP" dirty="0" smtClean="0"/>
              <a:t>RSA</a:t>
            </a:r>
            <a:r>
              <a:rPr lang="ja-JP" altLang="en-US" dirty="0" err="1" smtClean="0"/>
              <a:t>を紹</a:t>
            </a:r>
            <a:r>
              <a:rPr lang="ja-JP" altLang="en-US" dirty="0" smtClean="0"/>
              <a:t>介します。</a:t>
            </a:r>
            <a:endParaRPr lang="en-US" altLang="ja-JP" dirty="0" smtClean="0"/>
          </a:p>
          <a:p>
            <a:endParaRPr lang="en-US" altLang="ja-JP" dirty="0" smtClean="0"/>
          </a:p>
          <a:p>
            <a:r>
              <a:rPr lang="ja-JP" altLang="en-US" dirty="0" smtClean="0"/>
              <a:t>最後に簡単にですが、大事な</a:t>
            </a:r>
            <a:r>
              <a:rPr lang="en-US" altLang="ja-JP" dirty="0" smtClean="0"/>
              <a:t>Diffie-Hellmann</a:t>
            </a:r>
            <a:r>
              <a:rPr lang="ja-JP" altLang="en-US" dirty="0" smtClean="0"/>
              <a:t>鍵交換とディジタル署名について触れます。</a:t>
            </a:r>
            <a:endParaRPr lang="en-US" altLang="ja-JP" dirty="0" smtClean="0"/>
          </a:p>
          <a:p>
            <a:endParaRPr lang="en-US" dirty="0" smtClean="0"/>
          </a:p>
          <a:p>
            <a:endParaRPr lang="en-US" dirty="0" smtClean="0"/>
          </a:p>
          <a:p>
            <a:endParaRPr 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a:t>
            </a:fld>
            <a:endParaRPr kumimoji="1" lang="ja-JP" altLang="en-US"/>
          </a:p>
        </p:txBody>
      </p:sp>
    </p:spTree>
    <p:extLst>
      <p:ext uri="{BB962C8B-B14F-4D97-AF65-F5344CB8AC3E}">
        <p14:creationId xmlns:p14="http://schemas.microsoft.com/office/powerpoint/2010/main" val="2398312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多数？</a:t>
            </a:r>
            <a:endParaRPr kumimoji="1" lang="en-US" altLang="ja-JP" dirty="0" smtClean="0"/>
          </a:p>
          <a:p>
            <a:endParaRPr kumimoji="1" lang="en-US" altLang="ja-JP" dirty="0" smtClean="0"/>
          </a:p>
          <a:p>
            <a:r>
              <a:rPr kumimoji="1" lang="en-US" altLang="ja-JP" dirty="0" smtClean="0"/>
              <a:t>2</a:t>
            </a:r>
            <a:r>
              <a:rPr kumimoji="1" lang="ja-JP" altLang="en-US" dirty="0" smtClean="0"/>
              <a:t>年生としては、</a:t>
            </a:r>
            <a:r>
              <a:rPr kumimoji="1" lang="en-US" altLang="ja-JP" dirty="0" smtClean="0"/>
              <a:t>Turing</a:t>
            </a:r>
            <a:r>
              <a:rPr kumimoji="1" lang="ja-JP" altLang="en-US" dirty="0" smtClean="0"/>
              <a:t>賞を受賞された　暗号方式を習うことは面白いかなぁ。</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30</a:t>
            </a:fld>
            <a:endParaRPr kumimoji="1" lang="ja-JP" altLang="en-US"/>
          </a:p>
        </p:txBody>
      </p:sp>
    </p:spTree>
    <p:extLst>
      <p:ext uri="{BB962C8B-B14F-4D97-AF65-F5344CB8AC3E}">
        <p14:creationId xmlns:p14="http://schemas.microsoft.com/office/powerpoint/2010/main" val="4076876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公開鍵暗号の必要となる条件がわかるため、　</a:t>
            </a:r>
            <a:r>
              <a:rPr kumimoji="1" lang="en-US" altLang="ja-JP" smtClean="0"/>
              <a:t>OWF</a:t>
            </a:r>
            <a:r>
              <a:rPr kumimoji="1" lang="ja-JP" altLang="en-US" smtClean="0"/>
              <a:t>の</a:t>
            </a:r>
            <a:r>
              <a:rPr kumimoji="1" lang="en-US" altLang="ja-JP" smtClean="0"/>
              <a:t>conept</a:t>
            </a:r>
            <a:r>
              <a:rPr kumimoji="1" lang="ja-JP" altLang="en-US" baseline="0" smtClean="0"/>
              <a:t>を解説します。</a:t>
            </a:r>
            <a:endParaRPr kumimoji="1" lang="en-US" altLang="ja-JP" baseline="0" smtClean="0"/>
          </a:p>
          <a:p>
            <a:endParaRPr kumimoji="1" lang="en-US" altLang="ja-JP" baseline="0" smtClean="0"/>
          </a:p>
          <a:p>
            <a:r>
              <a:rPr kumimoji="1" lang="ja-JP" altLang="en-US" smtClean="0"/>
              <a:t>公開鍵は公開として、もしその鍵から秘密鍵を簡単に推測できれば、この秘密鍵で</a:t>
            </a:r>
            <a:endParaRPr kumimoji="1" lang="en-US" altLang="ja-JP" smtClean="0"/>
          </a:p>
          <a:p>
            <a:r>
              <a:rPr kumimoji="1" lang="ja-JP" altLang="en-US" smtClean="0"/>
              <a:t>暗号文を復号化できます！</a:t>
            </a:r>
            <a:endParaRPr kumimoji="1" lang="en-US" altLang="ja-JP" smtClean="0"/>
          </a:p>
          <a:p>
            <a:r>
              <a:rPr kumimoji="1" lang="ja-JP" altLang="en-US" smtClean="0"/>
              <a:t>１ｈ</a:t>
            </a:r>
            <a:endParaRPr kumimoji="1" lang="en-US" altLang="ja-JP"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31</a:t>
            </a:fld>
            <a:endParaRPr kumimoji="1" lang="ja-JP" altLang="en-US"/>
          </a:p>
        </p:txBody>
      </p:sp>
    </p:spTree>
    <p:extLst>
      <p:ext uri="{BB962C8B-B14F-4D97-AF65-F5344CB8AC3E}">
        <p14:creationId xmlns:p14="http://schemas.microsoft.com/office/powerpoint/2010/main" val="1143554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素因数分解？</a:t>
            </a:r>
            <a:endParaRPr kumimoji="1" lang="en-US" altLang="ja-JP" dirty="0" smtClean="0"/>
          </a:p>
          <a:p>
            <a:endParaRPr kumimoji="1" lang="en-US" altLang="ja-JP" dirty="0" smtClean="0"/>
          </a:p>
          <a:p>
            <a:r>
              <a:rPr kumimoji="1" lang="ja-JP" altLang="en-US" dirty="0" smtClean="0"/>
              <a:t>その関数にとって、一方向は簡単で、その反対である逆方向は難しい！</a:t>
            </a:r>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32</a:t>
            </a:fld>
            <a:endParaRPr kumimoji="1" lang="ja-JP" altLang="en-US"/>
          </a:p>
        </p:txBody>
      </p:sp>
    </p:spTree>
    <p:extLst>
      <p:ext uri="{BB962C8B-B14F-4D97-AF65-F5344CB8AC3E}">
        <p14:creationId xmlns:p14="http://schemas.microsoft.com/office/powerpoint/2010/main" val="1286291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このスライドで、</a:t>
            </a:r>
            <a:r>
              <a:rPr kumimoji="1" lang="en-US" altLang="ja-JP" dirty="0" smtClean="0"/>
              <a:t>RSA</a:t>
            </a:r>
            <a:r>
              <a:rPr kumimoji="1" lang="ja-JP" altLang="en-US" dirty="0" smtClean="0"/>
              <a:t>の仕組みをすべて説明します。</a:t>
            </a:r>
            <a:endParaRPr kumimoji="1" lang="en-US" altLang="ja-JP" dirty="0" smtClean="0"/>
          </a:p>
          <a:p>
            <a:r>
              <a:rPr kumimoji="1" lang="ja-JP" altLang="en-US" dirty="0" smtClean="0"/>
              <a:t>剰余演算の不安がある人に、難しいと思いますが、</a:t>
            </a:r>
            <a:endParaRPr kumimoji="1" lang="en-US" altLang="ja-JP" dirty="0" smtClean="0"/>
          </a:p>
          <a:p>
            <a:r>
              <a:rPr kumimoji="1" lang="ja-JP" altLang="en-US" dirty="0" smtClean="0"/>
              <a:t>完全に</a:t>
            </a:r>
            <a:r>
              <a:rPr kumimoji="1" lang="en-US" altLang="ja-JP" dirty="0" smtClean="0"/>
              <a:t>RSA</a:t>
            </a:r>
            <a:r>
              <a:rPr kumimoji="1" lang="ja-JP" altLang="en-US" dirty="0" smtClean="0"/>
              <a:t>を説明するに、仕方がありません。</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33</a:t>
            </a:fld>
            <a:endParaRPr kumimoji="1" lang="ja-JP" altLang="en-US"/>
          </a:p>
        </p:txBody>
      </p:sp>
    </p:spTree>
    <p:extLst>
      <p:ext uri="{BB962C8B-B14F-4D97-AF65-F5344CB8AC3E}">
        <p14:creationId xmlns:p14="http://schemas.microsoft.com/office/powerpoint/2010/main" val="1045609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34</a:t>
            </a:fld>
            <a:endParaRPr kumimoji="1" lang="ja-JP" altLang="en-US"/>
          </a:p>
        </p:txBody>
      </p:sp>
    </p:spTree>
    <p:extLst>
      <p:ext uri="{BB962C8B-B14F-4D97-AF65-F5344CB8AC3E}">
        <p14:creationId xmlns:p14="http://schemas.microsoft.com/office/powerpoint/2010/main" val="606862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RSA</a:t>
            </a:r>
            <a:r>
              <a:rPr kumimoji="1" lang="ja-JP" altLang="en-US" dirty="0" smtClean="0"/>
              <a:t>における、一方向性関数、</a:t>
            </a:r>
            <a:endParaRPr kumimoji="1" lang="en-US" altLang="ja-JP" dirty="0" smtClean="0"/>
          </a:p>
          <a:p>
            <a:r>
              <a:rPr kumimoji="1" lang="ja-JP" altLang="en-US" dirty="0" smtClean="0"/>
              <a:t>生成鍵、暗号関数、復号化関数を紹介しました。</a:t>
            </a:r>
            <a:endParaRPr kumimoji="1" lang="en-US" altLang="ja-JP" dirty="0" smtClean="0"/>
          </a:p>
          <a:p>
            <a:endParaRPr kumimoji="1" lang="en-US" altLang="ja-JP" dirty="0" smtClean="0"/>
          </a:p>
          <a:p>
            <a:r>
              <a:rPr kumimoji="1" lang="en-US" altLang="ja-JP" dirty="0" smtClean="0"/>
              <a:t>X.D </a:t>
            </a:r>
            <a:r>
              <a:rPr kumimoji="1" lang="ja-JP" altLang="en-US" dirty="0" smtClean="0"/>
              <a:t>次は、こんなに詳しくなくて、他の有名なプロトコルを触れましょう。</a:t>
            </a:r>
            <a:endParaRPr kumimoji="1" lang="en-US" altLang="ja-JP" dirty="0" smtClean="0"/>
          </a:p>
          <a:p>
            <a:r>
              <a:rPr kumimoji="1" lang="ja-JP" altLang="en-US" dirty="0" smtClean="0"/>
              <a:t>これは、</a:t>
            </a:r>
            <a:r>
              <a:rPr kumimoji="1" lang="en-US" altLang="ja-JP" dirty="0" smtClean="0"/>
              <a:t>D-H</a:t>
            </a:r>
            <a:r>
              <a:rPr kumimoji="1" lang="en-US" altLang="ja-JP" baseline="0" dirty="0" smtClean="0"/>
              <a:t> + Dig Sign</a:t>
            </a:r>
            <a:r>
              <a:rPr kumimoji="1" lang="ja-JP" altLang="en-US" baseline="0" dirty="0" smtClean="0"/>
              <a:t>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35</a:t>
            </a:fld>
            <a:endParaRPr kumimoji="1" lang="ja-JP" altLang="en-US"/>
          </a:p>
        </p:txBody>
      </p:sp>
    </p:spTree>
    <p:extLst>
      <p:ext uri="{BB962C8B-B14F-4D97-AF65-F5344CB8AC3E}">
        <p14:creationId xmlns:p14="http://schemas.microsoft.com/office/powerpoint/2010/main" val="319016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コメント</a:t>
            </a:r>
            <a:r>
              <a:rPr kumimoji="1" lang="en-US" altLang="ja-JP" dirty="0" smtClean="0"/>
              <a:t>:</a:t>
            </a:r>
          </a:p>
          <a:p>
            <a:endParaRPr kumimoji="1" lang="en-US" altLang="ja-JP" dirty="0" smtClean="0"/>
          </a:p>
          <a:p>
            <a:r>
              <a:rPr kumimoji="1" lang="ja-JP" altLang="en-US" dirty="0" smtClean="0"/>
              <a:t>点１　最後に　（例えば、シーザーシフト暗号）</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36</a:t>
            </a:fld>
            <a:endParaRPr kumimoji="1" lang="ja-JP" altLang="en-US"/>
          </a:p>
        </p:txBody>
      </p:sp>
    </p:spTree>
    <p:extLst>
      <p:ext uri="{BB962C8B-B14F-4D97-AF65-F5344CB8AC3E}">
        <p14:creationId xmlns:p14="http://schemas.microsoft.com/office/powerpoint/2010/main" val="2634800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Animation</a:t>
            </a:r>
            <a:r>
              <a:rPr kumimoji="1" lang="ja-JP" altLang="en-US" dirty="0" smtClean="0"/>
              <a:t>のコメと：</a:t>
            </a:r>
            <a:endParaRPr kumimoji="1" lang="en-US" altLang="ja-JP" dirty="0" smtClean="0"/>
          </a:p>
          <a:p>
            <a:r>
              <a:rPr kumimoji="1" lang="ja-JP" altLang="en-US" dirty="0" smtClean="0"/>
              <a:t>わかりやすいように、鍵の代わりに、色材を扱います。</a:t>
            </a:r>
            <a:endParaRPr kumimoji="1" lang="en-US" altLang="ja-JP" dirty="0" smtClean="0"/>
          </a:p>
          <a:p>
            <a:endParaRPr kumimoji="1" lang="en-US" altLang="ja-JP" dirty="0" smtClean="0"/>
          </a:p>
          <a:p>
            <a:r>
              <a:rPr kumimoji="1" lang="en-US" altLang="ja-JP" dirty="0" smtClean="0"/>
              <a:t>(</a:t>
            </a:r>
            <a:r>
              <a:rPr kumimoji="1" lang="ja-JP" altLang="en-US" dirty="0" smtClean="0"/>
              <a:t>４点をそのまま読む</a:t>
            </a:r>
            <a:r>
              <a:rPr kumimoji="1" lang="en-US" altLang="ja-JP" dirty="0" smtClean="0"/>
              <a:t>)</a:t>
            </a:r>
          </a:p>
          <a:p>
            <a:endParaRPr kumimoji="1" lang="en-US" altLang="ja-JP" dirty="0" smtClean="0"/>
          </a:p>
          <a:p>
            <a:r>
              <a:rPr kumimoji="1" lang="ja-JP" altLang="en-US" dirty="0" smtClean="0"/>
              <a:t>例えば、公開鍵は、黄色で、</a:t>
            </a:r>
            <a:r>
              <a:rPr kumimoji="1" lang="en-US" altLang="ja-JP" dirty="0" smtClean="0"/>
              <a:t>A</a:t>
            </a:r>
            <a:r>
              <a:rPr kumimoji="1" lang="ja-JP" altLang="en-US" dirty="0" smtClean="0"/>
              <a:t>の秘密鍵は赤いで、</a:t>
            </a:r>
            <a:r>
              <a:rPr kumimoji="1" lang="en-US" altLang="ja-JP" dirty="0" smtClean="0"/>
              <a:t>B</a:t>
            </a:r>
            <a:r>
              <a:rPr kumimoji="1" lang="ja-JP" altLang="en-US" dirty="0" smtClean="0"/>
              <a:t>の鍵は</a:t>
            </a:r>
            <a:r>
              <a:rPr kumimoji="1" lang="en-US" altLang="ja-JP" dirty="0" smtClean="0"/>
              <a:t>blue</a:t>
            </a:r>
            <a:r>
              <a:rPr kumimoji="1" lang="ja-JP" altLang="en-US" dirty="0" smtClean="0"/>
              <a:t>とします。</a:t>
            </a:r>
            <a:endParaRPr kumimoji="1" lang="en-US" altLang="ja-JP" dirty="0" smtClean="0"/>
          </a:p>
          <a:p>
            <a:r>
              <a:rPr kumimoji="1" lang="ja-JP" altLang="en-US" dirty="0" smtClean="0"/>
              <a:t>両者は、公開色と自分の秘密色を混ぜって、</a:t>
            </a:r>
            <a:r>
              <a:rPr kumimoji="1" lang="en-US" altLang="ja-JP" dirty="0" smtClean="0"/>
              <a:t>A</a:t>
            </a:r>
            <a:r>
              <a:rPr kumimoji="1" lang="ja-JP" altLang="en-US" dirty="0" smtClean="0"/>
              <a:t>はオレンジを得て、</a:t>
            </a:r>
            <a:r>
              <a:rPr kumimoji="1" lang="en-US" altLang="ja-JP" dirty="0" smtClean="0"/>
              <a:t>B</a:t>
            </a:r>
            <a:r>
              <a:rPr kumimoji="1" lang="ja-JP" altLang="en-US" dirty="0" smtClean="0"/>
              <a:t>は緑を得ます。</a:t>
            </a:r>
            <a:endParaRPr kumimoji="1" lang="en-US" altLang="ja-JP" dirty="0" smtClean="0"/>
          </a:p>
          <a:p>
            <a:r>
              <a:rPr kumimoji="1" lang="ja-JP" altLang="en-US" dirty="0" smtClean="0"/>
              <a:t>その色を（安全でない通信路でも）交換します。</a:t>
            </a:r>
            <a:endParaRPr kumimoji="1" lang="en-US" altLang="ja-JP" dirty="0" smtClean="0"/>
          </a:p>
          <a:p>
            <a:r>
              <a:rPr kumimoji="1" lang="ja-JP" altLang="en-US" dirty="0" smtClean="0"/>
              <a:t>最後に、両者は、その色と自分の秘密色と混ぜて、共通色を構成しました。</a:t>
            </a:r>
            <a:endParaRPr kumimoji="1" lang="en-US" altLang="ja-JP" dirty="0" smtClean="0"/>
          </a:p>
          <a:p>
            <a:r>
              <a:rPr kumimoji="1" lang="ja-JP" altLang="en-US" dirty="0" smtClean="0"/>
              <a:t>この例では、茶色です。</a:t>
            </a:r>
            <a:endParaRPr kumimoji="1" lang="en-US" altLang="ja-JP" dirty="0" smtClean="0"/>
          </a:p>
          <a:p>
            <a:endParaRPr kumimoji="1" lang="en-US" altLang="ja-JP" dirty="0" smtClean="0"/>
          </a:p>
          <a:p>
            <a:r>
              <a:rPr kumimoji="1" lang="ja-JP" altLang="en-US" dirty="0" smtClean="0"/>
              <a:t>あらかじめ、茶色になる色は両者はわかりません。（なので、メッセージを共有することができません）。</a:t>
            </a:r>
            <a:endParaRPr kumimoji="1" lang="en-US" altLang="ja-JP" dirty="0" smtClean="0"/>
          </a:p>
          <a:p>
            <a:endParaRPr kumimoji="1" lang="en-US" altLang="ja-JP" dirty="0" smtClean="0"/>
          </a:p>
          <a:p>
            <a:endParaRPr 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37</a:t>
            </a:fld>
            <a:endParaRPr kumimoji="1" lang="ja-JP" altLang="en-US"/>
          </a:p>
        </p:txBody>
      </p:sp>
    </p:spTree>
    <p:extLst>
      <p:ext uri="{BB962C8B-B14F-4D97-AF65-F5344CB8AC3E}">
        <p14:creationId xmlns:p14="http://schemas.microsoft.com/office/powerpoint/2010/main" val="2620341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実際に、色材を混じる・分解の一方向性関数をまた数学を使用してモデルできます。</a:t>
            </a:r>
            <a:endParaRPr lang="en-US" altLang="ja-JP" dirty="0" smtClean="0"/>
          </a:p>
          <a:p>
            <a:endParaRPr lang="en-US" dirty="0" smtClean="0"/>
          </a:p>
          <a:p>
            <a:r>
              <a:rPr lang="ja-JP" altLang="en-US" dirty="0" smtClean="0"/>
              <a:t>２年生の聴衆者（ちょうしゅうしゃ）にとって、説明しにくいので、用語だけを紹介します。</a:t>
            </a:r>
            <a:endParaRPr lang="en-US" altLang="ja-JP" dirty="0" smtClean="0"/>
          </a:p>
          <a:p>
            <a:endParaRPr lang="en-US" dirty="0" smtClean="0"/>
          </a:p>
          <a:p>
            <a:r>
              <a:rPr lang="ja-JP" altLang="en-US" dirty="0" smtClean="0"/>
              <a:t>３点そのまま　　などなど</a:t>
            </a:r>
            <a:endParaRPr lang="en-US" altLang="ja-JP" dirty="0" smtClean="0"/>
          </a:p>
          <a:p>
            <a:endParaRPr lang="en-US" dirty="0" smtClean="0"/>
          </a:p>
          <a:p>
            <a:endParaRPr lang="en-US" dirty="0" smtClean="0"/>
          </a:p>
          <a:p>
            <a:r>
              <a:rPr lang="en-US" altLang="ja-JP" dirty="0" smtClean="0"/>
              <a:t>LAST</a:t>
            </a:r>
          </a:p>
          <a:p>
            <a:r>
              <a:rPr lang="en-US" altLang="ja-JP" dirty="0" smtClean="0"/>
              <a:t>X.D:</a:t>
            </a:r>
            <a:r>
              <a:rPr lang="en-US" altLang="ja-JP" baseline="0" dirty="0" smtClean="0"/>
              <a:t> </a:t>
            </a:r>
            <a:r>
              <a:rPr lang="ja-JP" altLang="en-US" dirty="0" smtClean="0"/>
              <a:t>では、次に　</a:t>
            </a:r>
            <a:r>
              <a:rPr lang="en-US" altLang="ja-JP" dirty="0" smtClean="0"/>
              <a:t>Diffie-Hellmann</a:t>
            </a:r>
            <a:r>
              <a:rPr lang="ja-JP" altLang="en-US" dirty="0" err="1" smtClean="0"/>
              <a:t>のような</a:t>
            </a:r>
            <a:r>
              <a:rPr lang="ja-JP" altLang="en-US" dirty="0" smtClean="0"/>
              <a:t>鍵交換プロトコルのモチベイションンを続きます。</a:t>
            </a:r>
            <a:endParaRPr lang="en-US" altLang="ja-JP" dirty="0" smtClean="0"/>
          </a:p>
          <a:p>
            <a:endParaRPr 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38</a:t>
            </a:fld>
            <a:endParaRPr kumimoji="1" lang="ja-JP" altLang="en-US"/>
          </a:p>
        </p:txBody>
      </p:sp>
    </p:spTree>
    <p:extLst>
      <p:ext uri="{BB962C8B-B14F-4D97-AF65-F5344CB8AC3E}">
        <p14:creationId xmlns:p14="http://schemas.microsoft.com/office/powerpoint/2010/main" val="3287328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X.D: </a:t>
            </a:r>
            <a:r>
              <a:rPr lang="ja-JP" altLang="en-US" dirty="0" smtClean="0"/>
              <a:t>交通鍵暗号方式における、共通鍵を両者に共有するものとして、よく使われています。</a:t>
            </a:r>
            <a:endParaRPr lang="en-US" altLang="ja-JP" dirty="0" smtClean="0"/>
          </a:p>
          <a:p>
            <a:endParaRPr lang="en-US" dirty="0" smtClean="0"/>
          </a:p>
          <a:p>
            <a:r>
              <a:rPr lang="en-US" altLang="ja-JP" dirty="0" smtClean="0"/>
              <a:t>X.D:</a:t>
            </a:r>
            <a:r>
              <a:rPr lang="en-US" altLang="ja-JP" baseline="0" dirty="0" smtClean="0"/>
              <a:t> </a:t>
            </a:r>
            <a:r>
              <a:rPr lang="ja-JP" altLang="en-US" dirty="0" smtClean="0"/>
              <a:t>なぜなら</a:t>
            </a:r>
            <a:r>
              <a:rPr lang="ja-JP" altLang="en-US" dirty="0" err="1" smtClean="0"/>
              <a:t>は</a:t>
            </a:r>
            <a:r>
              <a:rPr lang="ja-JP" altLang="en-US" dirty="0" smtClean="0"/>
              <a:t>、この表で理解できると思います。</a:t>
            </a:r>
            <a:endParaRPr 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39</a:t>
            </a:fld>
            <a:endParaRPr kumimoji="1" lang="ja-JP" altLang="en-US"/>
          </a:p>
        </p:txBody>
      </p:sp>
    </p:spTree>
    <p:extLst>
      <p:ext uri="{BB962C8B-B14F-4D97-AF65-F5344CB8AC3E}">
        <p14:creationId xmlns:p14="http://schemas.microsoft.com/office/powerpoint/2010/main" val="112501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情報セキュリティとは、幅広い意味を含んでいます。私は今の若者の考えを聞きたいと思います（特に、私は３年生インタネットを始めました　</a:t>
            </a:r>
            <a:r>
              <a:rPr lang="en-US" altLang="ja-JP" dirty="0" smtClean="0"/>
              <a:t>–</a:t>
            </a:r>
            <a:r>
              <a:rPr lang="en-US" altLang="ja-JP" baseline="0" dirty="0" smtClean="0"/>
              <a:t> </a:t>
            </a:r>
            <a:r>
              <a:rPr lang="ja-JP" altLang="en-US" baseline="0" dirty="0" smtClean="0"/>
              <a:t>日本に比べてたぶんフランスはちょっとだけ遅かったかも</a:t>
            </a:r>
            <a:r>
              <a:rPr lang="ja-JP" altLang="en-US" dirty="0" smtClean="0"/>
              <a:t>）。</a:t>
            </a:r>
            <a:endParaRPr lang="en-US" altLang="ja-JP" dirty="0" smtClean="0"/>
          </a:p>
          <a:p>
            <a:endParaRPr lang="en-US" dirty="0"/>
          </a:p>
          <a:p>
            <a:r>
              <a:rPr lang="ja-JP" altLang="en-US" dirty="0" smtClean="0"/>
              <a:t>情報セキュリティに対して、どのようなイメージを持っていますか？→佐藤さん！</a:t>
            </a:r>
            <a:endParaRPr lang="en-US" altLang="ja-JP" dirty="0" smtClean="0"/>
          </a:p>
          <a:p>
            <a:endParaRPr lang="en-US" dirty="0" smtClean="0"/>
          </a:p>
          <a:p>
            <a:endParaRPr lang="en-US" dirty="0" smtClean="0"/>
          </a:p>
          <a:p>
            <a:r>
              <a:rPr lang="ja-JP" altLang="en-US" dirty="0" smtClean="0"/>
              <a:t>では一般的に情報セキュリティはこのように定義されています。</a:t>
            </a:r>
            <a:endParaRPr lang="en-US" altLang="ja-JP" dirty="0" smtClean="0"/>
          </a:p>
          <a:p>
            <a:r>
              <a:rPr lang="ja-JP" altLang="en-US" dirty="0" err="1" smtClean="0"/>
              <a:t>。。。</a:t>
            </a:r>
            <a:endParaRPr lang="en-US" altLang="ja-JP" dirty="0" smtClean="0"/>
          </a:p>
          <a:p>
            <a:endParaRPr lang="en-US" dirty="0" smtClean="0"/>
          </a:p>
          <a:p>
            <a:r>
              <a:rPr lang="ja-JP" altLang="en-US" dirty="0" smtClean="0"/>
              <a:t>機密性：例えば、クレジット番号などのオンライン上で</a:t>
            </a:r>
            <a:r>
              <a:rPr lang="ja-JP" altLang="en-US" smtClean="0"/>
              <a:t>の取引するときに</a:t>
            </a:r>
            <a:endParaRPr lang="en-US" altLang="ja-JP" dirty="0" smtClean="0"/>
          </a:p>
          <a:p>
            <a:r>
              <a:rPr lang="ja-JP" altLang="en-US" dirty="0" smtClean="0"/>
              <a:t>完全性：</a:t>
            </a:r>
            <a:r>
              <a:rPr lang="ja-JP" altLang="en-US" smtClean="0"/>
              <a:t>例えば</a:t>
            </a:r>
            <a:r>
              <a:rPr lang="ja-JP" altLang="en-US" baseline="0" smtClean="0"/>
              <a:t>、</a:t>
            </a:r>
            <a:r>
              <a:rPr lang="en-US" altLang="ja-JP" baseline="0" smtClean="0"/>
              <a:t>fishing</a:t>
            </a:r>
            <a:r>
              <a:rPr lang="ja-JP" altLang="en-US" baseline="0" smtClean="0"/>
              <a:t>サイト。</a:t>
            </a:r>
            <a:endParaRPr lang="en-US" altLang="ja-JP" baseline="0" smtClean="0"/>
          </a:p>
          <a:p>
            <a:endParaRPr lang="en-US" altLang="ja-JP" baseline="0" smtClean="0"/>
          </a:p>
          <a:p>
            <a:r>
              <a:rPr lang="ja-JP" altLang="en-US" baseline="0" smtClean="0"/>
              <a:t>すぐ後にもっと詳しく解説します。</a:t>
            </a:r>
            <a:endParaRPr lang="en-US" altLang="ja-JP" baseline="0" smtClean="0"/>
          </a:p>
          <a:p>
            <a:endParaRPr lang="en-US" baseline="0" smtClean="0"/>
          </a:p>
          <a:p>
            <a:endParaRPr lang="en-US"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4</a:t>
            </a:fld>
            <a:endParaRPr kumimoji="1" lang="ja-JP" altLang="en-US"/>
          </a:p>
        </p:txBody>
      </p:sp>
    </p:spTree>
    <p:extLst>
      <p:ext uri="{BB962C8B-B14F-4D97-AF65-F5344CB8AC3E}">
        <p14:creationId xmlns:p14="http://schemas.microsoft.com/office/powerpoint/2010/main" val="1600084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dirty="0" smtClean="0"/>
              <a:t>このスライドで、先週にもう紹介した</a:t>
            </a:r>
            <a:r>
              <a:rPr lang="en-US" altLang="ja-JP" dirty="0" err="1" smtClean="0"/>
              <a:t>Hybri</a:t>
            </a:r>
            <a:r>
              <a:rPr lang="en-US" altLang="ja-JP" dirty="0" smtClean="0"/>
              <a:t>……</a:t>
            </a:r>
            <a:r>
              <a:rPr lang="ja-JP" altLang="en-US" dirty="0" smtClean="0"/>
              <a:t>を復習します。</a:t>
            </a:r>
            <a:endParaRPr lang="en-US" altLang="ja-JP" dirty="0" smtClean="0"/>
          </a:p>
          <a:p>
            <a:r>
              <a:rPr lang="ja-JP" altLang="en-US" dirty="0" smtClean="0"/>
              <a:t>より詳しくは、対称暗号</a:t>
            </a:r>
            <a:r>
              <a:rPr lang="ja-JP" altLang="en-US" dirty="0" err="1" smtClean="0"/>
              <a:t>。。。</a:t>
            </a:r>
            <a:r>
              <a:rPr lang="ja-JP" altLang="en-US" dirty="0" smtClean="0"/>
              <a:t>の鍵を交換する仕組みを記述します、</a:t>
            </a:r>
            <a:endParaRPr lang="en-US" altLang="ja-JP" dirty="0" smtClean="0"/>
          </a:p>
          <a:p>
            <a:endParaRPr lang="en-US" altLang="ja-JP" dirty="0" smtClean="0"/>
          </a:p>
          <a:p>
            <a:r>
              <a:rPr lang="ja-JP" altLang="en-US" dirty="0" smtClean="0"/>
              <a:t>公開暗号方式では、安全に共通鍵を交換したい</a:t>
            </a:r>
            <a:r>
              <a:rPr lang="en-US" altLang="ja-JP" dirty="0" smtClean="0"/>
              <a:t>Alice</a:t>
            </a:r>
            <a:r>
              <a:rPr lang="ja-JP" altLang="en-US" dirty="0" smtClean="0"/>
              <a:t>と</a:t>
            </a:r>
            <a:r>
              <a:rPr lang="en-US" altLang="ja-JP" dirty="0" smtClean="0"/>
              <a:t>Bob</a:t>
            </a:r>
            <a:r>
              <a:rPr lang="ja-JP" altLang="en-US" dirty="0" smtClean="0"/>
              <a:t>は、</a:t>
            </a:r>
            <a:r>
              <a:rPr lang="en-US" altLang="ja-JP" dirty="0" smtClean="0"/>
              <a:t>Diffie-Hellmann</a:t>
            </a:r>
            <a:r>
              <a:rPr lang="ja-JP" altLang="en-US" dirty="0" smtClean="0"/>
              <a:t>プロトコルを利用します。</a:t>
            </a:r>
            <a:endParaRPr lang="en-US" altLang="ja-JP" dirty="0" smtClean="0"/>
          </a:p>
          <a:p>
            <a:endParaRPr lang="en-US" altLang="ja-JP" dirty="0" smtClean="0"/>
          </a:p>
          <a:p>
            <a:r>
              <a:rPr lang="ja-JP" altLang="en-US" dirty="0" smtClean="0"/>
              <a:t>共通鍵（茶色）を交換したので、共通鍵暗号方式で長いメッセージを安全に共有できます。</a:t>
            </a:r>
            <a:endParaRPr lang="en-US" altLang="ja-JP" dirty="0" smtClean="0"/>
          </a:p>
          <a:p>
            <a:r>
              <a:rPr lang="ja-JP" altLang="en-US" dirty="0" smtClean="0"/>
              <a:t>しかし、長い間使い続けると、攻撃を受けやすくなります。</a:t>
            </a:r>
            <a:endParaRPr lang="en-US" altLang="ja-JP" dirty="0" smtClean="0"/>
          </a:p>
          <a:p>
            <a:r>
              <a:rPr lang="ja-JP" altLang="en-US" dirty="0" smtClean="0"/>
              <a:t>ですので、セッション鍵を使えるのは、短期間だけです。</a:t>
            </a:r>
            <a:endParaRPr lang="en-US" altLang="ja-JP" dirty="0" smtClean="0"/>
          </a:p>
          <a:p>
            <a:r>
              <a:rPr lang="ja-JP" altLang="en-US" dirty="0" smtClean="0"/>
              <a:t>セッションが終わると、鍵は捨てられます。そのあて、この仕組みを必要応じて繰り返します。</a:t>
            </a:r>
            <a:endParaRPr lang="en-US" altLang="ja-JP" dirty="0" smtClean="0"/>
          </a:p>
          <a:p>
            <a:endParaRPr lang="en-US" altLang="ja-JP" dirty="0" smtClean="0"/>
          </a:p>
          <a:p>
            <a:endParaRPr lang="en-US" altLang="ja-JP" dirty="0" smtClean="0"/>
          </a:p>
          <a:p>
            <a:endParaRPr lang="en-US" dirty="0"/>
          </a:p>
        </p:txBody>
      </p:sp>
      <p:sp>
        <p:nvSpPr>
          <p:cNvPr id="4" name="スライド番号プレースホルダー 3"/>
          <p:cNvSpPr>
            <a:spLocks noGrp="1"/>
          </p:cNvSpPr>
          <p:nvPr>
            <p:ph type="sldNum" sz="quarter" idx="10"/>
          </p:nvPr>
        </p:nvSpPr>
        <p:spPr/>
        <p:txBody>
          <a:bodyPr/>
          <a:lstStyle/>
          <a:p>
            <a:fld id="{D25246C2-B733-4A92-8220-66C7A522A356}" type="slidenum">
              <a:rPr kumimoji="1" lang="ja-JP" altLang="en-US" smtClean="0"/>
              <a:t>40</a:t>
            </a:fld>
            <a:endParaRPr kumimoji="1" lang="ja-JP" altLang="en-US"/>
          </a:p>
        </p:txBody>
      </p:sp>
    </p:spTree>
    <p:extLst>
      <p:ext uri="{BB962C8B-B14F-4D97-AF65-F5344CB8AC3E}">
        <p14:creationId xmlns:p14="http://schemas.microsoft.com/office/powerpoint/2010/main" val="1018669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41</a:t>
            </a:fld>
            <a:endParaRPr kumimoji="1" lang="ja-JP" altLang="en-US"/>
          </a:p>
        </p:txBody>
      </p:sp>
    </p:spTree>
    <p:extLst>
      <p:ext uri="{BB962C8B-B14F-4D97-AF65-F5344CB8AC3E}">
        <p14:creationId xmlns:p14="http://schemas.microsoft.com/office/powerpoint/2010/main" val="4052702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最後に、共通鍵</a:t>
            </a:r>
            <a:endParaRPr 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42</a:t>
            </a:fld>
            <a:endParaRPr kumimoji="1" lang="ja-JP" altLang="en-US"/>
          </a:p>
        </p:txBody>
      </p:sp>
    </p:spTree>
    <p:extLst>
      <p:ext uri="{BB962C8B-B14F-4D97-AF65-F5344CB8AC3E}">
        <p14:creationId xmlns:p14="http://schemas.microsoft.com/office/powerpoint/2010/main" val="572279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43</a:t>
            </a:fld>
            <a:endParaRPr kumimoji="1" lang="ja-JP" altLang="en-US"/>
          </a:p>
        </p:txBody>
      </p:sp>
    </p:spTree>
    <p:extLst>
      <p:ext uri="{BB962C8B-B14F-4D97-AF65-F5344CB8AC3E}">
        <p14:creationId xmlns:p14="http://schemas.microsoft.com/office/powerpoint/2010/main" val="2029134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不特定：　</a:t>
            </a:r>
            <a:r>
              <a:rPr lang="en-US" altLang="ja-JP" dirty="0" smtClean="0"/>
              <a:t>indefinite</a:t>
            </a:r>
          </a:p>
          <a:p>
            <a:endParaRPr 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44</a:t>
            </a:fld>
            <a:endParaRPr kumimoji="1" lang="ja-JP" altLang="en-US"/>
          </a:p>
        </p:txBody>
      </p:sp>
    </p:spTree>
    <p:extLst>
      <p:ext uri="{BB962C8B-B14F-4D97-AF65-F5344CB8AC3E}">
        <p14:creationId xmlns:p14="http://schemas.microsoft.com/office/powerpoint/2010/main" val="4219012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45</a:t>
            </a:fld>
            <a:endParaRPr kumimoji="1" lang="ja-JP" altLang="en-US"/>
          </a:p>
        </p:txBody>
      </p:sp>
    </p:spTree>
    <p:extLst>
      <p:ext uri="{BB962C8B-B14F-4D97-AF65-F5344CB8AC3E}">
        <p14:creationId xmlns:p14="http://schemas.microsoft.com/office/powerpoint/2010/main" val="363372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まずは、情報セキュリティとは、</a:t>
            </a:r>
            <a:r>
              <a:rPr lang="en-US" altLang="ja-JP" dirty="0" smtClean="0"/>
              <a:t>(</a:t>
            </a:r>
            <a:r>
              <a:rPr lang="ja-JP" altLang="en-US" dirty="0" smtClean="0"/>
              <a:t>もう行った通りに）みんなの情報社会の一部となっています。</a:t>
            </a:r>
            <a:endParaRPr lang="en-US" altLang="ja-JP" dirty="0" smtClean="0"/>
          </a:p>
          <a:p>
            <a:r>
              <a:rPr lang="ja-JP" altLang="en-US" dirty="0" smtClean="0"/>
              <a:t>例としては、あふれる、</a:t>
            </a:r>
            <a:r>
              <a:rPr lang="en-US" altLang="ja-JP" dirty="0" smtClean="0"/>
              <a:t>IC</a:t>
            </a:r>
            <a:r>
              <a:rPr lang="ja-JP" altLang="en-US" dirty="0" smtClean="0"/>
              <a:t>カードを初め、</a:t>
            </a:r>
            <a:r>
              <a:rPr lang="en-US" altLang="ja-JP" dirty="0" smtClean="0"/>
              <a:t>DVD</a:t>
            </a:r>
            <a:r>
              <a:rPr lang="ja-JP" altLang="en-US" dirty="0" smtClean="0"/>
              <a:t>とか、</a:t>
            </a:r>
            <a:r>
              <a:rPr lang="en-US" altLang="ja-JP" dirty="0" smtClean="0"/>
              <a:t>smartphone</a:t>
            </a:r>
            <a:r>
              <a:rPr lang="ja-JP" altLang="en-US" dirty="0" err="1" smtClean="0"/>
              <a:t>、</a:t>
            </a:r>
            <a:r>
              <a:rPr lang="ja-JP" altLang="en-US" dirty="0" smtClean="0"/>
              <a:t>オンライン上での取引など、</a:t>
            </a:r>
            <a:endParaRPr lang="en-US" altLang="ja-JP" dirty="0" smtClean="0"/>
          </a:p>
          <a:p>
            <a:endParaRPr lang="en-US" dirty="0" smtClean="0"/>
          </a:p>
          <a:p>
            <a:r>
              <a:rPr lang="ja-JP" altLang="en-US" dirty="0"/>
              <a:t>不正コーピー　</a:t>
            </a:r>
            <a:r>
              <a:rPr lang="en-US" altLang="ja-JP" dirty="0"/>
              <a:t>(</a:t>
            </a:r>
            <a:r>
              <a:rPr lang="ja-JP" altLang="en-US" dirty="0"/>
              <a:t>ふせい）</a:t>
            </a:r>
            <a:endParaRPr lang="en-US" dirty="0"/>
          </a:p>
          <a:p>
            <a:endParaRPr lang="en-US" dirty="0" smtClean="0"/>
          </a:p>
          <a:p>
            <a:endParaRPr lang="en-US"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5</a:t>
            </a:fld>
            <a:endParaRPr kumimoji="1" lang="ja-JP" altLang="en-US"/>
          </a:p>
        </p:txBody>
      </p:sp>
    </p:spTree>
    <p:extLst>
      <p:ext uri="{BB962C8B-B14F-4D97-AF65-F5344CB8AC3E}">
        <p14:creationId xmlns:p14="http://schemas.microsoft.com/office/powerpoint/2010/main" val="317558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mtClean="0"/>
              <a:t>構成単位</a:t>
            </a:r>
            <a:r>
              <a:rPr lang="en-US" altLang="ja-JP" smtClean="0"/>
              <a:t>(</a:t>
            </a:r>
            <a:r>
              <a:rPr lang="ja-JP" altLang="en-US" smtClean="0"/>
              <a:t>構成単位）。</a:t>
            </a:r>
            <a:endParaRPr lang="en-US" altLang="ja-JP" dirty="0" smtClean="0"/>
          </a:p>
          <a:p>
            <a:endParaRPr lang="en-US" altLang="ja-JP" dirty="0" smtClean="0"/>
          </a:p>
          <a:p>
            <a:r>
              <a:rPr lang="ja-JP" altLang="en-US" dirty="0" smtClean="0"/>
              <a:t>送信元　</a:t>
            </a:r>
            <a:r>
              <a:rPr lang="en-US" altLang="ja-JP" dirty="0" smtClean="0"/>
              <a:t>(</a:t>
            </a:r>
            <a:r>
              <a:rPr lang="ja-JP" altLang="en-US" dirty="0" smtClean="0"/>
              <a:t>そうしんもと）</a:t>
            </a:r>
            <a:endParaRPr lang="en-US" altLang="ja-JP" dirty="0" smtClean="0"/>
          </a:p>
          <a:p>
            <a:r>
              <a:rPr lang="en-US" altLang="ja-JP" smtClean="0"/>
              <a:t>------------------------------------------------------------</a:t>
            </a:r>
          </a:p>
          <a:p>
            <a:r>
              <a:rPr lang="ja-JP" altLang="en-US" smtClean="0"/>
              <a:t>その三つのサービス（機密性、完全性、可用性）の構成単位に対して解説します。</a:t>
            </a:r>
            <a:endParaRPr lang="en-US" altLang="ja-JP" smtClean="0"/>
          </a:p>
          <a:p>
            <a:endParaRPr lang="en-US" altLang="ja-JP" smtClean="0"/>
          </a:p>
          <a:p>
            <a:r>
              <a:rPr lang="en-US" altLang="ja-JP" smtClean="0"/>
              <a:t>KIMI:</a:t>
            </a:r>
            <a:r>
              <a:rPr lang="en-US" altLang="ja-JP" baseline="0" smtClean="0"/>
              <a:t> 1</a:t>
            </a:r>
            <a:r>
              <a:rPr lang="en-US" altLang="ja-JP" baseline="30000" smtClean="0"/>
              <a:t>st</a:t>
            </a:r>
            <a:r>
              <a:rPr lang="en-US" altLang="ja-JP" baseline="0" smtClean="0"/>
              <a:t> line OK.</a:t>
            </a:r>
          </a:p>
          <a:p>
            <a:r>
              <a:rPr lang="ja-JP" altLang="en-US" baseline="0" smtClean="0"/>
              <a:t>主に識別、認証、権限を利用される。</a:t>
            </a:r>
            <a:endParaRPr lang="en-US" altLang="ja-JP" baseline="0" smtClean="0"/>
          </a:p>
          <a:p>
            <a:r>
              <a:rPr lang="ja-JP" altLang="en-US" baseline="0" smtClean="0"/>
              <a:t>（</a:t>
            </a:r>
            <a:r>
              <a:rPr lang="en-US" altLang="ja-JP" baseline="0" smtClean="0"/>
              <a:t>read slide. The 3 lines + </a:t>
            </a:r>
            <a:r>
              <a:rPr lang="ja-JP" altLang="en-US" baseline="0" smtClean="0"/>
              <a:t>例：</a:t>
            </a:r>
            <a:endParaRPr lang="en-US" altLang="ja-JP" baseline="0" smtClean="0"/>
          </a:p>
          <a:p>
            <a:r>
              <a:rPr lang="ja-JP" altLang="en-US" baseline="0" smtClean="0"/>
              <a:t>例１</a:t>
            </a:r>
            <a:r>
              <a:rPr lang="en-US" altLang="ja-JP" baseline="0" smtClean="0"/>
              <a:t>(</a:t>
            </a:r>
            <a:r>
              <a:rPr lang="ja-JP" altLang="en-US" baseline="0" smtClean="0"/>
              <a:t>識別）　</a:t>
            </a:r>
            <a:r>
              <a:rPr lang="en-US" altLang="ja-JP" baseline="0" smtClean="0"/>
              <a:t>login name</a:t>
            </a:r>
          </a:p>
          <a:p>
            <a:r>
              <a:rPr lang="ja-JP" altLang="en-US" baseline="0" smtClean="0"/>
              <a:t>認証：　</a:t>
            </a:r>
            <a:r>
              <a:rPr lang="en-US" altLang="ja-JP" baseline="0" smtClean="0"/>
              <a:t>digital sign</a:t>
            </a:r>
          </a:p>
          <a:p>
            <a:r>
              <a:rPr lang="ja-JP" altLang="en-US" baseline="0" smtClean="0"/>
              <a:t>ディジタルにおける入館などの権限と同じ：ファイルアクセス、メモリアクセス、実行できるとか。。。</a:t>
            </a:r>
            <a:endParaRPr lang="en-US" altLang="ja-JP" baseline="0" smtClean="0"/>
          </a:p>
          <a:p>
            <a:endParaRPr lang="en-US" altLang="ja-JP" baseline="0" smtClean="0"/>
          </a:p>
          <a:p>
            <a:r>
              <a:rPr lang="en-US" altLang="ja-JP" baseline="0" smtClean="0"/>
              <a:t>KANZANSEI: (1</a:t>
            </a:r>
            <a:r>
              <a:rPr lang="en-US" altLang="ja-JP" baseline="30000" smtClean="0"/>
              <a:t>st</a:t>
            </a:r>
            <a:r>
              <a:rPr lang="en-US" altLang="ja-JP" baseline="0" smtClean="0"/>
              <a:t> line OK): </a:t>
            </a:r>
          </a:p>
          <a:p>
            <a:r>
              <a:rPr lang="ja-JP" altLang="en-US" baseline="0" smtClean="0"/>
              <a:t>否認防止（ひにんぼうし）</a:t>
            </a:r>
            <a:endParaRPr lang="en-US" altLang="ja-JP" baseline="0" smtClean="0"/>
          </a:p>
          <a:p>
            <a:endParaRPr lang="en-US" altLang="ja-JP" baseline="0" smtClean="0"/>
          </a:p>
          <a:p>
            <a:endParaRPr lang="en-US" altLang="ja-JP" baseline="0" smtClean="0"/>
          </a:p>
          <a:p>
            <a:r>
              <a:rPr lang="ja-JP" altLang="en-US" baseline="0" smtClean="0"/>
              <a:t>その構成単位は、どんな危険から守るか</a:t>
            </a:r>
            <a:endParaRPr lang="en-US" altLang="ja-JP" baseline="0" smtClean="0"/>
          </a:p>
          <a:p>
            <a:endParaRPr lang="en-US" altLang="ja-JP" baseline="0" smtClean="0"/>
          </a:p>
          <a:p>
            <a:endParaRPr lang="en-US" dirty="0"/>
          </a:p>
          <a:p>
            <a:r>
              <a:rPr lang="ja-JP" altLang="en-US" dirty="0" smtClean="0"/>
              <a:t>偽造 </a:t>
            </a:r>
            <a:r>
              <a:rPr lang="en-US" altLang="ja-JP" dirty="0" smtClean="0"/>
              <a:t>= </a:t>
            </a:r>
            <a:r>
              <a:rPr lang="ja-JP" altLang="en-US" dirty="0" err="1" smtClean="0"/>
              <a:t>ぎぞう</a:t>
            </a:r>
            <a:endParaRPr lang="en-US" altLang="ja-JP" dirty="0" smtClean="0"/>
          </a:p>
          <a:p>
            <a:endParaRPr lang="en-US"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6</a:t>
            </a:fld>
            <a:endParaRPr kumimoji="1" lang="ja-JP" altLang="en-US"/>
          </a:p>
        </p:txBody>
      </p:sp>
    </p:spTree>
    <p:extLst>
      <p:ext uri="{BB962C8B-B14F-4D97-AF65-F5344CB8AC3E}">
        <p14:creationId xmlns:p14="http://schemas.microsoft.com/office/powerpoint/2010/main" val="291628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盗聴　（とうちょう） </a:t>
            </a:r>
            <a:r>
              <a:rPr lang="en-US" altLang="ja-JP" dirty="0" smtClean="0"/>
              <a:t>eavesdropping</a:t>
            </a:r>
          </a:p>
          <a:p>
            <a:endParaRPr lang="en-US" dirty="0" smtClean="0"/>
          </a:p>
          <a:p>
            <a:r>
              <a:rPr lang="ja-JP" altLang="en-US" dirty="0" smtClean="0"/>
              <a:t>なりすまし　</a:t>
            </a:r>
            <a:r>
              <a:rPr lang="en-US" altLang="ja-JP" dirty="0" smtClean="0"/>
              <a:t>(impersonation)</a:t>
            </a:r>
          </a:p>
          <a:p>
            <a:endParaRPr lang="en-US" dirty="0"/>
          </a:p>
          <a:p>
            <a:r>
              <a:rPr lang="ja-JP" altLang="en-US" dirty="0" smtClean="0"/>
              <a:t>機密性＝</a:t>
            </a:r>
            <a:r>
              <a:rPr lang="en-US" altLang="ja-JP" dirty="0" smtClean="0"/>
              <a:t>Confidentiality</a:t>
            </a:r>
            <a:r>
              <a:rPr lang="ja-JP" altLang="en-US" dirty="0" smtClean="0"/>
              <a:t>といっているのに、このページでは機密性＝</a:t>
            </a:r>
            <a:r>
              <a:rPr lang="en-US" altLang="ja-JP" dirty="0" smtClean="0"/>
              <a:t>Secrecy</a:t>
            </a:r>
            <a:r>
              <a:rPr lang="ja-JP" altLang="en-US" dirty="0" smtClean="0"/>
              <a:t>？</a:t>
            </a:r>
            <a:endParaRPr lang="en-US" dirty="0" smtClean="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7</a:t>
            </a:fld>
            <a:endParaRPr kumimoji="1" lang="ja-JP" altLang="en-US"/>
          </a:p>
        </p:txBody>
      </p:sp>
    </p:spTree>
    <p:extLst>
      <p:ext uri="{BB962C8B-B14F-4D97-AF65-F5344CB8AC3E}">
        <p14:creationId xmlns:p14="http://schemas.microsoft.com/office/powerpoint/2010/main" val="213761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改ざん　 </a:t>
            </a:r>
            <a:r>
              <a:rPr lang="en-US" altLang="ja-JP" dirty="0" smtClean="0"/>
              <a:t>(</a:t>
            </a:r>
            <a:r>
              <a:rPr lang="ja-JP" altLang="en-US" dirty="0" smtClean="0"/>
              <a:t>かいざん）　</a:t>
            </a:r>
            <a:r>
              <a:rPr lang="en-US" altLang="ja-JP" dirty="0" smtClean="0"/>
              <a:t>tampering </a:t>
            </a:r>
            <a:endParaRPr lang="en-US" dirty="0" smtClean="0"/>
          </a:p>
          <a:p>
            <a:endParaRPr lang="en-US" dirty="0" smtClean="0"/>
          </a:p>
          <a:p>
            <a:r>
              <a:rPr lang="ja-JP" altLang="en-US" dirty="0" smtClean="0"/>
              <a:t>この講義では、触れないものです：持ち逃げ  </a:t>
            </a:r>
            <a:r>
              <a:rPr lang="en-US" altLang="ja-JP" dirty="0" smtClean="0"/>
              <a:t>(run away)</a:t>
            </a:r>
          </a:p>
          <a:p>
            <a:endParaRPr lang="en-US" dirty="0" smtClean="0"/>
          </a:p>
          <a:p>
            <a:r>
              <a:rPr lang="ja-JP" altLang="en-US" dirty="0" smtClean="0"/>
              <a:t>これらは主な攻撃で、また様々な攻撃が存在します： </a:t>
            </a:r>
            <a:r>
              <a:rPr lang="en-US" altLang="ja-JP" dirty="0" smtClean="0"/>
              <a:t>dos</a:t>
            </a:r>
            <a:r>
              <a:rPr lang="ja-JP" altLang="en-US" dirty="0" smtClean="0"/>
              <a:t>＝</a:t>
            </a:r>
            <a:r>
              <a:rPr lang="en-US" altLang="ja-JP" dirty="0" smtClean="0"/>
              <a:t>denial of service  </a:t>
            </a:r>
            <a:r>
              <a:rPr lang="ja-JP" altLang="en-US" dirty="0" smtClean="0"/>
              <a:t>可用性に対する攻撃です）</a:t>
            </a:r>
            <a:endParaRPr lang="en-US" altLang="ja-JP" dirty="0" smtClean="0"/>
          </a:p>
          <a:p>
            <a:r>
              <a:rPr lang="ja-JP" altLang="en-US" dirty="0" smtClean="0"/>
              <a:t>サイドチャネル</a:t>
            </a:r>
            <a:r>
              <a:rPr lang="ja-JP" altLang="en-US" dirty="0" err="1" smtClean="0"/>
              <a:t>。。。</a:t>
            </a:r>
            <a:r>
              <a:rPr lang="ja-JP" altLang="en-US" dirty="0" smtClean="0"/>
              <a:t>ハードウェアを直接盗聴すること</a:t>
            </a:r>
            <a:r>
              <a:rPr lang="ja-JP" altLang="en-US" dirty="0" err="1" smtClean="0"/>
              <a:t>ーー</a:t>
            </a:r>
            <a:r>
              <a:rPr lang="ja-JP" altLang="en-US" dirty="0" smtClean="0"/>
              <a:t>通信路経由ではない）。</a:t>
            </a:r>
            <a:endParaRPr lang="en-US" altLang="ja-JP" dirty="0" smtClean="0"/>
          </a:p>
          <a:p>
            <a:endParaRPr 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8</a:t>
            </a:fld>
            <a:endParaRPr kumimoji="1" lang="ja-JP" altLang="en-US"/>
          </a:p>
        </p:txBody>
      </p:sp>
    </p:spTree>
    <p:extLst>
      <p:ext uri="{BB962C8B-B14F-4D97-AF65-F5344CB8AC3E}">
        <p14:creationId xmlns:p14="http://schemas.microsoft.com/office/powerpoint/2010/main" val="213761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a:p>
            <a:endParaRPr lang="en-US" altLang="ja-JP" dirty="0" smtClean="0"/>
          </a:p>
          <a:p>
            <a:r>
              <a:rPr lang="ja-JP" altLang="en-US" dirty="0" smtClean="0"/>
              <a:t>はそん</a:t>
            </a:r>
            <a:r>
              <a:rPr lang="en-US" altLang="ja-JP" dirty="0" smtClean="0"/>
              <a:t>(</a:t>
            </a:r>
            <a:r>
              <a:rPr lang="ja-JP" altLang="en-US" dirty="0" smtClean="0"/>
              <a:t>破損）　</a:t>
            </a:r>
            <a:r>
              <a:rPr lang="en-US" altLang="ja-JP" dirty="0" smtClean="0"/>
              <a:t>crash</a:t>
            </a:r>
          </a:p>
          <a:p>
            <a:endParaRPr lang="en-US" altLang="ja-JP" dirty="0" smtClean="0"/>
          </a:p>
          <a:p>
            <a:r>
              <a:rPr lang="en-US" altLang="ja-JP" dirty="0" smtClean="0"/>
              <a:t>…</a:t>
            </a:r>
          </a:p>
          <a:p>
            <a:endParaRPr lang="en-US" altLang="ja-JP" dirty="0" smtClean="0"/>
          </a:p>
          <a:p>
            <a:r>
              <a:rPr lang="ja-JP" altLang="en-US" dirty="0" smtClean="0"/>
              <a:t>ということは、システムを</a:t>
            </a:r>
            <a:r>
              <a:rPr lang="en-US" altLang="ja-JP" dirty="0" smtClean="0"/>
              <a:t>close</a:t>
            </a:r>
            <a:r>
              <a:rPr lang="ja-JP" altLang="en-US" dirty="0" smtClean="0"/>
              <a:t>ならないようにすることも大事です。</a:t>
            </a:r>
            <a:endParaRPr lang="en-US" altLang="ja-JP" dirty="0" smtClean="0"/>
          </a:p>
          <a:p>
            <a:endParaRPr lang="en-US" altLang="ja-JP" dirty="0" smtClean="0"/>
          </a:p>
          <a:p>
            <a:r>
              <a:rPr lang="ja-JP" altLang="en-US" dirty="0" smtClean="0"/>
              <a:t>だから、安全なシステムは、機密性＋観戦税　対　強制のバランスを保つ。</a:t>
            </a:r>
            <a:endParaRPr lang="en-US" altLang="ja-JP" dirty="0" smtClean="0"/>
          </a:p>
          <a:p>
            <a:endParaRPr lang="en-US" altLang="ja-JP" baseline="0" dirty="0" smtClean="0"/>
          </a:p>
          <a:p>
            <a:endParaRPr lang="en-US" altLang="ja-JP" baseline="0" dirty="0" smtClean="0"/>
          </a:p>
          <a:p>
            <a:endParaRPr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577B28-0518-411D-95D2-BB4AC921239A}" type="slidenum">
              <a:rPr kumimoji="1" lang="ja-JP" altLang="en-US" smtClean="0"/>
              <a:t>9</a:t>
            </a:fld>
            <a:endParaRPr kumimoji="1" lang="ja-JP" altLang="en-US"/>
          </a:p>
        </p:txBody>
      </p:sp>
    </p:spTree>
    <p:extLst>
      <p:ext uri="{BB962C8B-B14F-4D97-AF65-F5344CB8AC3E}">
        <p14:creationId xmlns:p14="http://schemas.microsoft.com/office/powerpoint/2010/main" val="332766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sz="1600"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dirty="0"/>
          </a:p>
        </p:txBody>
      </p:sp>
      <p:sp>
        <p:nvSpPr>
          <p:cNvPr id="6" name="スライド番号プレースホルダー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59181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411242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417747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26275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dirty="0"/>
          </a:p>
        </p:txBody>
      </p:sp>
      <p:sp>
        <p:nvSpPr>
          <p:cNvPr id="6" name="スライド番号プレースホルダー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03865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152338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eaLnBrk="1" latinLnBrk="0" hangingPunct="1"/>
            <a:r>
              <a:rPr lang="en-US" smtClean="0"/>
              <a:t>計算機科学入門</a:t>
            </a:r>
            <a:endParaRPr lang="en-US"/>
          </a:p>
        </p:txBody>
      </p:sp>
      <p:sp>
        <p:nvSpPr>
          <p:cNvPr id="8" name="フッター プレースホルダー 7"/>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9" name="スライド番号プレースホルダー 8"/>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28053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eaLnBrk="1" latinLnBrk="0" hangingPunct="1"/>
            <a:r>
              <a:rPr lang="en-US" smtClean="0"/>
              <a:t>計算機科学入門</a:t>
            </a:r>
            <a:endParaRPr lang="en-US"/>
          </a:p>
        </p:txBody>
      </p:sp>
      <p:sp>
        <p:nvSpPr>
          <p:cNvPr id="4" name="フッター プレースホルダー 3"/>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5" name="スライド番号プレースホルダー 4"/>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182256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eaLnBrk="1" latinLnBrk="0" hangingPunct="1"/>
            <a:r>
              <a:rPr lang="en-US" smtClean="0"/>
              <a:t>計算機科学入門</a:t>
            </a:r>
            <a:endParaRPr lang="en-US"/>
          </a:p>
        </p:txBody>
      </p:sp>
      <p:sp>
        <p:nvSpPr>
          <p:cNvPr id="3" name="フッター プレースホルダー 2"/>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4" name="スライド番号プレースホルダー 3"/>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163505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273279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325563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r>
              <a:rPr lang="en-US" smtClean="0"/>
              <a:t>計算機科学入門</a:t>
            </a:r>
            <a:endParaRPr lang="en-US" sz="1400" dirty="0">
              <a:solidFill>
                <a:schemeClr val="tx2"/>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r>
              <a:rPr kumimoji="0" lang="ja-JP" altLang="en-US" sz="1400" smtClean="0">
                <a:solidFill>
                  <a:schemeClr val="tx2"/>
                </a:solidFill>
              </a:rPr>
              <a:t>暗号学における主なプロトコルへの入門</a:t>
            </a:r>
            <a:endParaRPr kumimoji="0" lang="en-US" sz="1400" dirty="0">
              <a:solidFill>
                <a:schemeClr val="tx2"/>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extLst>
      <p:ext uri="{BB962C8B-B14F-4D97-AF65-F5344CB8AC3E}">
        <p14:creationId xmlns:p14="http://schemas.microsoft.com/office/powerpoint/2010/main" val="36758411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W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50.png"/><Relationship Id="rId3" Type="http://schemas.openxmlformats.org/officeDocument/2006/relationships/image" Target="../media/image21.wmf"/><Relationship Id="rId7" Type="http://schemas.openxmlformats.org/officeDocument/2006/relationships/image" Target="../media/image23.png"/><Relationship Id="rId12" Type="http://schemas.openxmlformats.org/officeDocument/2006/relationships/image" Target="../media/image28.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wmf"/><Relationship Id="rId11" Type="http://schemas.openxmlformats.org/officeDocument/2006/relationships/image" Target="../media/image27.png"/><Relationship Id="rId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WMF"/><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1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1.png"/></Relationships>
</file>

<file path=ppt/slides/_rels/slide3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WMF"/><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0.png"/><Relationship Id="rId4" Type="http://schemas.openxmlformats.org/officeDocument/2006/relationships/image" Target="../media/image37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4.WMF"/><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28.wmf"/><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image" Target="../media/image280.png"/><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2.wmf"/><Relationship Id="rId4" Type="http://schemas.openxmlformats.org/officeDocument/2006/relationships/image" Target="../media/image8.png"/><Relationship Id="rId14" Type="http://schemas.openxmlformats.org/officeDocument/2006/relationships/image" Target="../media/image14.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mtClean="0"/>
              <a:t>暗号学における主なプロトコルへの入門</a:t>
            </a:r>
            <a:endParaRPr kumimoji="1" lang="ja-JP" altLang="en-US"/>
          </a:p>
        </p:txBody>
      </p:sp>
      <p:sp>
        <p:nvSpPr>
          <p:cNvPr id="3" name="サブタイトル 2"/>
          <p:cNvSpPr>
            <a:spLocks noGrp="1"/>
          </p:cNvSpPr>
          <p:nvPr>
            <p:ph type="subTitle" idx="1"/>
          </p:nvPr>
        </p:nvSpPr>
        <p:spPr/>
        <p:txBody>
          <a:bodyPr>
            <a:normAutofit/>
          </a:bodyPr>
          <a:lstStyle/>
          <a:p>
            <a:r>
              <a:rPr lang="en-US" altLang="ja-JP" dirty="0"/>
              <a:t>Xavier </a:t>
            </a:r>
            <a:r>
              <a:rPr lang="en-US" altLang="ja-JP" dirty="0" err="1"/>
              <a:t>Dahan</a:t>
            </a:r>
            <a:r>
              <a:rPr lang="en-US" altLang="ja-JP" dirty="0"/>
              <a:t> </a:t>
            </a:r>
            <a:r>
              <a:rPr lang="ja-JP" altLang="en-US" dirty="0"/>
              <a:t>九州大学　</a:t>
            </a:r>
            <a:r>
              <a:rPr lang="ja-JP" altLang="en-US" dirty="0" smtClean="0"/>
              <a:t>大学院</a:t>
            </a:r>
            <a:r>
              <a:rPr lang="ja-JP" altLang="en-US" dirty="0"/>
              <a:t>システム情報化学府　情報学専攻　</a:t>
            </a:r>
          </a:p>
          <a:p>
            <a:endParaRPr kumimoji="1" lang="ja-JP" altLang="en-US" dirty="0"/>
          </a:p>
        </p:txBody>
      </p:sp>
      <p:sp>
        <p:nvSpPr>
          <p:cNvPr id="4" name="テキスト ボックス 3"/>
          <p:cNvSpPr txBox="1"/>
          <p:nvPr/>
        </p:nvSpPr>
        <p:spPr>
          <a:xfrm>
            <a:off x="827584" y="476672"/>
            <a:ext cx="7344816" cy="830997"/>
          </a:xfrm>
          <a:prstGeom prst="rect">
            <a:avLst/>
          </a:prstGeom>
          <a:noFill/>
        </p:spPr>
        <p:txBody>
          <a:bodyPr wrap="square" rtlCol="0">
            <a:spAutoFit/>
          </a:bodyPr>
          <a:lstStyle/>
          <a:p>
            <a:pPr algn="r"/>
            <a:r>
              <a:rPr lang="ja-JP" altLang="en-US" sz="2400" dirty="0" smtClean="0"/>
              <a:t>計算機科学入門</a:t>
            </a:r>
            <a:endParaRPr lang="en-US" altLang="ja-JP" sz="2400" dirty="0" smtClean="0"/>
          </a:p>
          <a:p>
            <a:pPr algn="r"/>
            <a:r>
              <a:rPr lang="ja-JP" altLang="en-US" sz="2400" dirty="0" smtClean="0"/>
              <a:t>２０１３年６月７日</a:t>
            </a:r>
            <a:endParaRPr lang="en-US" sz="2400" dirty="0"/>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sz="1600"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dirty="0"/>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a:t>
            </a:fld>
            <a:endParaRPr kumimoji="0" lang="en-US" dirty="0"/>
          </a:p>
        </p:txBody>
      </p:sp>
    </p:spTree>
    <p:extLst>
      <p:ext uri="{BB962C8B-B14F-4D97-AF65-F5344CB8AC3E}">
        <p14:creationId xmlns:p14="http://schemas.microsoft.com/office/powerpoint/2010/main" val="3426701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暗号学</a:t>
            </a:r>
            <a:endParaRPr lang="en-US" dirty="0"/>
          </a:p>
        </p:txBody>
      </p:sp>
      <p:sp>
        <p:nvSpPr>
          <p:cNvPr id="3" name="コンテンツ プレースホルダー 2"/>
          <p:cNvSpPr>
            <a:spLocks noGrp="1"/>
          </p:cNvSpPr>
          <p:nvPr>
            <p:ph idx="1"/>
          </p:nvPr>
        </p:nvSpPr>
        <p:spPr/>
        <p:txBody>
          <a:bodyPr/>
          <a:lstStyle/>
          <a:p>
            <a:pPr marL="514350" indent="-457200"/>
            <a:r>
              <a:rPr lang="ja-JP" altLang="en-US" dirty="0" smtClean="0"/>
              <a:t>暗号</a:t>
            </a:r>
            <a:r>
              <a:rPr lang="ja-JP" altLang="en-US" dirty="0"/>
              <a:t>方式</a:t>
            </a:r>
            <a:endParaRPr lang="en-US" altLang="ja-JP" dirty="0"/>
          </a:p>
          <a:p>
            <a:pPr marL="914400" lvl="1" indent="-457200"/>
            <a:r>
              <a:rPr lang="ja-JP" altLang="en-US" dirty="0"/>
              <a:t>安全性や適応性という性質を持つ</a:t>
            </a:r>
            <a:endParaRPr lang="en-US" altLang="ja-JP" dirty="0"/>
          </a:p>
          <a:p>
            <a:pPr marL="914400" lvl="1" indent="-457200"/>
            <a:r>
              <a:rPr lang="ja-JP" altLang="en-US" dirty="0" smtClean="0"/>
              <a:t>機密性、</a:t>
            </a:r>
            <a:r>
              <a:rPr lang="ja-JP" altLang="en-US" dirty="0"/>
              <a:t>完全性、</a:t>
            </a:r>
            <a:r>
              <a:rPr lang="ja-JP" altLang="en-US" dirty="0" smtClean="0"/>
              <a:t>可用性を備える</a:t>
            </a:r>
            <a:endParaRPr lang="en-US" altLang="ja-JP" dirty="0" smtClean="0"/>
          </a:p>
          <a:p>
            <a:pPr marL="914400" lvl="1" indent="-457200"/>
            <a:endParaRPr lang="en-US" dirty="0" smtClean="0"/>
          </a:p>
          <a:p>
            <a:r>
              <a:rPr lang="ja-JP" altLang="en-US" dirty="0"/>
              <a:t>今</a:t>
            </a:r>
            <a:r>
              <a:rPr lang="ja-JP" altLang="en-US" dirty="0" smtClean="0"/>
              <a:t>から、暗号学を見てみよう</a:t>
            </a:r>
            <a:r>
              <a:rPr lang="en-US" altLang="ja-JP" dirty="0" smtClean="0"/>
              <a:t>!</a:t>
            </a:r>
            <a:endParaRPr lang="en-US" dirty="0"/>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1108781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内容</a:t>
            </a:r>
            <a:endParaRPr lang="en-US" dirty="0"/>
          </a:p>
        </p:txBody>
      </p:sp>
      <p:sp>
        <p:nvSpPr>
          <p:cNvPr id="3" name="コンテンツ プレースホルダー 2"/>
          <p:cNvSpPr>
            <a:spLocks noGrp="1"/>
          </p:cNvSpPr>
          <p:nvPr>
            <p:ph idx="1"/>
          </p:nvPr>
        </p:nvSpPr>
        <p:spPr/>
        <p:txBody>
          <a:bodyPr/>
          <a:lstStyle/>
          <a:p>
            <a:r>
              <a:rPr lang="ja-JP" altLang="en-US" dirty="0" smtClean="0"/>
              <a:t>情報セキュリティとは</a:t>
            </a:r>
            <a:endParaRPr lang="en-US" altLang="ja-JP" dirty="0" smtClean="0"/>
          </a:p>
          <a:p>
            <a:r>
              <a:rPr lang="ja-JP" altLang="en-US" dirty="0" smtClean="0"/>
              <a:t>暗号学入門　（シーザー暗号例を用いて）</a:t>
            </a:r>
            <a:endParaRPr lang="en-US" altLang="ja-JP" dirty="0" smtClean="0"/>
          </a:p>
          <a:p>
            <a:r>
              <a:rPr lang="ja-JP" altLang="en-US" dirty="0" smtClean="0"/>
              <a:t>剰余演算　</a:t>
            </a:r>
            <a:endParaRPr lang="en-US" altLang="ja-JP" dirty="0" smtClean="0"/>
          </a:p>
          <a:p>
            <a:r>
              <a:rPr lang="ja-JP" altLang="en-US" dirty="0" smtClean="0"/>
              <a:t>公開鍵暗号（入門）</a:t>
            </a:r>
            <a:endParaRPr lang="en-US" altLang="ja-JP" dirty="0" smtClean="0"/>
          </a:p>
          <a:p>
            <a:r>
              <a:rPr lang="en-US" altLang="ja-JP" dirty="0" smtClean="0"/>
              <a:t>RSA</a:t>
            </a:r>
            <a:r>
              <a:rPr lang="ja-JP" altLang="en-US" dirty="0" smtClean="0"/>
              <a:t>暗号方式</a:t>
            </a:r>
            <a:endParaRPr lang="en-US" altLang="ja-JP" dirty="0" smtClean="0"/>
          </a:p>
          <a:p>
            <a:pPr marL="342900" lvl="1" indent="-342900">
              <a:buFont typeface="Arial" pitchFamily="34" charset="0"/>
              <a:buChar char="•"/>
            </a:pPr>
            <a:r>
              <a:rPr lang="ja-JP" altLang="en-US" dirty="0" smtClean="0"/>
              <a:t>補足：</a:t>
            </a:r>
            <a:r>
              <a:rPr lang="en-US" altLang="ja-JP" dirty="0"/>
              <a:t>Diffie-Hellmann</a:t>
            </a:r>
            <a:r>
              <a:rPr lang="ja-JP" altLang="en-US" dirty="0"/>
              <a:t>交換</a:t>
            </a:r>
            <a:r>
              <a:rPr lang="ja-JP" altLang="en-US" dirty="0" smtClean="0"/>
              <a:t>鍵　＋ディジタル署名</a:t>
            </a:r>
            <a:endParaRPr lang="en-US" altLang="ja-JP" dirty="0" smtClean="0"/>
          </a:p>
          <a:p>
            <a:endParaRPr lang="en-US" dirty="0"/>
          </a:p>
        </p:txBody>
      </p:sp>
      <p:sp>
        <p:nvSpPr>
          <p:cNvPr id="4" name="正方形/長方形 3"/>
          <p:cNvSpPr/>
          <p:nvPr/>
        </p:nvSpPr>
        <p:spPr>
          <a:xfrm>
            <a:off x="869956" y="2101827"/>
            <a:ext cx="724369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11</a:t>
            </a:fld>
            <a:endParaRPr kumimoji="0" lang="en-US" dirty="0"/>
          </a:p>
        </p:txBody>
      </p:sp>
    </p:spTree>
    <p:extLst>
      <p:ext uri="{BB962C8B-B14F-4D97-AF65-F5344CB8AC3E}">
        <p14:creationId xmlns:p14="http://schemas.microsoft.com/office/powerpoint/2010/main" val="2701542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暗号化・復号化</a:t>
            </a:r>
            <a:endParaRPr lang="en-US" dirty="0"/>
          </a:p>
        </p:txBody>
      </p:sp>
      <p:sp>
        <p:nvSpPr>
          <p:cNvPr id="3" name="コンテンツ プレースホルダー 2"/>
          <p:cNvSpPr>
            <a:spLocks noGrp="1"/>
          </p:cNvSpPr>
          <p:nvPr>
            <p:ph idx="1"/>
          </p:nvPr>
        </p:nvSpPr>
        <p:spPr>
          <a:xfrm>
            <a:off x="715820" y="5085184"/>
            <a:ext cx="7568343" cy="720080"/>
          </a:xfrm>
        </p:spPr>
        <p:style>
          <a:lnRef idx="1">
            <a:schemeClr val="accent4"/>
          </a:lnRef>
          <a:fillRef idx="2">
            <a:schemeClr val="accent4"/>
          </a:fillRef>
          <a:effectRef idx="1">
            <a:schemeClr val="accent4"/>
          </a:effectRef>
          <a:fontRef idx="minor">
            <a:schemeClr val="dk1"/>
          </a:fontRef>
        </p:style>
        <p:txBody>
          <a:bodyPr/>
          <a:lstStyle/>
          <a:p>
            <a:pPr marL="0" indent="0">
              <a:buNone/>
            </a:pPr>
            <a:r>
              <a:rPr lang="ja-JP" altLang="en-US" dirty="0" smtClean="0"/>
              <a:t>情報を判読できない形に変える魔法の順番</a:t>
            </a:r>
            <a:endParaRPr lang="en-US" dirty="0"/>
          </a:p>
        </p:txBody>
      </p:sp>
      <p:sp>
        <p:nvSpPr>
          <p:cNvPr id="25" name="雲 24"/>
          <p:cNvSpPr/>
          <p:nvPr/>
        </p:nvSpPr>
        <p:spPr>
          <a:xfrm>
            <a:off x="2123728" y="2060848"/>
            <a:ext cx="4557019" cy="2437863"/>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 descr="C:\Users\tyasuda\AppData\Local\Microsoft\Windows\Temporary Internet Files\Content.IE5\6G6W7DUK\MC9004316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50" y="3673958"/>
            <a:ext cx="1080119" cy="1080119"/>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43"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098" y="3708918"/>
            <a:ext cx="1045159" cy="10451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573">
            <a:off x="2506295" y="2081083"/>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417058">
            <a:off x="5935399" y="2149140"/>
            <a:ext cx="585690" cy="423587"/>
          </a:xfrm>
          <a:prstGeom prst="rect">
            <a:avLst/>
          </a:prstGeom>
        </p:spPr>
      </p:pic>
      <p:sp>
        <p:nvSpPr>
          <p:cNvPr id="46" name="テキスト ボックス 45"/>
          <p:cNvSpPr txBox="1"/>
          <p:nvPr/>
        </p:nvSpPr>
        <p:spPr>
          <a:xfrm>
            <a:off x="1835696" y="2841551"/>
            <a:ext cx="165618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000" b="1" dirty="0" smtClean="0"/>
              <a:t>暗号化</a:t>
            </a:r>
            <a:endParaRPr lang="en-US" altLang="ja-JP" sz="2000" b="1" dirty="0" smtClean="0"/>
          </a:p>
          <a:p>
            <a:pPr algn="ctr"/>
            <a:r>
              <a:rPr lang="ja-JP" altLang="en-US" sz="2000" b="1" dirty="0"/>
              <a:t>アルゴリズム</a:t>
            </a:r>
            <a:endParaRPr lang="en-US" sz="2000" b="1" dirty="0"/>
          </a:p>
        </p:txBody>
      </p:sp>
      <p:sp>
        <p:nvSpPr>
          <p:cNvPr id="47" name="テキスト ボックス 46"/>
          <p:cNvSpPr txBox="1"/>
          <p:nvPr/>
        </p:nvSpPr>
        <p:spPr>
          <a:xfrm>
            <a:off x="5508104" y="2872228"/>
            <a:ext cx="165618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000" b="1" dirty="0" smtClean="0"/>
              <a:t>複号化</a:t>
            </a:r>
            <a:endParaRPr lang="en-US" altLang="ja-JP" sz="2000" b="1" dirty="0" smtClean="0"/>
          </a:p>
          <a:p>
            <a:pPr algn="ctr"/>
            <a:r>
              <a:rPr lang="ja-JP" altLang="en-US" sz="2000" b="1" dirty="0"/>
              <a:t>アルゴリズム</a:t>
            </a:r>
            <a:endParaRPr lang="en-US" sz="2000" b="1" dirty="0"/>
          </a:p>
        </p:txBody>
      </p:sp>
      <p:sp>
        <p:nvSpPr>
          <p:cNvPr id="48" name="テキスト ボックス 47"/>
          <p:cNvSpPr txBox="1"/>
          <p:nvPr/>
        </p:nvSpPr>
        <p:spPr>
          <a:xfrm>
            <a:off x="2291372" y="1649729"/>
            <a:ext cx="936104" cy="369332"/>
          </a:xfrm>
          <a:prstGeom prst="rect">
            <a:avLst/>
          </a:prstGeom>
          <a:noFill/>
        </p:spPr>
        <p:txBody>
          <a:bodyPr wrap="square" rtlCol="0">
            <a:spAutoFit/>
          </a:bodyPr>
          <a:lstStyle/>
          <a:p>
            <a:r>
              <a:rPr lang="ja-JP" altLang="en-US" dirty="0" smtClean="0"/>
              <a:t>暗号鍵</a:t>
            </a:r>
            <a:endParaRPr lang="en-US" dirty="0"/>
          </a:p>
        </p:txBody>
      </p:sp>
      <p:sp>
        <p:nvSpPr>
          <p:cNvPr id="49" name="テキスト ボックス 48"/>
          <p:cNvSpPr txBox="1"/>
          <p:nvPr/>
        </p:nvSpPr>
        <p:spPr>
          <a:xfrm>
            <a:off x="5580112" y="1649729"/>
            <a:ext cx="936104" cy="369332"/>
          </a:xfrm>
          <a:prstGeom prst="rect">
            <a:avLst/>
          </a:prstGeom>
          <a:noFill/>
        </p:spPr>
        <p:txBody>
          <a:bodyPr wrap="square" rtlCol="0">
            <a:spAutoFit/>
          </a:bodyPr>
          <a:lstStyle/>
          <a:p>
            <a:r>
              <a:rPr lang="ja-JP" altLang="en-US" dirty="0" smtClean="0"/>
              <a:t>複号鍵</a:t>
            </a:r>
            <a:endParaRPr lang="en-US" dirty="0"/>
          </a:p>
        </p:txBody>
      </p:sp>
      <p:sp>
        <p:nvSpPr>
          <p:cNvPr id="50" name="テキスト ボックス 49"/>
          <p:cNvSpPr txBox="1"/>
          <p:nvPr/>
        </p:nvSpPr>
        <p:spPr>
          <a:xfrm>
            <a:off x="330959" y="2572118"/>
            <a:ext cx="576064"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smtClean="0"/>
              <a:t>通信文</a:t>
            </a:r>
            <a:endParaRPr lang="en-US" b="1" dirty="0"/>
          </a:p>
        </p:txBody>
      </p:sp>
      <p:sp>
        <p:nvSpPr>
          <p:cNvPr id="51" name="右矢印 50"/>
          <p:cNvSpPr/>
          <p:nvPr/>
        </p:nvSpPr>
        <p:spPr>
          <a:xfrm>
            <a:off x="907023" y="3226171"/>
            <a:ext cx="928673"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右矢印 51"/>
          <p:cNvSpPr/>
          <p:nvPr/>
        </p:nvSpPr>
        <p:spPr>
          <a:xfrm>
            <a:off x="3491880" y="3226171"/>
            <a:ext cx="2016224"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右矢印 52"/>
          <p:cNvSpPr/>
          <p:nvPr/>
        </p:nvSpPr>
        <p:spPr>
          <a:xfrm>
            <a:off x="7164288" y="3226170"/>
            <a:ext cx="632389"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テキスト ボックス 53"/>
          <p:cNvSpPr txBox="1"/>
          <p:nvPr/>
        </p:nvSpPr>
        <p:spPr>
          <a:xfrm>
            <a:off x="7796677" y="2572118"/>
            <a:ext cx="576064"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smtClean="0"/>
              <a:t>通信文</a:t>
            </a:r>
            <a:endParaRPr lang="en-US" b="1" dirty="0"/>
          </a:p>
        </p:txBody>
      </p:sp>
      <p:sp>
        <p:nvSpPr>
          <p:cNvPr id="55" name="テキスト ボックス 54"/>
          <p:cNvSpPr txBox="1"/>
          <p:nvPr/>
        </p:nvSpPr>
        <p:spPr>
          <a:xfrm>
            <a:off x="4211960" y="2298071"/>
            <a:ext cx="5760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b="1" dirty="0"/>
              <a:t>暗号</a:t>
            </a:r>
            <a:r>
              <a:rPr lang="ja-JP" altLang="en-US" b="1" dirty="0" smtClean="0"/>
              <a:t>文</a:t>
            </a:r>
            <a:endParaRPr lang="en-US" b="1" dirty="0"/>
          </a:p>
        </p:txBody>
      </p:sp>
      <p:sp>
        <p:nvSpPr>
          <p:cNvPr id="56" name="テキスト ボックス 55"/>
          <p:cNvSpPr txBox="1"/>
          <p:nvPr/>
        </p:nvSpPr>
        <p:spPr>
          <a:xfrm>
            <a:off x="3851920" y="3712735"/>
            <a:ext cx="1224136" cy="369332"/>
          </a:xfrm>
          <a:prstGeom prst="rect">
            <a:avLst/>
          </a:prstGeom>
          <a:noFill/>
        </p:spPr>
        <p:txBody>
          <a:bodyPr wrap="square" rtlCol="0">
            <a:spAutoFit/>
          </a:bodyPr>
          <a:lstStyle/>
          <a:p>
            <a:r>
              <a:rPr lang="en-US" altLang="ja-JP" b="1" dirty="0" smtClean="0">
                <a:solidFill>
                  <a:schemeClr val="accent4">
                    <a:lumMod val="50000"/>
                  </a:schemeClr>
                </a:solidFill>
              </a:rPr>
              <a:t>NETWORK</a:t>
            </a:r>
            <a:endParaRPr lang="en-US" b="1" dirty="0">
              <a:solidFill>
                <a:schemeClr val="accent4">
                  <a:lumMod val="50000"/>
                </a:schemeClr>
              </a:solidFill>
            </a:endParaRPr>
          </a:p>
        </p:txBody>
      </p:sp>
      <p:cxnSp>
        <p:nvCxnSpPr>
          <p:cNvPr id="58" name="直線矢印コネクタ 57"/>
          <p:cNvCxnSpPr>
            <a:stCxn id="46" idx="2"/>
          </p:cNvCxnSpPr>
          <p:nvPr/>
        </p:nvCxnSpPr>
        <p:spPr>
          <a:xfrm>
            <a:off x="2663788" y="3549437"/>
            <a:ext cx="1188132" cy="1535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5220072" y="3580114"/>
            <a:ext cx="1460675" cy="1505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733285" y="6093296"/>
            <a:ext cx="758597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2800" dirty="0" smtClean="0"/>
              <a:t>どんなアルゴリズム？</a:t>
            </a:r>
            <a:r>
              <a:rPr lang="en-US" altLang="ja-JP" sz="2800" dirty="0" smtClean="0"/>
              <a:t>			</a:t>
            </a:r>
            <a:r>
              <a:rPr lang="ja-JP" altLang="en-US" sz="2800" dirty="0" smtClean="0"/>
              <a:t>鍵の役割？</a:t>
            </a:r>
            <a:endParaRPr lang="en-US" sz="2800" dirty="0"/>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12</a:t>
            </a:fld>
            <a:endParaRPr kumimoji="0" lang="en-US" dirty="0"/>
          </a:p>
        </p:txBody>
      </p:sp>
    </p:spTree>
    <p:extLst>
      <p:ext uri="{BB962C8B-B14F-4D97-AF65-F5344CB8AC3E}">
        <p14:creationId xmlns:p14="http://schemas.microsoft.com/office/powerpoint/2010/main" val="42299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39 0.02267 L 3.88889E-6 0.06291 " pathEditMode="relative" rAng="0" ptsTypes="AA">
                                      <p:cBhvr>
                                        <p:cTn id="6" dur="700" fill="hold"/>
                                        <p:tgtEl>
                                          <p:spTgt spid="48"/>
                                        </p:tgtEl>
                                        <p:attrNameLst>
                                          <p:attrName>ppt_x</p:attrName>
                                          <p:attrName>ppt_y</p:attrName>
                                        </p:attrNameLst>
                                      </p:cBhvr>
                                      <p:rCtr x="-69" y="2012"/>
                                    </p:animMotion>
                                  </p:childTnLst>
                                </p:cTn>
                              </p:par>
                              <p:par>
                                <p:cTn id="7" presetID="42" presetClass="path" presetSubtype="0" accel="50000" decel="50000" fill="hold" nodeType="withEffect">
                                  <p:stCondLst>
                                    <p:cond delay="0"/>
                                  </p:stCondLst>
                                  <p:childTnLst>
                                    <p:animMotion origin="layout" path="M 3.88889E-6 -4.84155E-6 L 3.88889E-6 0.07171 " pathEditMode="relative" rAng="0" ptsTypes="AA">
                                      <p:cBhvr>
                                        <p:cTn id="8" dur="800" fill="hold"/>
                                        <p:tgtEl>
                                          <p:spTgt spid="44"/>
                                        </p:tgtEl>
                                        <p:attrNameLst>
                                          <p:attrName>ppt_x</p:attrName>
                                          <p:attrName>ppt_y</p:attrName>
                                        </p:attrNameLst>
                                      </p:cBhvr>
                                      <p:rCtr x="0" y="3585"/>
                                    </p:animMotion>
                                  </p:childTnLst>
                                </p:cTn>
                              </p:par>
                              <p:par>
                                <p:cTn id="9" presetID="22" presetClass="entr" presetSubtype="8"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1800"/>
                                        <p:tgtEl>
                                          <p:spTgt spid="5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1900"/>
                                        <p:tgtEl>
                                          <p:spTgt spid="55"/>
                                        </p:tgtEl>
                                      </p:cBhvr>
                                    </p:animEffect>
                                  </p:childTnLst>
                                </p:cTn>
                              </p:par>
                              <p:par>
                                <p:cTn id="15" presetID="42" presetClass="path" presetSubtype="0" accel="50000" decel="50000" fill="hold" grpId="1" nodeType="withEffect">
                                  <p:stCondLst>
                                    <p:cond delay="800"/>
                                  </p:stCondLst>
                                  <p:childTnLst>
                                    <p:animMotion origin="layout" path="M 5E-6 0.06295 L 5E-6 0.01042 " pathEditMode="relative" rAng="0" ptsTypes="AA">
                                      <p:cBhvr>
                                        <p:cTn id="16" dur="1100" fill="hold"/>
                                        <p:tgtEl>
                                          <p:spTgt spid="48"/>
                                        </p:tgtEl>
                                        <p:attrNameLst>
                                          <p:attrName>ppt_x</p:attrName>
                                          <p:attrName>ppt_y</p:attrName>
                                        </p:attrNameLst>
                                      </p:cBhvr>
                                      <p:rCtr x="0" y="-2638"/>
                                    </p:animMotion>
                                  </p:childTnLst>
                                </p:cTn>
                              </p:par>
                              <p:par>
                                <p:cTn id="17" presetID="42" presetClass="path" presetSubtype="0" accel="50000" decel="50000" fill="hold" nodeType="withEffect">
                                  <p:stCondLst>
                                    <p:cond delay="800"/>
                                  </p:stCondLst>
                                  <p:childTnLst>
                                    <p:animMotion origin="layout" path="M -3.61111E-6 0.07173 L -3.61111E-6 -0.00162 " pathEditMode="relative" rAng="0" ptsTypes="AA">
                                      <p:cBhvr>
                                        <p:cTn id="18" dur="1200" fill="hold"/>
                                        <p:tgtEl>
                                          <p:spTgt spid="44"/>
                                        </p:tgtEl>
                                        <p:attrNameLst>
                                          <p:attrName>ppt_x</p:attrName>
                                          <p:attrName>ppt_y</p:attrName>
                                        </p:attrNameLst>
                                      </p:cBhvr>
                                      <p:rCtr x="0" y="-36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88889E-6 -4.84155E-6 L 3.88889E-6 0.07171 " pathEditMode="relative" rAng="0" ptsTypes="AA">
                                      <p:cBhvr>
                                        <p:cTn id="22" dur="800" fill="hold"/>
                                        <p:tgtEl>
                                          <p:spTgt spid="45"/>
                                        </p:tgtEl>
                                        <p:attrNameLst>
                                          <p:attrName>ppt_x</p:attrName>
                                          <p:attrName>ppt_y</p:attrName>
                                        </p:attrNameLst>
                                      </p:cBhvr>
                                      <p:rCtr x="0" y="3585"/>
                                    </p:animMotion>
                                  </p:childTnLst>
                                </p:cTn>
                              </p:par>
                              <p:par>
                                <p:cTn id="23" presetID="42" presetClass="path" presetSubtype="0" accel="50000" decel="50000" fill="hold" nodeType="withEffect">
                                  <p:stCondLst>
                                    <p:cond delay="800"/>
                                  </p:stCondLst>
                                  <p:childTnLst>
                                    <p:animMotion origin="layout" path="M -3.61111E-6 0.07173 L -3.61111E-6 -0.00162 " pathEditMode="relative" rAng="0" ptsTypes="AA">
                                      <p:cBhvr>
                                        <p:cTn id="24" dur="1200" fill="hold"/>
                                        <p:tgtEl>
                                          <p:spTgt spid="45"/>
                                        </p:tgtEl>
                                        <p:attrNameLst>
                                          <p:attrName>ppt_x</p:attrName>
                                          <p:attrName>ppt_y</p:attrName>
                                        </p:attrNameLst>
                                      </p:cBhvr>
                                      <p:rCtr x="0" y="-3679"/>
                                    </p:animMotion>
                                  </p:childTnLst>
                                </p:cTn>
                              </p:par>
                              <p:par>
                                <p:cTn id="25" presetID="42" presetClass="path" presetSubtype="0" accel="50000" decel="50000" fill="hold" grpId="0" nodeType="withEffect">
                                  <p:stCondLst>
                                    <p:cond delay="0"/>
                                  </p:stCondLst>
                                  <p:childTnLst>
                                    <p:animMotion origin="layout" path="M 0.00139 0.02267 L 3.88889E-6 0.06291 " pathEditMode="relative" rAng="0" ptsTypes="AA">
                                      <p:cBhvr>
                                        <p:cTn id="26" dur="700" fill="hold"/>
                                        <p:tgtEl>
                                          <p:spTgt spid="49"/>
                                        </p:tgtEl>
                                        <p:attrNameLst>
                                          <p:attrName>ppt_x</p:attrName>
                                          <p:attrName>ppt_y</p:attrName>
                                        </p:attrNameLst>
                                      </p:cBhvr>
                                      <p:rCtr x="-69" y="2012"/>
                                    </p:animMotion>
                                  </p:childTnLst>
                                </p:cTn>
                              </p:par>
                              <p:par>
                                <p:cTn id="27" presetID="42" presetClass="path" presetSubtype="0" accel="50000" decel="50000" fill="hold" grpId="1" nodeType="withEffect">
                                  <p:stCondLst>
                                    <p:cond delay="800"/>
                                  </p:stCondLst>
                                  <p:childTnLst>
                                    <p:animMotion origin="layout" path="M 5E-6 0.06295 L 5E-6 0.01042 " pathEditMode="relative" rAng="0" ptsTypes="AA">
                                      <p:cBhvr>
                                        <p:cTn id="28" dur="1100" fill="hold"/>
                                        <p:tgtEl>
                                          <p:spTgt spid="49"/>
                                        </p:tgtEl>
                                        <p:attrNameLst>
                                          <p:attrName>ppt_x</p:attrName>
                                          <p:attrName>ppt_y</p:attrName>
                                        </p:attrNameLst>
                                      </p:cBhvr>
                                      <p:rCtr x="0" y="-2638"/>
                                    </p:animMotion>
                                  </p:childTnLst>
                                </p:cTn>
                              </p:par>
                              <p:par>
                                <p:cTn id="29" presetID="9" presetClass="emph" presetSubtype="0" grpId="1" nodeType="withEffect">
                                  <p:stCondLst>
                                    <p:cond delay="800"/>
                                  </p:stCondLst>
                                  <p:childTnLst>
                                    <p:set>
                                      <p:cBhvr rctx="PPT">
                                        <p:cTn id="30" dur="indefinite"/>
                                        <p:tgtEl>
                                          <p:spTgt spid="55"/>
                                        </p:tgtEl>
                                        <p:attrNameLst>
                                          <p:attrName>style.opacity</p:attrName>
                                        </p:attrNameLst>
                                      </p:cBhvr>
                                      <p:to>
                                        <p:strVal val="0.5"/>
                                      </p:to>
                                    </p:set>
                                    <p:animEffect filter="image" prLst="opacity: 0.5">
                                      <p:cBhvr rctx="IE">
                                        <p:cTn id="31" dur="indefinite"/>
                                        <p:tgtEl>
                                          <p:spTgt spid="55"/>
                                        </p:tgtEl>
                                      </p:cBhvr>
                                    </p:animEffect>
                                  </p:childTnLst>
                                </p:cTn>
                              </p:par>
                              <p:par>
                                <p:cTn id="32" presetID="22" presetClass="entr" presetSubtype="8" fill="hold" grpId="0" nodeType="withEffect">
                                  <p:stCondLst>
                                    <p:cond delay="80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800"/>
                                        <p:tgtEl>
                                          <p:spTgt spid="53"/>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10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500" fill="hold"/>
                                        <p:tgtEl>
                                          <p:spTgt spid="60"/>
                                        </p:tgtEl>
                                        <p:attrNameLst>
                                          <p:attrName>ppt_x</p:attrName>
                                        </p:attrNameLst>
                                      </p:cBhvr>
                                      <p:tavLst>
                                        <p:tav tm="0">
                                          <p:val>
                                            <p:strVal val="#ppt_x"/>
                                          </p:val>
                                        </p:tav>
                                        <p:tav tm="100000">
                                          <p:val>
                                            <p:strVal val="#ppt_x"/>
                                          </p:val>
                                        </p:tav>
                                      </p:tavLst>
                                    </p:anim>
                                    <p:anim calcmode="lin" valueType="num">
                                      <p:cBhvr additive="base">
                                        <p:cTn id="47" dur="500" fill="hold"/>
                                        <p:tgtEl>
                                          <p:spTgt spid="6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
                                            <p:bg/>
                                          </p:spTgt>
                                        </p:tgtEl>
                                        <p:attrNameLst>
                                          <p:attrName>style.visibility</p:attrName>
                                        </p:attrNameLst>
                                      </p:cBhvr>
                                      <p:to>
                                        <p:strVal val="visible"/>
                                      </p:to>
                                    </p:set>
                                    <p:anim calcmode="lin" valueType="num">
                                      <p:cBhvr additive="base">
                                        <p:cTn id="5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51" dur="500" fill="hold"/>
                                        <p:tgtEl>
                                          <p:spTgt spid="3">
                                            <p:bg/>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 calcmode="lin" valueType="num">
                                      <p:cBhvr additive="base">
                                        <p:cTn id="5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500" fill="hold"/>
                                        <p:tgtEl>
                                          <p:spTgt spid="61"/>
                                        </p:tgtEl>
                                        <p:attrNameLst>
                                          <p:attrName>ppt_x</p:attrName>
                                        </p:attrNameLst>
                                      </p:cBhvr>
                                      <p:tavLst>
                                        <p:tav tm="0">
                                          <p:val>
                                            <p:strVal val="#ppt_x"/>
                                          </p:val>
                                        </p:tav>
                                        <p:tav tm="100000">
                                          <p:val>
                                            <p:strVal val="#ppt_x"/>
                                          </p:val>
                                        </p:tav>
                                      </p:tavLst>
                                    </p:anim>
                                    <p:anim calcmode="lin" valueType="num">
                                      <p:cBhvr additive="base">
                                        <p:cTn id="6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8" grpId="0"/>
      <p:bldP spid="48" grpId="1"/>
      <p:bldP spid="49" grpId="0"/>
      <p:bldP spid="49" grpId="1"/>
      <p:bldP spid="52" grpId="0" animBg="1"/>
      <p:bldP spid="53" grpId="0" animBg="1"/>
      <p:bldP spid="54" grpId="0" animBg="1"/>
      <p:bldP spid="55" grpId="0" animBg="1"/>
      <p:bldP spid="55" grpId="1"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暗号アルゴリズム公開の必要性</a:t>
            </a:r>
            <a:endParaRPr kumimoji="1" lang="ja-JP" altLang="en-US" dirty="0"/>
          </a:p>
        </p:txBody>
      </p:sp>
      <p:sp>
        <p:nvSpPr>
          <p:cNvPr id="3" name="コンテンツ プレースホルダー 2"/>
          <p:cNvSpPr>
            <a:spLocks noGrp="1"/>
          </p:cNvSpPr>
          <p:nvPr>
            <p:ph idx="1"/>
          </p:nvPr>
        </p:nvSpPr>
        <p:spPr>
          <a:xfrm>
            <a:off x="611560" y="1700808"/>
            <a:ext cx="8229600" cy="4752528"/>
          </a:xfrm>
        </p:spPr>
        <p:txBody>
          <a:bodyPr>
            <a:normAutofit lnSpcReduction="10000"/>
          </a:bodyPr>
          <a:lstStyle/>
          <a:p>
            <a:r>
              <a:rPr lang="ja-JP" altLang="en-US" dirty="0" smtClean="0"/>
              <a:t>電子商取引：　通信の安全性を確信する必要</a:t>
            </a:r>
            <a:endParaRPr lang="en-US" altLang="ja-JP" dirty="0" smtClean="0"/>
          </a:p>
          <a:p>
            <a:pPr marL="0" indent="0">
              <a:buNone/>
            </a:pPr>
            <a:r>
              <a:rPr kumimoji="1" lang="ja-JP" altLang="en-US" dirty="0" smtClean="0"/>
              <a:t>両者（お客さん）：　利用される暗号方式は安全？</a:t>
            </a:r>
            <a:r>
              <a:rPr lang="ja-JP" altLang="en-US" dirty="0"/>
              <a:t>安全ではない</a:t>
            </a:r>
            <a:r>
              <a:rPr kumimoji="1" lang="ja-JP" altLang="en-US" dirty="0" smtClean="0"/>
              <a:t>？</a:t>
            </a:r>
            <a:endParaRPr kumimoji="1" lang="en-US" altLang="ja-JP" dirty="0" smtClean="0"/>
          </a:p>
          <a:p>
            <a:endParaRPr lang="en-US" altLang="ja-JP" dirty="0"/>
          </a:p>
          <a:p>
            <a:r>
              <a:rPr kumimoji="1" lang="ja-JP" altLang="en-US" dirty="0" smtClean="0"/>
              <a:t>一般的に、通信路の安全性は暗号方式の解読の難しさに基づいている。</a:t>
            </a:r>
            <a:endParaRPr kumimoji="1" lang="en-US" altLang="ja-JP" dirty="0" smtClean="0"/>
          </a:p>
          <a:p>
            <a:endParaRPr lang="en-US" altLang="ja-JP" dirty="0" smtClean="0"/>
          </a:p>
          <a:p>
            <a:r>
              <a:rPr lang="ja-JP" altLang="en-US" dirty="0" smtClean="0"/>
              <a:t>公開</a:t>
            </a:r>
            <a:r>
              <a:rPr lang="ja-JP" altLang="en-US" dirty="0"/>
              <a:t>で</a:t>
            </a:r>
            <a:r>
              <a:rPr lang="ja-JP" altLang="en-US" dirty="0" smtClean="0"/>
              <a:t>ない暗号式に対して、安全性を確保でき</a:t>
            </a:r>
            <a:r>
              <a:rPr lang="ja-JP" altLang="en-US" dirty="0"/>
              <a:t>ない</a:t>
            </a:r>
            <a:r>
              <a:rPr lang="ja-JP" altLang="en-US" dirty="0" smtClean="0"/>
              <a:t>。</a:t>
            </a:r>
            <a:endParaRPr lang="en-US" altLang="ja-JP" dirty="0"/>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13</a:t>
            </a:fld>
            <a:endParaRPr kumimoji="0" lang="en-US" dirty="0"/>
          </a:p>
        </p:txBody>
      </p:sp>
    </p:spTree>
    <p:extLst>
      <p:ext uri="{BB962C8B-B14F-4D97-AF65-F5344CB8AC3E}">
        <p14:creationId xmlns:p14="http://schemas.microsoft.com/office/powerpoint/2010/main" val="8484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シーザー暗号</a:t>
            </a:r>
            <a:endParaRPr lang="en-US" dirty="0"/>
          </a:p>
        </p:txBody>
      </p:sp>
      <p:sp>
        <p:nvSpPr>
          <p:cNvPr id="3" name="コンテンツ プレースホルダー 2"/>
          <p:cNvSpPr>
            <a:spLocks noGrp="1"/>
          </p:cNvSpPr>
          <p:nvPr>
            <p:ph idx="1"/>
          </p:nvPr>
        </p:nvSpPr>
        <p:spPr>
          <a:xfrm>
            <a:off x="457200" y="1600201"/>
            <a:ext cx="7643192" cy="745464"/>
          </a:xfrm>
        </p:spPr>
        <p:txBody>
          <a:bodyPr/>
          <a:lstStyle/>
          <a:p>
            <a:r>
              <a:rPr lang="ja-JP" altLang="en-US" dirty="0" smtClean="0"/>
              <a:t>例：３文字シフトのシーザー暗号</a:t>
            </a:r>
            <a:endParaRPr lang="en-US" dirty="0"/>
          </a:p>
        </p:txBody>
      </p:sp>
      <p:sp>
        <p:nvSpPr>
          <p:cNvPr id="4" name="雲 3"/>
          <p:cNvSpPr/>
          <p:nvPr/>
        </p:nvSpPr>
        <p:spPr>
          <a:xfrm>
            <a:off x="2105048" y="2572118"/>
            <a:ext cx="4557019" cy="2437863"/>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tyasuda\AppData\Local\Microsoft\Windows\Temporary Internet Files\Content.IE5\6G6W7DUK\MC9004316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70" y="4185228"/>
            <a:ext cx="1080119" cy="1080119"/>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6"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418" y="4220188"/>
            <a:ext cx="1045159" cy="10451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17058">
            <a:off x="5916719" y="2660410"/>
            <a:ext cx="585690" cy="423587"/>
          </a:xfrm>
          <a:prstGeom prst="rect">
            <a:avLst/>
          </a:prstGeom>
        </p:spPr>
      </p:pic>
      <p:sp>
        <p:nvSpPr>
          <p:cNvPr id="8" name="テキスト ボックス 7"/>
          <p:cNvSpPr txBox="1"/>
          <p:nvPr/>
        </p:nvSpPr>
        <p:spPr>
          <a:xfrm>
            <a:off x="1817016" y="3352821"/>
            <a:ext cx="165618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000" b="1" dirty="0" smtClean="0"/>
              <a:t>暗号化</a:t>
            </a:r>
            <a:endParaRPr lang="en-US" altLang="ja-JP" sz="2000" b="1" dirty="0" smtClean="0"/>
          </a:p>
          <a:p>
            <a:pPr algn="ctr"/>
            <a:r>
              <a:rPr lang="ja-JP" altLang="en-US" sz="2000" b="1" dirty="0"/>
              <a:t>アルゴリズム</a:t>
            </a:r>
            <a:endParaRPr lang="en-US" sz="2000" b="1" dirty="0"/>
          </a:p>
        </p:txBody>
      </p:sp>
      <p:sp>
        <p:nvSpPr>
          <p:cNvPr id="9" name="テキスト ボックス 8"/>
          <p:cNvSpPr txBox="1"/>
          <p:nvPr/>
        </p:nvSpPr>
        <p:spPr>
          <a:xfrm>
            <a:off x="5489424" y="3383498"/>
            <a:ext cx="165618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000" b="1" dirty="0" smtClean="0"/>
              <a:t>複号化</a:t>
            </a:r>
            <a:endParaRPr lang="en-US" altLang="ja-JP" sz="2000" b="1" dirty="0" smtClean="0"/>
          </a:p>
          <a:p>
            <a:pPr algn="ctr"/>
            <a:r>
              <a:rPr lang="ja-JP" altLang="en-US" sz="2000" b="1" dirty="0"/>
              <a:t>アルゴリズム</a:t>
            </a:r>
            <a:endParaRPr lang="en-US" sz="2000" b="1" dirty="0"/>
          </a:p>
        </p:txBody>
      </p:sp>
      <p:sp>
        <p:nvSpPr>
          <p:cNvPr id="10" name="テキスト ボックス 9"/>
          <p:cNvSpPr txBox="1"/>
          <p:nvPr/>
        </p:nvSpPr>
        <p:spPr>
          <a:xfrm>
            <a:off x="2272692" y="2160999"/>
            <a:ext cx="936104" cy="369332"/>
          </a:xfrm>
          <a:prstGeom prst="rect">
            <a:avLst/>
          </a:prstGeom>
          <a:noFill/>
        </p:spPr>
        <p:txBody>
          <a:bodyPr wrap="square" rtlCol="0">
            <a:spAutoFit/>
          </a:bodyPr>
          <a:lstStyle/>
          <a:p>
            <a:r>
              <a:rPr lang="ja-JP" altLang="en-US" dirty="0" smtClean="0"/>
              <a:t>暗号鍵</a:t>
            </a:r>
            <a:endParaRPr lang="en-US" dirty="0"/>
          </a:p>
        </p:txBody>
      </p:sp>
      <p:sp>
        <p:nvSpPr>
          <p:cNvPr id="11" name="テキスト ボックス 10"/>
          <p:cNvSpPr txBox="1"/>
          <p:nvPr/>
        </p:nvSpPr>
        <p:spPr>
          <a:xfrm>
            <a:off x="5561432" y="2160999"/>
            <a:ext cx="936104" cy="369332"/>
          </a:xfrm>
          <a:prstGeom prst="rect">
            <a:avLst/>
          </a:prstGeom>
          <a:noFill/>
        </p:spPr>
        <p:txBody>
          <a:bodyPr wrap="square" rtlCol="0">
            <a:spAutoFit/>
          </a:bodyPr>
          <a:lstStyle/>
          <a:p>
            <a:r>
              <a:rPr lang="ja-JP" altLang="en-US" dirty="0" smtClean="0"/>
              <a:t>複号鍵</a:t>
            </a:r>
            <a:endParaRPr lang="en-US" dirty="0"/>
          </a:p>
        </p:txBody>
      </p:sp>
      <p:sp>
        <p:nvSpPr>
          <p:cNvPr id="12" name="テキスト ボックス 11"/>
          <p:cNvSpPr txBox="1"/>
          <p:nvPr/>
        </p:nvSpPr>
        <p:spPr>
          <a:xfrm>
            <a:off x="227273" y="3190884"/>
            <a:ext cx="888343"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ja-JP" b="1" dirty="0" smtClean="0"/>
              <a:t>Meet me at the party</a:t>
            </a:r>
          </a:p>
        </p:txBody>
      </p:sp>
      <p:sp>
        <p:nvSpPr>
          <p:cNvPr id="13" name="右矢印 12"/>
          <p:cNvSpPr/>
          <p:nvPr/>
        </p:nvSpPr>
        <p:spPr>
          <a:xfrm>
            <a:off x="1115616" y="3737442"/>
            <a:ext cx="701400" cy="130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矢印 13"/>
          <p:cNvSpPr/>
          <p:nvPr/>
        </p:nvSpPr>
        <p:spPr>
          <a:xfrm>
            <a:off x="3473200" y="3737441"/>
            <a:ext cx="2016224"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右矢印 14"/>
          <p:cNvSpPr/>
          <p:nvPr/>
        </p:nvSpPr>
        <p:spPr>
          <a:xfrm>
            <a:off x="7145608" y="3737440"/>
            <a:ext cx="632389"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テキスト ボックス 16"/>
          <p:cNvSpPr txBox="1"/>
          <p:nvPr/>
        </p:nvSpPr>
        <p:spPr>
          <a:xfrm>
            <a:off x="3995936" y="2809341"/>
            <a:ext cx="122413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ja-JP" b="1" dirty="0" err="1" smtClean="0"/>
              <a:t>Phhoh</a:t>
            </a:r>
            <a:r>
              <a:rPr lang="en-US" altLang="ja-JP" b="1" dirty="0" smtClean="0"/>
              <a:t> </a:t>
            </a:r>
            <a:r>
              <a:rPr lang="en-US" altLang="ja-JP" b="1" dirty="0" err="1" smtClean="0"/>
              <a:t>ph</a:t>
            </a:r>
            <a:r>
              <a:rPr lang="en-US" altLang="ja-JP" b="1" dirty="0" smtClean="0"/>
              <a:t> </a:t>
            </a:r>
            <a:r>
              <a:rPr lang="en-US" altLang="ja-JP" b="1" dirty="0" err="1" smtClean="0"/>
              <a:t>dw</a:t>
            </a:r>
            <a:r>
              <a:rPr lang="en-US" altLang="ja-JP" b="1" dirty="0" smtClean="0"/>
              <a:t> </a:t>
            </a:r>
            <a:r>
              <a:rPr lang="en-US" altLang="ja-JP" b="1" dirty="0" err="1" smtClean="0"/>
              <a:t>wkh</a:t>
            </a:r>
            <a:r>
              <a:rPr lang="en-US" altLang="ja-JP" b="1" dirty="0" smtClean="0"/>
              <a:t> </a:t>
            </a:r>
            <a:r>
              <a:rPr lang="en-US" altLang="ja-JP" b="1" dirty="0" err="1" smtClean="0"/>
              <a:t>sduwb</a:t>
            </a:r>
            <a:endParaRPr lang="en-US" b="1" dirty="0"/>
          </a:p>
        </p:txBody>
      </p:sp>
      <p:sp>
        <p:nvSpPr>
          <p:cNvPr id="18" name="テキスト ボックス 17"/>
          <p:cNvSpPr txBox="1"/>
          <p:nvPr/>
        </p:nvSpPr>
        <p:spPr>
          <a:xfrm>
            <a:off x="3833240" y="4224005"/>
            <a:ext cx="1224136" cy="369332"/>
          </a:xfrm>
          <a:prstGeom prst="rect">
            <a:avLst/>
          </a:prstGeom>
          <a:noFill/>
        </p:spPr>
        <p:txBody>
          <a:bodyPr wrap="square" rtlCol="0">
            <a:spAutoFit/>
          </a:bodyPr>
          <a:lstStyle/>
          <a:p>
            <a:r>
              <a:rPr lang="en-US" altLang="ja-JP" b="1" dirty="0" smtClean="0">
                <a:solidFill>
                  <a:schemeClr val="accent4">
                    <a:lumMod val="50000"/>
                  </a:schemeClr>
                </a:solidFill>
              </a:rPr>
              <a:t>NETWORK</a:t>
            </a:r>
            <a:endParaRPr lang="en-US" b="1" dirty="0">
              <a:solidFill>
                <a:schemeClr val="accent4">
                  <a:lumMod val="50000"/>
                </a:schemeClr>
              </a:solidFill>
            </a:endParaRPr>
          </a:p>
        </p:txBody>
      </p:sp>
      <p:sp>
        <p:nvSpPr>
          <p:cNvPr id="19" name="テキスト ボックス 18"/>
          <p:cNvSpPr txBox="1"/>
          <p:nvPr/>
        </p:nvSpPr>
        <p:spPr>
          <a:xfrm>
            <a:off x="7777997" y="3022706"/>
            <a:ext cx="888343"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ja-JP" b="1" dirty="0" smtClean="0"/>
              <a:t>Meet me at the party</a:t>
            </a:r>
          </a:p>
        </p:txBody>
      </p:sp>
      <p:sp>
        <p:nvSpPr>
          <p:cNvPr id="20" name="コンテンツ プレースホルダー 2"/>
          <p:cNvSpPr txBox="1">
            <a:spLocks/>
          </p:cNvSpPr>
          <p:nvPr/>
        </p:nvSpPr>
        <p:spPr>
          <a:xfrm>
            <a:off x="561961" y="5517232"/>
            <a:ext cx="1710731"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t>鍵は？</a:t>
            </a:r>
            <a:endParaRPr lang="en-US" dirty="0"/>
          </a:p>
        </p:txBody>
      </p:sp>
      <p:sp>
        <p:nvSpPr>
          <p:cNvPr id="21" name="テキスト ボックス 20"/>
          <p:cNvSpPr txBox="1"/>
          <p:nvPr/>
        </p:nvSpPr>
        <p:spPr>
          <a:xfrm>
            <a:off x="2170252" y="5534011"/>
            <a:ext cx="3049820" cy="523220"/>
          </a:xfrm>
          <a:prstGeom prst="rect">
            <a:avLst/>
          </a:prstGeom>
          <a:noFill/>
        </p:spPr>
        <p:txBody>
          <a:bodyPr wrap="square" rtlCol="0">
            <a:spAutoFit/>
          </a:bodyPr>
          <a:lstStyle/>
          <a:p>
            <a:r>
              <a:rPr lang="ja-JP" altLang="en-US" sz="2800" dirty="0"/>
              <a:t>３文字</a:t>
            </a:r>
            <a:r>
              <a:rPr lang="ja-JP" altLang="en-US" sz="2800" dirty="0" smtClean="0"/>
              <a:t>シフト　</a:t>
            </a:r>
            <a:r>
              <a:rPr lang="en-US" altLang="ja-JP" sz="2800" dirty="0" smtClean="0"/>
              <a:t>!!</a:t>
            </a:r>
            <a:endParaRPr lang="en-US" sz="2800" dirty="0"/>
          </a:p>
        </p:txBody>
      </p:sp>
      <p:sp>
        <p:nvSpPr>
          <p:cNvPr id="22" name="コンテンツ プレースホルダー 2"/>
          <p:cNvSpPr txBox="1">
            <a:spLocks/>
          </p:cNvSpPr>
          <p:nvPr/>
        </p:nvSpPr>
        <p:spPr>
          <a:xfrm>
            <a:off x="671444" y="6093296"/>
            <a:ext cx="2892444"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dirty="0" smtClean="0"/>
              <a:t>アルゴリズム？</a:t>
            </a:r>
            <a:endParaRPr lang="en-US" sz="2800" dirty="0"/>
          </a:p>
        </p:txBody>
      </p:sp>
      <p:sp>
        <p:nvSpPr>
          <p:cNvPr id="23" name="テキスト ボックス 22"/>
          <p:cNvSpPr txBox="1"/>
          <p:nvPr/>
        </p:nvSpPr>
        <p:spPr>
          <a:xfrm>
            <a:off x="3612247" y="6119718"/>
            <a:ext cx="3336018" cy="523220"/>
          </a:xfrm>
          <a:prstGeom prst="rect">
            <a:avLst/>
          </a:prstGeom>
          <a:noFill/>
        </p:spPr>
        <p:txBody>
          <a:bodyPr wrap="square" rtlCol="0">
            <a:spAutoFit/>
          </a:bodyPr>
          <a:lstStyle/>
          <a:p>
            <a:r>
              <a:rPr lang="ja-JP" altLang="en-US" sz="2800" dirty="0" smtClean="0"/>
              <a:t>シフトの作業だけ！</a:t>
            </a:r>
            <a:endParaRPr lang="en-US" sz="2800" dirty="0"/>
          </a:p>
        </p:txBody>
      </p:sp>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573">
            <a:off x="2391979" y="2629103"/>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6336" y="4665"/>
            <a:ext cx="1547664" cy="1786340"/>
          </a:xfrm>
          <a:prstGeom prst="rect">
            <a:avLst/>
          </a:prstGeom>
        </p:spPr>
      </p:pic>
      <p:sp>
        <p:nvSpPr>
          <p:cNvPr id="25" name="テキスト ボックス 24"/>
          <p:cNvSpPr txBox="1"/>
          <p:nvPr/>
        </p:nvSpPr>
        <p:spPr>
          <a:xfrm>
            <a:off x="7379841" y="1839305"/>
            <a:ext cx="1728192" cy="369332"/>
          </a:xfrm>
          <a:prstGeom prst="rect">
            <a:avLst/>
          </a:prstGeom>
          <a:noFill/>
        </p:spPr>
        <p:txBody>
          <a:bodyPr wrap="square" rtlCol="0">
            <a:spAutoFit/>
          </a:bodyPr>
          <a:lstStyle/>
          <a:p>
            <a:r>
              <a:rPr lang="en-US" dirty="0" smtClean="0"/>
              <a:t>100 BC - 44 BC</a:t>
            </a:r>
            <a:endParaRPr lang="en-US" dirty="0"/>
          </a:p>
        </p:txBody>
      </p:sp>
      <p:sp>
        <p:nvSpPr>
          <p:cNvPr id="26" name="日付プレースホルダー 25"/>
          <p:cNvSpPr>
            <a:spLocks noGrp="1"/>
          </p:cNvSpPr>
          <p:nvPr>
            <p:ph type="dt" sz="half" idx="10"/>
          </p:nvPr>
        </p:nvSpPr>
        <p:spPr/>
        <p:txBody>
          <a:bodyPr/>
          <a:lstStyle/>
          <a:p>
            <a:pPr eaLnBrk="1" latinLnBrk="0" hangingPunct="1"/>
            <a:r>
              <a:rPr lang="en-US" smtClean="0"/>
              <a:t>計算機科学入門</a:t>
            </a:r>
            <a:endParaRPr lang="en-US" dirty="0"/>
          </a:p>
        </p:txBody>
      </p:sp>
      <p:sp>
        <p:nvSpPr>
          <p:cNvPr id="27" name="フッター プレースホルダー 26"/>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28" name="スライド番号プレースホルダー 27"/>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14</a:t>
            </a:fld>
            <a:endParaRPr kumimoji="0" lang="en-US" dirty="0"/>
          </a:p>
        </p:txBody>
      </p:sp>
    </p:spTree>
    <p:extLst>
      <p:ext uri="{BB962C8B-B14F-4D97-AF65-F5344CB8AC3E}">
        <p14:creationId xmlns:p14="http://schemas.microsoft.com/office/powerpoint/2010/main" val="41613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39 0.02267 L 3.88889E-6 0.06291 " pathEditMode="relative" rAng="0" ptsTypes="AA">
                                      <p:cBhvr>
                                        <p:cTn id="6" dur="700" fill="hold"/>
                                        <p:tgtEl>
                                          <p:spTgt spid="10"/>
                                        </p:tgtEl>
                                        <p:attrNameLst>
                                          <p:attrName>ppt_x</p:attrName>
                                          <p:attrName>ppt_y</p:attrName>
                                        </p:attrNameLst>
                                      </p:cBhvr>
                                      <p:rCtr x="-69" y="2012"/>
                                    </p:animMotion>
                                  </p:childTnLst>
                                </p:cTn>
                              </p:par>
                              <p:par>
                                <p:cTn id="7" presetID="42" presetClass="path" presetSubtype="0" accel="50000" decel="50000" fill="hold" grpId="1" nodeType="withEffect">
                                  <p:stCondLst>
                                    <p:cond delay="800"/>
                                  </p:stCondLst>
                                  <p:childTnLst>
                                    <p:animMotion origin="layout" path="M 5E-6 0.06295 L 5E-6 0.01042 " pathEditMode="relative" rAng="0" ptsTypes="AA">
                                      <p:cBhvr>
                                        <p:cTn id="8" dur="1100" fill="hold"/>
                                        <p:tgtEl>
                                          <p:spTgt spid="10"/>
                                        </p:tgtEl>
                                        <p:attrNameLst>
                                          <p:attrName>ppt_x</p:attrName>
                                          <p:attrName>ppt_y</p:attrName>
                                        </p:attrNameLst>
                                      </p:cBhvr>
                                      <p:rCtr x="0" y="-2638"/>
                                    </p:animMotion>
                                  </p:childTnLst>
                                </p:cTn>
                              </p:par>
                              <p:par>
                                <p:cTn id="9" presetID="42" presetClass="path" presetSubtype="0" accel="50000" decel="50000" fill="hold" nodeType="withEffect">
                                  <p:stCondLst>
                                    <p:cond delay="0"/>
                                  </p:stCondLst>
                                  <p:childTnLst>
                                    <p:animMotion origin="layout" path="M 3.88889E-6 -4.84155E-6 L 3.88889E-6 0.07171 " pathEditMode="relative" rAng="0" ptsTypes="AA">
                                      <p:cBhvr>
                                        <p:cTn id="10" dur="800" fill="hold"/>
                                        <p:tgtEl>
                                          <p:spTgt spid="24"/>
                                        </p:tgtEl>
                                        <p:attrNameLst>
                                          <p:attrName>ppt_x</p:attrName>
                                          <p:attrName>ppt_y</p:attrName>
                                        </p:attrNameLst>
                                      </p:cBhvr>
                                      <p:rCtr x="0" y="3585"/>
                                    </p:animMotion>
                                  </p:childTnLst>
                                </p:cTn>
                              </p:par>
                              <p:par>
                                <p:cTn id="11" presetID="42" presetClass="path" presetSubtype="0" accel="50000" decel="50000" fill="hold" nodeType="withEffect">
                                  <p:stCondLst>
                                    <p:cond delay="800"/>
                                  </p:stCondLst>
                                  <p:childTnLst>
                                    <p:animMotion origin="layout" path="M -3.61111E-6 0.07173 L -3.61111E-6 -0.00162 " pathEditMode="relative" rAng="0" ptsTypes="AA">
                                      <p:cBhvr>
                                        <p:cTn id="12" dur="1200" fill="hold"/>
                                        <p:tgtEl>
                                          <p:spTgt spid="24"/>
                                        </p:tgtEl>
                                        <p:attrNameLst>
                                          <p:attrName>ppt_x</p:attrName>
                                          <p:attrName>ppt_y</p:attrName>
                                        </p:attrNameLst>
                                      </p:cBhvr>
                                      <p:rCtr x="0" y="-3679"/>
                                    </p:animMotion>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9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8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88889E-6 -4.84155E-6 L 3.88889E-6 0.07171 " pathEditMode="relative" rAng="0" ptsTypes="AA">
                                      <p:cBhvr>
                                        <p:cTn id="22" dur="800" fill="hold"/>
                                        <p:tgtEl>
                                          <p:spTgt spid="7"/>
                                        </p:tgtEl>
                                        <p:attrNameLst>
                                          <p:attrName>ppt_x</p:attrName>
                                          <p:attrName>ppt_y</p:attrName>
                                        </p:attrNameLst>
                                      </p:cBhvr>
                                      <p:rCtr x="0" y="3585"/>
                                    </p:animMotion>
                                  </p:childTnLst>
                                </p:cTn>
                              </p:par>
                              <p:par>
                                <p:cTn id="23" presetID="9" presetClass="emph" presetSubtype="0" grpId="1" nodeType="withEffect">
                                  <p:stCondLst>
                                    <p:cond delay="0"/>
                                  </p:stCondLst>
                                  <p:childTnLst>
                                    <p:set>
                                      <p:cBhvr rctx="PPT">
                                        <p:cTn id="24" dur="indefinite"/>
                                        <p:tgtEl>
                                          <p:spTgt spid="17"/>
                                        </p:tgtEl>
                                        <p:attrNameLst>
                                          <p:attrName>style.opacity</p:attrName>
                                        </p:attrNameLst>
                                      </p:cBhvr>
                                      <p:to>
                                        <p:strVal val="0.5"/>
                                      </p:to>
                                    </p:set>
                                    <p:animEffect filter="image" prLst="opacity: 0.5">
                                      <p:cBhvr rctx="IE">
                                        <p:cTn id="25" dur="indefinite"/>
                                        <p:tgtEl>
                                          <p:spTgt spid="17"/>
                                        </p:tgtEl>
                                      </p:cBhvr>
                                    </p:animEffect>
                                  </p:childTnLst>
                                </p:cTn>
                              </p:par>
                              <p:par>
                                <p:cTn id="26" presetID="42" presetClass="path" presetSubtype="0" accel="50000" decel="50000" fill="hold" grpId="0" nodeType="withEffect">
                                  <p:stCondLst>
                                    <p:cond delay="0"/>
                                  </p:stCondLst>
                                  <p:childTnLst>
                                    <p:animMotion origin="layout" path="M 0.00139 0.02267 L 3.88889E-6 0.06291 " pathEditMode="relative" rAng="0" ptsTypes="AA">
                                      <p:cBhvr>
                                        <p:cTn id="27" dur="700" fill="hold"/>
                                        <p:tgtEl>
                                          <p:spTgt spid="11"/>
                                        </p:tgtEl>
                                        <p:attrNameLst>
                                          <p:attrName>ppt_x</p:attrName>
                                          <p:attrName>ppt_y</p:attrName>
                                        </p:attrNameLst>
                                      </p:cBhvr>
                                      <p:rCtr x="-69" y="2012"/>
                                    </p:animMotion>
                                  </p:childTnLst>
                                </p:cTn>
                              </p:par>
                              <p:par>
                                <p:cTn id="28" presetID="42" presetClass="path" presetSubtype="0" accel="50000" decel="50000" fill="hold" grpId="1" nodeType="withEffect">
                                  <p:stCondLst>
                                    <p:cond delay="800"/>
                                  </p:stCondLst>
                                  <p:childTnLst>
                                    <p:animMotion origin="layout" path="M 5E-6 0.06295 L 5E-6 0.01042 " pathEditMode="relative" rAng="0" ptsTypes="AA">
                                      <p:cBhvr>
                                        <p:cTn id="29" dur="1100" fill="hold"/>
                                        <p:tgtEl>
                                          <p:spTgt spid="11"/>
                                        </p:tgtEl>
                                        <p:attrNameLst>
                                          <p:attrName>ppt_x</p:attrName>
                                          <p:attrName>ppt_y</p:attrName>
                                        </p:attrNameLst>
                                      </p:cBhvr>
                                      <p:rCtr x="0" y="-2638"/>
                                    </p:animMotion>
                                  </p:childTnLst>
                                </p:cTn>
                              </p:par>
                              <p:par>
                                <p:cTn id="30" presetID="42" presetClass="path" presetSubtype="0" accel="50000" decel="50000" fill="hold" nodeType="withEffect">
                                  <p:stCondLst>
                                    <p:cond delay="800"/>
                                  </p:stCondLst>
                                  <p:childTnLst>
                                    <p:animMotion origin="layout" path="M -3.61111E-6 0.07173 L -3.61111E-6 -0.00162 " pathEditMode="relative" rAng="0" ptsTypes="AA">
                                      <p:cBhvr>
                                        <p:cTn id="31" dur="1200" fill="hold"/>
                                        <p:tgtEl>
                                          <p:spTgt spid="7"/>
                                        </p:tgtEl>
                                        <p:attrNameLst>
                                          <p:attrName>ppt_x</p:attrName>
                                          <p:attrName>ppt_y</p:attrName>
                                        </p:attrNameLst>
                                      </p:cBhvr>
                                      <p:rCtr x="0" y="-3679"/>
                                    </p:animMotion>
                                  </p:childTnLst>
                                </p:cTn>
                              </p:par>
                              <p:par>
                                <p:cTn id="32" presetID="22" presetClass="entr" presetSubtype="8" fill="hold" grpId="0" nodeType="withEffect">
                                  <p:stCondLst>
                                    <p:cond delay="8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800"/>
                                        <p:tgtEl>
                                          <p:spTgt spid="15"/>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4" grpId="0" animBg="1"/>
      <p:bldP spid="15" grpId="0" animBg="1"/>
      <p:bldP spid="17" grpId="0" animBg="1"/>
      <p:bldP spid="17" grpId="1"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シーザー暗号の解読</a:t>
            </a:r>
            <a:endParaRPr lang="en-US" dirty="0"/>
          </a:p>
        </p:txBody>
      </p:sp>
      <p:sp>
        <p:nvSpPr>
          <p:cNvPr id="3" name="コンテンツ プレースホルダー 2"/>
          <p:cNvSpPr>
            <a:spLocks noGrp="1"/>
          </p:cNvSpPr>
          <p:nvPr>
            <p:ph idx="1"/>
          </p:nvPr>
        </p:nvSpPr>
        <p:spPr>
          <a:xfrm>
            <a:off x="457200" y="1600200"/>
            <a:ext cx="8229600" cy="4925144"/>
          </a:xfrm>
        </p:spPr>
        <p:txBody>
          <a:bodyPr>
            <a:normAutofit lnSpcReduction="10000"/>
          </a:bodyPr>
          <a:lstStyle/>
          <a:p>
            <a:r>
              <a:rPr lang="ja-JP" altLang="en-US" dirty="0" smtClean="0">
                <a:solidFill>
                  <a:srgbClr val="FF0000"/>
                </a:solidFill>
              </a:rPr>
              <a:t>鍵</a:t>
            </a:r>
            <a:r>
              <a:rPr lang="ja-JP" altLang="en-US" dirty="0" smtClean="0"/>
              <a:t>：文字のシフト長。どのくらいあるか？</a:t>
            </a:r>
            <a:endParaRPr lang="en-US" altLang="ja-JP" dirty="0" smtClean="0"/>
          </a:p>
          <a:p>
            <a:r>
              <a:rPr lang="ja-JP" altLang="en-US" dirty="0" smtClean="0"/>
              <a:t>鍵候補の個数が少ないと簡単に解読できる</a:t>
            </a:r>
            <a:r>
              <a:rPr lang="en-US" altLang="ja-JP" dirty="0" smtClean="0"/>
              <a:t>!</a:t>
            </a:r>
          </a:p>
          <a:p>
            <a:r>
              <a:rPr lang="ja-JP" altLang="en-US" dirty="0">
                <a:solidFill>
                  <a:schemeClr val="accent3">
                    <a:lumMod val="75000"/>
                  </a:schemeClr>
                </a:solidFill>
              </a:rPr>
              <a:t>暗号</a:t>
            </a:r>
            <a:r>
              <a:rPr lang="ja-JP" altLang="en-US" dirty="0" smtClean="0">
                <a:solidFill>
                  <a:schemeClr val="accent3">
                    <a:lumMod val="75000"/>
                  </a:schemeClr>
                </a:solidFill>
              </a:rPr>
              <a:t>文</a:t>
            </a:r>
            <a:r>
              <a:rPr lang="ja-JP" altLang="en-US" dirty="0" smtClean="0"/>
              <a:t>：</a:t>
            </a:r>
            <a:r>
              <a:rPr lang="en-US" altLang="ja-JP" b="1" dirty="0" err="1"/>
              <a:t>Phhoh</a:t>
            </a:r>
            <a:r>
              <a:rPr lang="en-US" altLang="ja-JP" b="1" dirty="0"/>
              <a:t> </a:t>
            </a:r>
            <a:r>
              <a:rPr lang="en-US" altLang="ja-JP" b="1" dirty="0" err="1"/>
              <a:t>ph</a:t>
            </a:r>
            <a:r>
              <a:rPr lang="en-US" altLang="ja-JP" b="1" dirty="0"/>
              <a:t> </a:t>
            </a:r>
            <a:r>
              <a:rPr lang="en-US" altLang="ja-JP" b="1" dirty="0" err="1"/>
              <a:t>dw</a:t>
            </a:r>
            <a:r>
              <a:rPr lang="en-US" altLang="ja-JP" b="1" dirty="0"/>
              <a:t> </a:t>
            </a:r>
            <a:r>
              <a:rPr lang="en-US" altLang="ja-JP" b="1" dirty="0" err="1"/>
              <a:t>wkh</a:t>
            </a:r>
            <a:r>
              <a:rPr lang="en-US" altLang="ja-JP" b="1" dirty="0"/>
              <a:t> </a:t>
            </a:r>
            <a:r>
              <a:rPr lang="en-US" altLang="ja-JP" b="1" dirty="0" err="1" smtClean="0"/>
              <a:t>sduwb</a:t>
            </a:r>
            <a:endParaRPr lang="en-US" altLang="ja-JP" b="1" dirty="0" smtClean="0"/>
          </a:p>
          <a:p>
            <a:r>
              <a:rPr lang="ja-JP" altLang="en-US" b="1" dirty="0" smtClean="0"/>
              <a:t>シフト長１から　　まで、やってみよ。</a:t>
            </a:r>
            <a:endParaRPr lang="en-US" altLang="ja-JP" b="1" dirty="0" smtClean="0"/>
          </a:p>
          <a:p>
            <a:endParaRPr lang="en-US" b="1" dirty="0"/>
          </a:p>
          <a:p>
            <a:r>
              <a:rPr lang="ja-JP" altLang="en-US" b="1" dirty="0"/>
              <a:t>より賢く</a:t>
            </a:r>
            <a:r>
              <a:rPr lang="ja-JP" altLang="en-US" b="1" dirty="0" smtClean="0"/>
              <a:t>？</a:t>
            </a:r>
            <a:endParaRPr lang="en-US" altLang="ja-JP" b="1" dirty="0" smtClean="0"/>
          </a:p>
          <a:p>
            <a:r>
              <a:rPr lang="ja-JP" altLang="en-US" b="1" dirty="0" smtClean="0"/>
              <a:t>英語を含む様々なヨーロッパ言語で、最も頻度の高い文字は　　　</a:t>
            </a:r>
            <a:r>
              <a:rPr lang="ja-JP" altLang="en-US" b="1" dirty="0"/>
              <a:t>である</a:t>
            </a:r>
            <a:r>
              <a:rPr lang="ja-JP" altLang="en-US" b="1" dirty="0" smtClean="0"/>
              <a:t>。</a:t>
            </a:r>
            <a:endParaRPr lang="en-US" altLang="ja-JP" b="1" dirty="0" smtClean="0"/>
          </a:p>
          <a:p>
            <a:r>
              <a:rPr lang="ja-JP" altLang="en-US" b="1" dirty="0"/>
              <a:t> </a:t>
            </a:r>
            <a:r>
              <a:rPr lang="ja-JP" altLang="en-US" b="1" dirty="0" smtClean="0"/>
              <a:t>    の暗号文は　　　である可能性が高い！</a:t>
            </a:r>
            <a:endParaRPr lang="en-US" altLang="ja-JP" b="1" dirty="0" smtClean="0"/>
          </a:p>
          <a:p>
            <a:pPr marL="0" indent="0">
              <a:buNone/>
            </a:pPr>
            <a:endParaRPr lang="en-US" b="1" dirty="0"/>
          </a:p>
          <a:p>
            <a:pPr marL="0" indent="0">
              <a:buNone/>
            </a:pPr>
            <a:endParaRPr lang="en-US" dirty="0"/>
          </a:p>
        </p:txBody>
      </p:sp>
      <p:sp>
        <p:nvSpPr>
          <p:cNvPr id="4" name="テキスト ボックス 3"/>
          <p:cNvSpPr txBox="1"/>
          <p:nvPr/>
        </p:nvSpPr>
        <p:spPr>
          <a:xfrm>
            <a:off x="7524328" y="1628800"/>
            <a:ext cx="864096" cy="523220"/>
          </a:xfrm>
          <a:prstGeom prst="rect">
            <a:avLst/>
          </a:prstGeom>
          <a:noFill/>
        </p:spPr>
        <p:txBody>
          <a:bodyPr wrap="square" rtlCol="0">
            <a:spAutoFit/>
          </a:bodyPr>
          <a:lstStyle/>
          <a:p>
            <a:r>
              <a:rPr lang="en-US" sz="2800" dirty="0" smtClean="0"/>
              <a:t>26 </a:t>
            </a:r>
            <a:endParaRPr lang="en-US" sz="2800" dirty="0"/>
          </a:p>
        </p:txBody>
      </p:sp>
      <p:sp>
        <p:nvSpPr>
          <p:cNvPr id="5" name="テキスト ボックス 4"/>
          <p:cNvSpPr txBox="1"/>
          <p:nvPr/>
        </p:nvSpPr>
        <p:spPr>
          <a:xfrm>
            <a:off x="2655658" y="4225443"/>
            <a:ext cx="2952328" cy="584775"/>
          </a:xfrm>
          <a:prstGeom prst="rect">
            <a:avLst/>
          </a:prstGeom>
          <a:noFill/>
        </p:spPr>
        <p:txBody>
          <a:bodyPr wrap="square" rtlCol="0">
            <a:spAutoFit/>
          </a:bodyPr>
          <a:lstStyle/>
          <a:p>
            <a:r>
              <a:rPr lang="ja-JP" altLang="en-US" sz="3200" dirty="0" smtClean="0"/>
              <a:t>文字頻度分析</a:t>
            </a:r>
            <a:r>
              <a:rPr lang="en-US" altLang="ja-JP" sz="3200" dirty="0" smtClean="0"/>
              <a:t>!</a:t>
            </a:r>
            <a:r>
              <a:rPr lang="ja-JP" altLang="en-US" sz="3200" dirty="0" smtClean="0"/>
              <a:t>　</a:t>
            </a:r>
            <a:endParaRPr lang="en-US" sz="3200" dirty="0"/>
          </a:p>
        </p:txBody>
      </p:sp>
      <p:sp>
        <p:nvSpPr>
          <p:cNvPr id="6" name="テキスト ボックス 5"/>
          <p:cNvSpPr txBox="1"/>
          <p:nvPr/>
        </p:nvSpPr>
        <p:spPr>
          <a:xfrm>
            <a:off x="3782984" y="5242876"/>
            <a:ext cx="862427" cy="584775"/>
          </a:xfrm>
          <a:prstGeom prst="rect">
            <a:avLst/>
          </a:prstGeom>
          <a:noFill/>
        </p:spPr>
        <p:txBody>
          <a:bodyPr wrap="square" rtlCol="0">
            <a:spAutoFit/>
          </a:bodyPr>
          <a:lstStyle/>
          <a:p>
            <a:r>
              <a:rPr lang="ja-JP" altLang="en-US" sz="3200" dirty="0" smtClean="0"/>
              <a:t>「</a:t>
            </a:r>
            <a:r>
              <a:rPr lang="en-US" altLang="ja-JP" sz="3200" dirty="0" smtClean="0"/>
              <a:t>e</a:t>
            </a:r>
            <a:r>
              <a:rPr lang="ja-JP" altLang="en-US" sz="3200" dirty="0" smtClean="0"/>
              <a:t>」</a:t>
            </a:r>
            <a:endParaRPr lang="en-US" sz="3200" dirty="0"/>
          </a:p>
        </p:txBody>
      </p:sp>
      <p:sp>
        <p:nvSpPr>
          <p:cNvPr id="7" name="テキスト ボックス 6"/>
          <p:cNvSpPr txBox="1"/>
          <p:nvPr/>
        </p:nvSpPr>
        <p:spPr>
          <a:xfrm>
            <a:off x="3419872" y="5813975"/>
            <a:ext cx="862427" cy="584775"/>
          </a:xfrm>
          <a:prstGeom prst="rect">
            <a:avLst/>
          </a:prstGeom>
          <a:noFill/>
        </p:spPr>
        <p:txBody>
          <a:bodyPr wrap="square" rtlCol="0">
            <a:spAutoFit/>
          </a:bodyPr>
          <a:lstStyle/>
          <a:p>
            <a:r>
              <a:rPr lang="ja-JP" altLang="en-US" sz="3200" dirty="0" smtClean="0"/>
              <a:t>「ｈ」　</a:t>
            </a:r>
            <a:endParaRPr lang="en-US" sz="3200" dirty="0"/>
          </a:p>
        </p:txBody>
      </p:sp>
      <p:sp>
        <p:nvSpPr>
          <p:cNvPr id="8" name="テキスト ボックス 7"/>
          <p:cNvSpPr txBox="1"/>
          <p:nvPr/>
        </p:nvSpPr>
        <p:spPr>
          <a:xfrm>
            <a:off x="611560" y="5669956"/>
            <a:ext cx="862427" cy="584775"/>
          </a:xfrm>
          <a:prstGeom prst="rect">
            <a:avLst/>
          </a:prstGeom>
          <a:noFill/>
        </p:spPr>
        <p:txBody>
          <a:bodyPr wrap="square" rtlCol="0">
            <a:spAutoFit/>
          </a:bodyPr>
          <a:lstStyle/>
          <a:p>
            <a:r>
              <a:rPr lang="ja-JP" altLang="en-US" sz="3200" dirty="0" smtClean="0"/>
              <a:t>「</a:t>
            </a:r>
            <a:r>
              <a:rPr lang="en-US" altLang="ja-JP" sz="3200" dirty="0" smtClean="0"/>
              <a:t>e</a:t>
            </a:r>
            <a:r>
              <a:rPr lang="ja-JP" altLang="en-US" sz="3200" dirty="0" smtClean="0"/>
              <a:t>」</a:t>
            </a:r>
            <a:endParaRPr lang="en-US" sz="3200" dirty="0"/>
          </a:p>
        </p:txBody>
      </p:sp>
      <p:sp>
        <p:nvSpPr>
          <p:cNvPr id="9" name="テキスト ボックス 8"/>
          <p:cNvSpPr txBox="1"/>
          <p:nvPr/>
        </p:nvSpPr>
        <p:spPr>
          <a:xfrm>
            <a:off x="3288738" y="3168186"/>
            <a:ext cx="864096" cy="523220"/>
          </a:xfrm>
          <a:prstGeom prst="rect">
            <a:avLst/>
          </a:prstGeom>
          <a:noFill/>
        </p:spPr>
        <p:txBody>
          <a:bodyPr wrap="square" rtlCol="0">
            <a:spAutoFit/>
          </a:bodyPr>
          <a:lstStyle/>
          <a:p>
            <a:r>
              <a:rPr lang="en-US" sz="2800" dirty="0" smtClean="0"/>
              <a:t>26 </a:t>
            </a:r>
            <a:endParaRPr lang="en-US" sz="2800" dirty="0"/>
          </a:p>
        </p:txBody>
      </p:sp>
      <p:sp>
        <p:nvSpPr>
          <p:cNvPr id="10" name="日付プレースホルダー 9"/>
          <p:cNvSpPr>
            <a:spLocks noGrp="1"/>
          </p:cNvSpPr>
          <p:nvPr>
            <p:ph type="dt" sz="half" idx="10"/>
          </p:nvPr>
        </p:nvSpPr>
        <p:spPr/>
        <p:txBody>
          <a:bodyPr/>
          <a:lstStyle/>
          <a:p>
            <a:pPr eaLnBrk="1" latinLnBrk="0" hangingPunct="1"/>
            <a:r>
              <a:rPr lang="en-US" smtClean="0"/>
              <a:t>計算機科学入門</a:t>
            </a:r>
            <a:endParaRPr lang="en-US" dirty="0"/>
          </a:p>
        </p:txBody>
      </p:sp>
      <p:sp>
        <p:nvSpPr>
          <p:cNvPr id="11" name="フッター プレースホルダー 10"/>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12" name="スライド番号プレースホルダー 11"/>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15</a:t>
            </a:fld>
            <a:endParaRPr kumimoji="0" lang="en-US" dirty="0"/>
          </a:p>
        </p:txBody>
      </p:sp>
    </p:spTree>
    <p:extLst>
      <p:ext uri="{BB962C8B-B14F-4D97-AF65-F5344CB8AC3E}">
        <p14:creationId xmlns:p14="http://schemas.microsoft.com/office/powerpoint/2010/main" val="68923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シーザー暗号：実例</a:t>
            </a:r>
            <a:endParaRPr 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4925144"/>
              </a:xfrm>
            </p:spPr>
            <p:txBody>
              <a:bodyPr/>
              <a:lstStyle/>
              <a:p>
                <a:r>
                  <a:rPr lang="ja-JP" altLang="en-US" dirty="0" smtClean="0">
                    <a:solidFill>
                      <a:srgbClr val="FF0000"/>
                    </a:solidFill>
                  </a:rPr>
                  <a:t>鍵</a:t>
                </a:r>
                <a:r>
                  <a:rPr lang="ja-JP" altLang="en-US" dirty="0" smtClean="0"/>
                  <a:t>：シフト回数　</a:t>
                </a:r>
                <a:r>
                  <a:rPr lang="en-US" altLang="ja-JP" dirty="0" smtClean="0"/>
                  <a:t>(</a:t>
                </a:r>
                <a14:m>
                  <m:oMath xmlns:m="http://schemas.openxmlformats.org/officeDocument/2006/math">
                    <m:r>
                      <a:rPr lang="en-US" altLang="ja-JP" b="0" i="1" smtClean="0">
                        <a:latin typeface="Cambria Math"/>
                      </a:rPr>
                      <m:t>0≤</m:t>
                    </m:r>
                    <m:r>
                      <a:rPr lang="en-US" altLang="ja-JP" b="0" i="1" smtClean="0">
                        <a:latin typeface="Cambria Math"/>
                      </a:rPr>
                      <m:t>𝑘</m:t>
                    </m:r>
                    <m:r>
                      <a:rPr lang="en-US" altLang="ja-JP" b="0" i="1" smtClean="0">
                        <a:latin typeface="Cambria Math"/>
                      </a:rPr>
                      <m:t>&lt;26</m:t>
                    </m:r>
                  </m:oMath>
                </a14:m>
                <a:r>
                  <a:rPr lang="en-US" altLang="ja-JP" dirty="0" smtClean="0"/>
                  <a:t>)</a:t>
                </a:r>
              </a:p>
              <a:p>
                <a:r>
                  <a:rPr lang="ja-JP" altLang="en-US" dirty="0" smtClean="0">
                    <a:solidFill>
                      <a:schemeClr val="accent3">
                        <a:lumMod val="75000"/>
                      </a:schemeClr>
                    </a:solidFill>
                  </a:rPr>
                  <a:t>アルゴリズム</a:t>
                </a:r>
                <a:r>
                  <a:rPr lang="ja-JP" altLang="en-US" dirty="0" smtClean="0"/>
                  <a:t>：</a:t>
                </a:r>
                <a:r>
                  <a:rPr lang="ja-JP" altLang="en-US" dirty="0"/>
                  <a:t> </a:t>
                </a:r>
                <a:r>
                  <a:rPr lang="ja-JP" altLang="en-US" dirty="0" smtClean="0"/>
                  <a:t>文字の置き換え</a:t>
                </a:r>
                <a:endParaRPr lang="en-US" altLang="ja-JP" dirty="0" smtClean="0"/>
              </a:p>
              <a:p>
                <a:endParaRPr lang="en-US" dirty="0"/>
              </a:p>
              <a:p>
                <a:r>
                  <a:rPr lang="ja-JP" altLang="en-US" dirty="0" smtClean="0"/>
                  <a:t>計算機で、アルファベットは数字として処理されている： </a:t>
                </a:r>
                <a:r>
                  <a:rPr lang="en-US" altLang="ja-JP" dirty="0" smtClean="0">
                    <a:solidFill>
                      <a:srgbClr val="0070C0"/>
                    </a:solidFill>
                  </a:rPr>
                  <a:t>A=0, B=1 , … , Z=25</a:t>
                </a:r>
              </a:p>
              <a:p>
                <a:r>
                  <a:rPr lang="ja-JP" altLang="en-US" dirty="0" smtClean="0"/>
                  <a:t>暗号化アルゴリズム：</a:t>
                </a:r>
                <a:endParaRPr lang="en-US" altLang="ja-JP" dirty="0" smtClean="0"/>
              </a:p>
              <a:p>
                <a:endParaRPr 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4925144"/>
              </a:xfrm>
              <a:blipFill rotWithShape="1">
                <a:blip r:embed="rId3"/>
                <a:stretch>
                  <a:fillRect l="-1630" t="-2230" r="-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611559" y="5085184"/>
                <a:ext cx="2699923" cy="1015663"/>
              </a:xfrm>
              <a:prstGeom prst="rect">
                <a:avLst/>
              </a:prstGeom>
              <a:noFill/>
            </p:spPr>
            <p:txBody>
              <a:bodyPr wrap="square" rtlCol="0">
                <a:spAutoFit/>
              </a:bodyPr>
              <a:lstStyle/>
              <a:p>
                <a:r>
                  <a:rPr lang="ja-JP" altLang="en-US" sz="2000" dirty="0" smtClean="0"/>
                  <a:t>平文： </a:t>
                </a:r>
                <a:r>
                  <a:rPr lang="en-US" altLang="ja-JP" sz="2000" dirty="0" smtClean="0"/>
                  <a:t>0</a:t>
                </a:r>
                <a14:m>
                  <m:oMath xmlns:m="http://schemas.openxmlformats.org/officeDocument/2006/math">
                    <m:r>
                      <a:rPr lang="en-US" altLang="ja-JP" sz="2000" b="0" i="1" smtClean="0">
                        <a:latin typeface="Cambria Math"/>
                      </a:rPr>
                      <m:t>≤</m:t>
                    </m:r>
                  </m:oMath>
                </a14:m>
                <a:r>
                  <a:rPr lang="en-US" altLang="ja-JP" sz="2000" dirty="0" smtClean="0">
                    <a:solidFill>
                      <a:schemeClr val="accent3">
                        <a:lumMod val="75000"/>
                      </a:schemeClr>
                    </a:solidFill>
                  </a:rPr>
                  <a:t>m</a:t>
                </a:r>
                <a:r>
                  <a:rPr lang="en-US" altLang="ja-JP" sz="2000" dirty="0" smtClean="0"/>
                  <a:t>&lt;26</a:t>
                </a:r>
              </a:p>
              <a:p>
                <a:r>
                  <a:rPr lang="ja-JP" altLang="en-US" sz="2000" dirty="0" smtClean="0"/>
                  <a:t>暗号化鍵： </a:t>
                </a:r>
                <a14:m>
                  <m:oMath xmlns:m="http://schemas.openxmlformats.org/officeDocument/2006/math">
                    <m:r>
                      <a:rPr lang="en-US" altLang="ja-JP" sz="2000" i="1">
                        <a:latin typeface="Cambria Math"/>
                      </a:rPr>
                      <m:t>0≤</m:t>
                    </m:r>
                    <m:r>
                      <a:rPr lang="en-US" altLang="ja-JP" sz="2000" b="0" i="1" smtClean="0">
                        <a:solidFill>
                          <a:schemeClr val="accent6">
                            <a:lumMod val="75000"/>
                          </a:schemeClr>
                        </a:solidFill>
                        <a:latin typeface="Cambria Math"/>
                      </a:rPr>
                      <m:t>𝑘</m:t>
                    </m:r>
                    <m:r>
                      <a:rPr lang="en-US" altLang="ja-JP" sz="2000" i="1">
                        <a:latin typeface="Cambria Math"/>
                      </a:rPr>
                      <m:t>&lt;26 </m:t>
                    </m:r>
                  </m:oMath>
                </a14:m>
                <a:endParaRPr lang="en-US" altLang="ja-JP" sz="2000" dirty="0" smtClean="0"/>
              </a:p>
              <a:p>
                <a:r>
                  <a:rPr lang="ja-JP" altLang="en-US" sz="2000" dirty="0"/>
                  <a:t>暗号</a:t>
                </a:r>
                <a:r>
                  <a:rPr lang="ja-JP" altLang="en-US" sz="2000" dirty="0" smtClean="0"/>
                  <a:t>文：　</a:t>
                </a:r>
                <a14:m>
                  <m:oMath xmlns:m="http://schemas.openxmlformats.org/officeDocument/2006/math">
                    <m:r>
                      <a:rPr lang="en-US" altLang="ja-JP" sz="2000" b="0" i="1" smtClean="0">
                        <a:latin typeface="Cambria Math"/>
                      </a:rPr>
                      <m:t>0≤</m:t>
                    </m:r>
                    <m:r>
                      <m:rPr>
                        <m:sty m:val="p"/>
                      </m:rPr>
                      <a:rPr lang="en-US" altLang="ja-JP" sz="2000" b="0" i="0" smtClean="0">
                        <a:solidFill>
                          <a:schemeClr val="accent1"/>
                        </a:solidFill>
                        <a:latin typeface="Cambria Math"/>
                      </a:rPr>
                      <m:t>c</m:t>
                    </m:r>
                    <m:r>
                      <a:rPr lang="en-US" altLang="ja-JP" sz="2000" b="0" i="0" smtClean="0">
                        <a:latin typeface="Cambria Math"/>
                      </a:rPr>
                      <m:t>&lt;26</m:t>
                    </m:r>
                  </m:oMath>
                </a14:m>
                <a:endParaRPr lang="en-US" sz="20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11559" y="5085184"/>
                <a:ext cx="2699923" cy="1015663"/>
              </a:xfrm>
              <a:prstGeom prst="rect">
                <a:avLst/>
              </a:prstGeom>
              <a:blipFill rotWithShape="1">
                <a:blip r:embed="rId4"/>
                <a:stretch>
                  <a:fillRect l="-2257" t="-4790" b="-7784"/>
                </a:stretch>
              </a:blipFill>
            </p:spPr>
            <p:txBody>
              <a:bodyPr/>
              <a:lstStyle/>
              <a:p>
                <a:r>
                  <a:rPr lang="en-US">
                    <a:noFill/>
                  </a:rPr>
                  <a:t> </a:t>
                </a:r>
              </a:p>
            </p:txBody>
          </p:sp>
        </mc:Fallback>
      </mc:AlternateContent>
      <p:sp>
        <p:nvSpPr>
          <p:cNvPr id="5" name="右中かっこ 4"/>
          <p:cNvSpPr/>
          <p:nvPr/>
        </p:nvSpPr>
        <p:spPr>
          <a:xfrm>
            <a:off x="3192286" y="5112456"/>
            <a:ext cx="144016" cy="101566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テキスト ボックス 5"/>
          <p:cNvSpPr txBox="1"/>
          <p:nvPr/>
        </p:nvSpPr>
        <p:spPr>
          <a:xfrm>
            <a:off x="3311483" y="5323668"/>
            <a:ext cx="2513475" cy="461665"/>
          </a:xfrm>
          <a:prstGeom prst="rect">
            <a:avLst/>
          </a:prstGeom>
          <a:noFill/>
        </p:spPr>
        <p:txBody>
          <a:bodyPr wrap="square" rtlCol="0">
            <a:spAutoFit/>
          </a:bodyPr>
          <a:lstStyle/>
          <a:p>
            <a:r>
              <a:rPr lang="en-US" sz="2400" dirty="0" smtClean="0"/>
              <a:t> </a:t>
            </a:r>
            <a:r>
              <a:rPr lang="en-US" sz="2400" dirty="0" smtClean="0">
                <a:solidFill>
                  <a:schemeClr val="accent1"/>
                </a:solidFill>
              </a:rPr>
              <a:t>c</a:t>
            </a:r>
            <a:r>
              <a:rPr lang="en-US" sz="2400" dirty="0" smtClean="0"/>
              <a:t> = </a:t>
            </a:r>
            <a:r>
              <a:rPr lang="en-US" sz="2400" dirty="0" smtClean="0">
                <a:solidFill>
                  <a:schemeClr val="accent3">
                    <a:lumMod val="75000"/>
                  </a:schemeClr>
                </a:solidFill>
              </a:rPr>
              <a:t>m</a:t>
            </a:r>
            <a:r>
              <a:rPr lang="en-US" sz="2400" dirty="0" smtClean="0"/>
              <a:t> + </a:t>
            </a:r>
            <a:r>
              <a:rPr lang="en-US" sz="2400" dirty="0" smtClean="0">
                <a:solidFill>
                  <a:schemeClr val="accent6">
                    <a:lumMod val="75000"/>
                  </a:schemeClr>
                </a:solidFill>
              </a:rPr>
              <a:t>k</a:t>
            </a:r>
            <a:r>
              <a:rPr lang="en-US" sz="2400" dirty="0" smtClean="0"/>
              <a:t>  mod 26</a:t>
            </a:r>
            <a:endParaRPr lang="en-US" sz="2400" dirty="0"/>
          </a:p>
        </p:txBody>
      </p:sp>
      <p:sp>
        <p:nvSpPr>
          <p:cNvPr id="7" name="テキスト ボックス 6"/>
          <p:cNvSpPr txBox="1"/>
          <p:nvPr/>
        </p:nvSpPr>
        <p:spPr>
          <a:xfrm>
            <a:off x="6084168" y="4585004"/>
            <a:ext cx="2664296" cy="1938992"/>
          </a:xfrm>
          <a:prstGeom prst="rect">
            <a:avLst/>
          </a:prstGeom>
          <a:noFill/>
        </p:spPr>
        <p:txBody>
          <a:bodyPr wrap="square" rtlCol="0">
            <a:spAutoFit/>
          </a:bodyPr>
          <a:lstStyle/>
          <a:p>
            <a:r>
              <a:rPr lang="ja-JP" altLang="en-US" sz="2400" dirty="0" smtClean="0"/>
              <a:t>例：</a:t>
            </a:r>
            <a:r>
              <a:rPr lang="ja-JP" altLang="en-US" sz="2400" dirty="0"/>
              <a:t>平</a:t>
            </a:r>
            <a:r>
              <a:rPr lang="ja-JP" altLang="en-US" sz="2400" dirty="0" smtClean="0"/>
              <a:t>文　</a:t>
            </a:r>
            <a:r>
              <a:rPr lang="en-US" altLang="ja-JP" sz="2400" dirty="0" smtClean="0"/>
              <a:t>y </a:t>
            </a:r>
            <a:r>
              <a:rPr lang="ja-JP" altLang="en-US" sz="2400" dirty="0" smtClean="0"/>
              <a:t>→　</a:t>
            </a:r>
            <a:r>
              <a:rPr lang="en-US" altLang="ja-JP" sz="2400" dirty="0" smtClean="0"/>
              <a:t>24</a:t>
            </a:r>
          </a:p>
          <a:p>
            <a:r>
              <a:rPr lang="ja-JP" altLang="en-US" sz="2400" dirty="0" smtClean="0"/>
              <a:t>鍵：</a:t>
            </a:r>
            <a:r>
              <a:rPr lang="en-US" altLang="ja-JP" sz="2400" dirty="0" smtClean="0"/>
              <a:t>3</a:t>
            </a:r>
          </a:p>
          <a:p>
            <a:r>
              <a:rPr lang="ja-JP" altLang="en-US" sz="2400" dirty="0"/>
              <a:t>暗号</a:t>
            </a:r>
            <a:r>
              <a:rPr lang="ja-JP" altLang="en-US" sz="2400" dirty="0" smtClean="0"/>
              <a:t>文 </a:t>
            </a:r>
            <a:r>
              <a:rPr lang="en-US" altLang="ja-JP" sz="2400" dirty="0" smtClean="0"/>
              <a:t>27 ??</a:t>
            </a:r>
          </a:p>
          <a:p>
            <a:r>
              <a:rPr lang="en-US" sz="2400" dirty="0" smtClean="0"/>
              <a:t>27 mod 26 = 1 </a:t>
            </a:r>
            <a:r>
              <a:rPr lang="ja-JP" altLang="en-US" sz="2400" dirty="0" smtClean="0"/>
              <a:t>ので</a:t>
            </a:r>
            <a:endParaRPr lang="en-US" altLang="ja-JP" sz="2400" dirty="0" smtClean="0"/>
          </a:p>
          <a:p>
            <a:r>
              <a:rPr lang="ja-JP" altLang="en-US" sz="2400" dirty="0" smtClean="0"/>
              <a:t>暗号文 </a:t>
            </a:r>
            <a:r>
              <a:rPr lang="ja-JP" altLang="en-US" sz="2400" dirty="0"/>
              <a:t>１</a:t>
            </a:r>
            <a:r>
              <a:rPr lang="ja-JP" altLang="en-US" sz="2400" dirty="0" smtClean="0"/>
              <a:t>→１</a:t>
            </a:r>
            <a:r>
              <a:rPr lang="en-US" altLang="ja-JP" sz="2400" dirty="0" smtClean="0"/>
              <a:t>b</a:t>
            </a:r>
            <a:endParaRPr lang="en-US" sz="2400" dirty="0"/>
          </a:p>
        </p:txBody>
      </p:sp>
      <p:sp>
        <p:nvSpPr>
          <p:cNvPr id="8" name="日付プレースホルダー 7"/>
          <p:cNvSpPr>
            <a:spLocks noGrp="1"/>
          </p:cNvSpPr>
          <p:nvPr>
            <p:ph type="dt" sz="half" idx="10"/>
          </p:nvPr>
        </p:nvSpPr>
        <p:spPr/>
        <p:txBody>
          <a:bodyPr/>
          <a:lstStyle/>
          <a:p>
            <a:pPr eaLnBrk="1" latinLnBrk="0" hangingPunct="1"/>
            <a:r>
              <a:rPr lang="en-US" smtClean="0"/>
              <a:t>計算機科学入門</a:t>
            </a:r>
            <a:endParaRPr lang="en-US" dirty="0"/>
          </a:p>
        </p:txBody>
      </p:sp>
      <p:sp>
        <p:nvSpPr>
          <p:cNvPr id="9" name="フッター プレースホルダー 8"/>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10" name="スライド番号プレースホルダー 9"/>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16</a:t>
            </a:fld>
            <a:endParaRPr kumimoji="0" lang="en-US" dirty="0"/>
          </a:p>
        </p:txBody>
      </p:sp>
    </p:spTree>
    <p:extLst>
      <p:ext uri="{BB962C8B-B14F-4D97-AF65-F5344CB8AC3E}">
        <p14:creationId xmlns:p14="http://schemas.microsoft.com/office/powerpoint/2010/main" val="336478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内容</a:t>
            </a:r>
            <a:endParaRPr lang="en-US" dirty="0"/>
          </a:p>
        </p:txBody>
      </p:sp>
      <p:sp>
        <p:nvSpPr>
          <p:cNvPr id="3" name="コンテンツ プレースホルダー 2"/>
          <p:cNvSpPr>
            <a:spLocks noGrp="1"/>
          </p:cNvSpPr>
          <p:nvPr>
            <p:ph idx="1"/>
          </p:nvPr>
        </p:nvSpPr>
        <p:spPr/>
        <p:txBody>
          <a:bodyPr/>
          <a:lstStyle/>
          <a:p>
            <a:r>
              <a:rPr lang="ja-JP" altLang="en-US" dirty="0" smtClean="0"/>
              <a:t>情報セキュリティとは</a:t>
            </a:r>
            <a:endParaRPr lang="en-US" altLang="ja-JP" dirty="0" smtClean="0"/>
          </a:p>
          <a:p>
            <a:r>
              <a:rPr lang="ja-JP" altLang="en-US" dirty="0" smtClean="0"/>
              <a:t>暗号学入門　（シーザー暗号例を用いて）</a:t>
            </a:r>
            <a:endParaRPr lang="en-US" altLang="ja-JP" dirty="0" smtClean="0"/>
          </a:p>
          <a:p>
            <a:r>
              <a:rPr lang="ja-JP" altLang="en-US" dirty="0" smtClean="0"/>
              <a:t>剰余演算　</a:t>
            </a:r>
            <a:endParaRPr lang="en-US" altLang="ja-JP" dirty="0" smtClean="0"/>
          </a:p>
          <a:p>
            <a:r>
              <a:rPr lang="ja-JP" altLang="en-US" dirty="0" smtClean="0"/>
              <a:t>公開鍵暗号（入門）</a:t>
            </a:r>
            <a:endParaRPr lang="en-US" altLang="ja-JP" dirty="0" smtClean="0"/>
          </a:p>
          <a:p>
            <a:r>
              <a:rPr lang="en-US" altLang="ja-JP" dirty="0" smtClean="0"/>
              <a:t>RSA</a:t>
            </a:r>
            <a:r>
              <a:rPr lang="ja-JP" altLang="en-US" dirty="0" smtClean="0"/>
              <a:t>暗号方式</a:t>
            </a:r>
            <a:endParaRPr lang="en-US" altLang="ja-JP" dirty="0" smtClean="0"/>
          </a:p>
          <a:p>
            <a:pPr marL="342900" lvl="1" indent="-342900">
              <a:buFont typeface="Arial" pitchFamily="34" charset="0"/>
              <a:buChar char="•"/>
            </a:pPr>
            <a:r>
              <a:rPr lang="ja-JP" altLang="en-US" dirty="0" smtClean="0"/>
              <a:t>補足：</a:t>
            </a:r>
            <a:r>
              <a:rPr lang="en-US" altLang="ja-JP" dirty="0"/>
              <a:t>Diffie-Hellmann</a:t>
            </a:r>
            <a:r>
              <a:rPr lang="ja-JP" altLang="en-US" dirty="0"/>
              <a:t>交換</a:t>
            </a:r>
            <a:r>
              <a:rPr lang="ja-JP" altLang="en-US" dirty="0" smtClean="0"/>
              <a:t>鍵　＋ディジタル署名</a:t>
            </a:r>
            <a:endParaRPr lang="en-US" altLang="ja-JP" dirty="0" smtClean="0"/>
          </a:p>
          <a:p>
            <a:endParaRPr lang="en-US" dirty="0"/>
          </a:p>
        </p:txBody>
      </p:sp>
      <p:sp>
        <p:nvSpPr>
          <p:cNvPr id="4" name="正方形/長方形 3"/>
          <p:cNvSpPr/>
          <p:nvPr/>
        </p:nvSpPr>
        <p:spPr>
          <a:xfrm>
            <a:off x="799771" y="2708920"/>
            <a:ext cx="198022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17</a:t>
            </a:fld>
            <a:endParaRPr kumimoji="0" lang="en-US" dirty="0"/>
          </a:p>
        </p:txBody>
      </p:sp>
    </p:spTree>
    <p:extLst>
      <p:ext uri="{BB962C8B-B14F-4D97-AF65-F5344CB8AC3E}">
        <p14:creationId xmlns:p14="http://schemas.microsoft.com/office/powerpoint/2010/main" val="2701542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剰余演算</a:t>
            </a:r>
            <a:r>
              <a:rPr lang="en-US" altLang="ja-JP" dirty="0" smtClean="0"/>
              <a:t>:</a:t>
            </a:r>
            <a:r>
              <a:rPr lang="ja-JP" altLang="en-US" dirty="0" smtClean="0"/>
              <a:t> </a:t>
            </a:r>
            <a:r>
              <a:rPr lang="en-US" altLang="ja-JP" dirty="0" smtClean="0"/>
              <a:t>x mod n</a:t>
            </a:r>
            <a:r>
              <a:rPr lang="ja-JP" altLang="en-US" dirty="0" smtClean="0"/>
              <a:t>　（何？）</a:t>
            </a:r>
            <a:r>
              <a:rPr lang="en-US" altLang="ja-JP" dirty="0" smtClean="0"/>
              <a:t>	</a:t>
            </a:r>
            <a:endParaRPr 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4853136"/>
              </a:xfrm>
            </p:spPr>
            <p:txBody>
              <a:bodyPr>
                <a:normAutofit fontScale="85000" lnSpcReduction="10000"/>
              </a:bodyPr>
              <a:lstStyle/>
              <a:p>
                <a:r>
                  <a:rPr lang="ja-JP" altLang="en-US" dirty="0" smtClean="0"/>
                  <a:t>下記の整数組の共通点はなんで</a:t>
                </a:r>
                <a:r>
                  <a:rPr lang="ja-JP" altLang="en-US" dirty="0"/>
                  <a:t>す</a:t>
                </a:r>
                <a:r>
                  <a:rPr lang="ja-JP" altLang="en-US" dirty="0" smtClean="0"/>
                  <a:t>か</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a:rPr lang="en-US" altLang="ja-JP" sz="2800" i="1">
                          <a:latin typeface="Cambria Math"/>
                        </a:rPr>
                        <m:t>𝐴</m:t>
                      </m:r>
                      <m:r>
                        <a:rPr lang="en-US" altLang="ja-JP" sz="2800" b="0" i="1" smtClean="0">
                          <a:latin typeface="Cambria Math"/>
                        </a:rPr>
                        <m:t>={</m:t>
                      </m:r>
                      <m:r>
                        <a:rPr lang="en-US" altLang="ja-JP" sz="2800" i="1">
                          <a:latin typeface="Cambria Math"/>
                        </a:rPr>
                        <m:t>…,−21 , −15 , −9 , −3 , 3 , 9 , 15 , 21,…}</m:t>
                      </m:r>
                    </m:oMath>
                  </m:oMathPara>
                </a14:m>
                <a:endParaRPr lang="en-US" altLang="ja-JP" dirty="0"/>
              </a:p>
              <a:p>
                <a:pPr marL="0" indent="0">
                  <a:buNone/>
                </a:pPr>
                <a:r>
                  <a:rPr lang="ja-JP" altLang="en-US" dirty="0" smtClean="0"/>
                  <a:t>また</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a:rPr lang="en-US" altLang="ja-JP" i="1">
                          <a:latin typeface="Cambria Math"/>
                        </a:rPr>
                        <m:t>𝐵</m:t>
                      </m:r>
                      <m:r>
                        <a:rPr lang="en-US" altLang="ja-JP" i="1">
                          <a:latin typeface="Cambria Math"/>
                        </a:rPr>
                        <m:t>={…,−21 , −16, −11, −6, −1, 4 , 9 , 14 , 19 , 24,…}</m:t>
                      </m:r>
                    </m:oMath>
                  </m:oMathPara>
                </a14:m>
                <a:endParaRPr lang="en-US" altLang="ja-JP" dirty="0"/>
              </a:p>
              <a:p>
                <a:pPr marL="0" indent="0">
                  <a:buNone/>
                </a:pPr>
                <a:endParaRPr lang="en-US" dirty="0"/>
              </a:p>
              <a:p>
                <a:r>
                  <a:rPr lang="ja-JP" altLang="en-US" dirty="0" smtClean="0"/>
                  <a:t>答え：</a:t>
                </a:r>
                <a:endParaRPr lang="en-US" altLang="ja-JP" dirty="0" smtClean="0"/>
              </a:p>
              <a:p>
                <a:pPr marL="0" indent="0">
                  <a:buNone/>
                </a:pPr>
                <a14:m>
                  <m:oMathPara xmlns:m="http://schemas.openxmlformats.org/officeDocument/2006/math">
                    <m:oMathParaPr>
                      <m:jc m:val="center"/>
                    </m:oMathParaPr>
                    <m:oMath xmlns:m="http://schemas.openxmlformats.org/officeDocument/2006/math">
                      <m:r>
                        <a:rPr lang="ja-JP" altLang="en-US">
                          <a:latin typeface="Cambria Math"/>
                        </a:rPr>
                        <m:t>各</m:t>
                      </m:r>
                      <m:r>
                        <a:rPr lang="en-US" altLang="ja-JP" b="0" i="1" smtClean="0">
                          <a:latin typeface="Cambria Math"/>
                        </a:rPr>
                        <m:t>𝑥</m:t>
                      </m:r>
                      <m:r>
                        <a:rPr lang="en-US" altLang="ja-JP" b="0" i="1" smtClean="0">
                          <a:latin typeface="Cambria Math"/>
                        </a:rPr>
                        <m:t>∈</m:t>
                      </m:r>
                      <m:r>
                        <a:rPr lang="en-US" altLang="ja-JP" b="0" i="1" smtClean="0">
                          <a:latin typeface="Cambria Math"/>
                        </a:rPr>
                        <m:t>𝐴</m:t>
                      </m:r>
                      <m:r>
                        <a:rPr lang="ja-JP" altLang="en-US" i="1">
                          <a:latin typeface="Cambria Math"/>
                        </a:rPr>
                        <m:t>に対して</m:t>
                      </m:r>
                      <m:r>
                        <a:rPr lang="ja-JP" altLang="en-US" b="0" i="1" smtClean="0">
                          <a:latin typeface="Cambria Math"/>
                        </a:rPr>
                        <m:t>、</m:t>
                      </m:r>
                      <m:r>
                        <a:rPr lang="en-US" altLang="ja-JP" b="0" i="1" smtClean="0">
                          <a:latin typeface="Cambria Math"/>
                        </a:rPr>
                        <m:t>6</m:t>
                      </m:r>
                      <m:r>
                        <a:rPr lang="ja-JP" altLang="en-US" b="0" i="1" smtClean="0">
                          <a:latin typeface="Cambria Math"/>
                        </a:rPr>
                        <m:t>は</m:t>
                      </m:r>
                      <m:r>
                        <a:rPr lang="en-US" altLang="ja-JP" b="0" i="1" smtClean="0">
                          <a:latin typeface="Cambria Math"/>
                        </a:rPr>
                        <m:t>𝑥</m:t>
                      </m:r>
                      <m:r>
                        <a:rPr lang="en-US" altLang="ja-JP" b="0" i="1" smtClean="0">
                          <a:latin typeface="Cambria Math"/>
                        </a:rPr>
                        <m:t>−3</m:t>
                      </m:r>
                      <m:r>
                        <a:rPr lang="ja-JP" altLang="en-US" b="0" i="1" smtClean="0">
                          <a:latin typeface="Cambria Math"/>
                        </a:rPr>
                        <m:t>を</m:t>
                      </m:r>
                      <m:r>
                        <a:rPr lang="ja-JP" altLang="en-US" i="1">
                          <a:latin typeface="Cambria Math"/>
                        </a:rPr>
                        <m:t>割り切る</m:t>
                      </m:r>
                      <m:r>
                        <a:rPr lang="ja-JP" altLang="en-US" b="0" i="1" smtClean="0">
                          <a:latin typeface="Cambria Math"/>
                        </a:rPr>
                        <m:t>。</m:t>
                      </m:r>
                    </m:oMath>
                    <m:oMath xmlns:m="http://schemas.openxmlformats.org/officeDocument/2006/math">
                      <m:r>
                        <a:rPr lang="en-US" altLang="ja-JP" i="1">
                          <a:latin typeface="Cambria Math"/>
                        </a:rPr>
                        <m:t>⇒</m:t>
                      </m:r>
                      <m:r>
                        <a:rPr lang="en-US" altLang="ja-JP" i="1">
                          <a:latin typeface="Cambria Math"/>
                        </a:rPr>
                        <m:t>𝐴</m:t>
                      </m:r>
                      <m:r>
                        <a:rPr lang="en-US" altLang="ja-JP" i="1">
                          <a:latin typeface="Cambria Math"/>
                        </a:rPr>
                        <m:t>=3+6</m:t>
                      </m:r>
                      <m:r>
                        <a:rPr lang="en-US" altLang="ja-JP" i="1">
                          <a:latin typeface="Cambria Math"/>
                        </a:rPr>
                        <m:t>ℤ</m:t>
                      </m:r>
                      <m:r>
                        <a:rPr lang="en-US" altLang="ja-JP" i="1">
                          <a:latin typeface="Cambria Math"/>
                        </a:rPr>
                        <m:t>=</m:t>
                      </m:r>
                      <m:d>
                        <m:dPr>
                          <m:begChr m:val="{"/>
                          <m:endChr m:val="}"/>
                          <m:ctrlPr>
                            <a:rPr lang="en-US" altLang="ja-JP" i="1">
                              <a:latin typeface="Cambria Math"/>
                            </a:rPr>
                          </m:ctrlPr>
                        </m:dPr>
                        <m:e>
                          <m:r>
                            <a:rPr lang="en-US" altLang="ja-JP" i="1">
                              <a:latin typeface="Cambria Math"/>
                            </a:rPr>
                            <m:t>3+6</m:t>
                          </m:r>
                          <m:r>
                            <a:rPr lang="en-US" altLang="ja-JP" i="1">
                              <a:latin typeface="Cambria Math"/>
                            </a:rPr>
                            <m:t>𝑛</m:t>
                          </m:r>
                          <m:r>
                            <a:rPr lang="en-US" altLang="ja-JP" i="1">
                              <a:latin typeface="Cambria Math"/>
                            </a:rPr>
                            <m:t>, </m:t>
                          </m:r>
                          <m:r>
                            <a:rPr lang="en-US" altLang="ja-JP" i="1">
                              <a:latin typeface="Cambria Math"/>
                            </a:rPr>
                            <m:t>𝑛</m:t>
                          </m:r>
                          <m:r>
                            <a:rPr lang="en-US" altLang="ja-JP" i="1">
                              <a:latin typeface="Cambria Math"/>
                            </a:rPr>
                            <m:t>∈</m:t>
                          </m:r>
                          <m:r>
                            <a:rPr lang="en-US" altLang="ja-JP" i="1">
                              <a:latin typeface="Cambria Math"/>
                            </a:rPr>
                            <m:t>ℤ</m:t>
                          </m:r>
                        </m:e>
                      </m:d>
                    </m:oMath>
                  </m:oMathPara>
                </a14:m>
                <a:r>
                  <a:rPr lang="en-US" altLang="ja-JP" dirty="0" smtClean="0"/>
                  <a:t/>
                </a:r>
                <a:br>
                  <a:rPr lang="en-US" altLang="ja-JP" dirty="0" smtClean="0"/>
                </a:br>
                <a:endParaRPr lang="en-US" altLang="ja-JP" dirty="0" smtClean="0">
                  <a:latin typeface="Cambria Math"/>
                </a:endParaRPr>
              </a:p>
              <a:p>
                <a:pPr marL="0" indent="0">
                  <a:buNone/>
                </a:pPr>
                <a14:m>
                  <m:oMathPara xmlns:m="http://schemas.openxmlformats.org/officeDocument/2006/math">
                    <m:oMathParaPr>
                      <m:jc m:val="center"/>
                    </m:oMathParaPr>
                    <m:oMath xmlns:m="http://schemas.openxmlformats.org/officeDocument/2006/math">
                      <m:r>
                        <a:rPr lang="ja-JP" altLang="en-US">
                          <a:latin typeface="Cambria Math"/>
                        </a:rPr>
                        <m:t>各</m:t>
                      </m:r>
                      <m:r>
                        <a:rPr lang="en-US" altLang="ja-JP" i="1">
                          <a:latin typeface="Cambria Math"/>
                        </a:rPr>
                        <m:t>𝑦</m:t>
                      </m:r>
                      <m:r>
                        <a:rPr lang="en-US" altLang="ja-JP" i="1">
                          <a:latin typeface="Cambria Math"/>
                        </a:rPr>
                        <m:t>∈</m:t>
                      </m:r>
                      <m:r>
                        <a:rPr lang="en-US" altLang="ja-JP" i="1">
                          <a:latin typeface="Cambria Math"/>
                        </a:rPr>
                        <m:t>𝐴</m:t>
                      </m:r>
                      <m:r>
                        <a:rPr lang="ja-JP" altLang="en-US" i="1">
                          <a:latin typeface="Cambria Math"/>
                        </a:rPr>
                        <m:t>に対して、</m:t>
                      </m:r>
                      <m:r>
                        <a:rPr lang="en-US" altLang="ja-JP" i="1">
                          <a:latin typeface="Cambria Math"/>
                        </a:rPr>
                        <m:t>6</m:t>
                      </m:r>
                      <m:r>
                        <a:rPr lang="ja-JP" altLang="en-US" i="1">
                          <a:latin typeface="Cambria Math"/>
                        </a:rPr>
                        <m:t>は</m:t>
                      </m:r>
                      <m:r>
                        <a:rPr lang="en-US" altLang="ja-JP" i="1">
                          <a:latin typeface="Cambria Math"/>
                        </a:rPr>
                        <m:t>𝑦</m:t>
                      </m:r>
                      <m:r>
                        <a:rPr lang="en-US" altLang="ja-JP" i="1">
                          <a:latin typeface="Cambria Math"/>
                        </a:rPr>
                        <m:t>−3</m:t>
                      </m:r>
                      <m:r>
                        <a:rPr lang="ja-JP" altLang="en-US" i="1">
                          <a:latin typeface="Cambria Math"/>
                        </a:rPr>
                        <m:t>を割り切る</m:t>
                      </m:r>
                    </m:oMath>
                    <m:oMath xmlns:m="http://schemas.openxmlformats.org/officeDocument/2006/math">
                      <m:r>
                        <a:rPr lang="en-US" altLang="ja-JP" i="1">
                          <a:latin typeface="Cambria Math"/>
                        </a:rPr>
                        <m:t>⇒</m:t>
                      </m:r>
                      <m:r>
                        <a:rPr lang="en-US" altLang="ja-JP" i="1">
                          <a:latin typeface="Cambria Math"/>
                        </a:rPr>
                        <m:t>𝐵</m:t>
                      </m:r>
                      <m:r>
                        <a:rPr lang="en-US" altLang="ja-JP" i="1">
                          <a:latin typeface="Cambria Math"/>
                        </a:rPr>
                        <m:t>=4+5</m:t>
                      </m:r>
                      <m:r>
                        <a:rPr lang="en-US" altLang="ja-JP" i="1">
                          <a:latin typeface="Cambria Math"/>
                        </a:rPr>
                        <m:t>ℤ</m:t>
                      </m:r>
                      <m:r>
                        <a:rPr lang="en-US" altLang="ja-JP" i="1">
                          <a:latin typeface="Cambria Math"/>
                        </a:rPr>
                        <m:t>={4+5</m:t>
                      </m:r>
                      <m:r>
                        <a:rPr lang="en-US" altLang="ja-JP" i="1">
                          <a:latin typeface="Cambria Math"/>
                        </a:rPr>
                        <m:t>𝑛</m:t>
                      </m:r>
                      <m:r>
                        <a:rPr lang="en-US" altLang="ja-JP" i="1">
                          <a:latin typeface="Cambria Math"/>
                        </a:rPr>
                        <m:t>, </m:t>
                      </m:r>
                      <m:r>
                        <a:rPr lang="en-US" altLang="ja-JP" i="1">
                          <a:latin typeface="Cambria Math"/>
                        </a:rPr>
                        <m:t>𝑛</m:t>
                      </m:r>
                      <m:r>
                        <a:rPr lang="en-US" altLang="ja-JP" i="1">
                          <a:latin typeface="Cambria Math"/>
                        </a:rPr>
                        <m:t>∈</m:t>
                      </m:r>
                      <m:r>
                        <a:rPr lang="en-US" altLang="ja-JP" i="1">
                          <a:latin typeface="Cambria Math"/>
                        </a:rPr>
                        <m:t>ℤ</m:t>
                      </m:r>
                    </m:oMath>
                  </m:oMathPara>
                </a14:m>
                <a:endParaRPr lang="en-US" altLang="ja-JP" dirty="0"/>
              </a:p>
              <a:p>
                <a:pPr marL="0" indent="0">
                  <a:buNone/>
                </a:pPr>
                <a:endParaRPr lang="en-US" altLang="ja-JP" dirty="0"/>
              </a:p>
              <a:p>
                <a:pPr marL="0" indent="0">
                  <a:buNone/>
                </a:pPr>
                <a:endParaRPr lang="en-US" altLang="ja-JP" dirty="0" smtClean="0"/>
              </a:p>
              <a:p>
                <a:endParaRPr lang="en-US" altLang="ja-JP" dirty="0" smtClean="0"/>
              </a:p>
              <a:p>
                <a:endParaRPr lang="en-US" dirty="0"/>
              </a:p>
              <a:p>
                <a:endParaRPr lang="en-US" dirty="0" smtClean="0"/>
              </a:p>
              <a:p>
                <a:endParaRPr 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4853136"/>
              </a:xfrm>
              <a:blipFill rotWithShape="1">
                <a:blip r:embed="rId3"/>
                <a:stretch>
                  <a:fillRect l="-1333" t="-2387"/>
                </a:stretch>
              </a:blipFill>
            </p:spPr>
            <p:txBody>
              <a:bodyPr/>
              <a:lstStyle/>
              <a:p>
                <a:r>
                  <a:rPr lang="en-US">
                    <a:noFill/>
                  </a:rPr>
                  <a:t> </a:t>
                </a:r>
              </a:p>
            </p:txBody>
          </p:sp>
        </mc:Fallback>
      </mc:AlternateContent>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18</a:t>
            </a:fld>
            <a:endParaRPr kumimoji="0" lang="en-US" dirty="0"/>
          </a:p>
        </p:txBody>
      </p:sp>
    </p:spTree>
    <p:extLst>
      <p:ext uri="{BB962C8B-B14F-4D97-AF65-F5344CB8AC3E}">
        <p14:creationId xmlns:p14="http://schemas.microsoft.com/office/powerpoint/2010/main" val="4236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smtClean="0"/>
              <a:t>剰余</a:t>
            </a:r>
            <a:r>
              <a:rPr lang="ja-JP" altLang="en-US" b="1"/>
              <a:t>演算</a:t>
            </a:r>
            <a:endParaRPr kumimoji="1" lang="ja-JP" altLang="en-US" b="1" dirty="0"/>
          </a:p>
        </p:txBody>
      </p:sp>
      <p:cxnSp>
        <p:nvCxnSpPr>
          <p:cNvPr id="15" name="直線矢印コネクタ 14"/>
          <p:cNvCxnSpPr/>
          <p:nvPr/>
        </p:nvCxnSpPr>
        <p:spPr>
          <a:xfrm>
            <a:off x="1187624" y="2564904"/>
            <a:ext cx="74888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p:cNvSpPr txBox="1"/>
              <p:nvPr/>
            </p:nvSpPr>
            <p:spPr>
              <a:xfrm>
                <a:off x="683568" y="2276872"/>
                <a:ext cx="4828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ℤ</m:t>
                      </m:r>
                    </m:oMath>
                  </m:oMathPara>
                </a14:m>
                <a:endParaRPr kumimoji="1" lang="en-US" altLang="ja-JP" sz="2800" b="0" smtClean="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683568" y="2276872"/>
                <a:ext cx="482824" cy="523220"/>
              </a:xfrm>
              <a:prstGeom prst="rect">
                <a:avLst/>
              </a:prstGeom>
              <a:blipFill rotWithShape="1">
                <a:blip r:embed="rId3"/>
                <a:stretch>
                  <a:fillRect/>
                </a:stretch>
              </a:blipFill>
            </p:spPr>
            <p:txBody>
              <a:bodyPr/>
              <a:lstStyle/>
              <a:p>
                <a:r>
                  <a:rPr lang="ja-JP" altLang="en-US">
                    <a:noFill/>
                  </a:rPr>
                  <a:t> </a:t>
                </a:r>
              </a:p>
            </p:txBody>
          </p:sp>
        </mc:Fallback>
      </mc:AlternateContent>
      <p:cxnSp>
        <p:nvCxnSpPr>
          <p:cNvPr id="24" name="直線コネクタ 23"/>
          <p:cNvCxnSpPr/>
          <p:nvPr/>
        </p:nvCxnSpPr>
        <p:spPr>
          <a:xfrm>
            <a:off x="2771800" y="2407677"/>
            <a:ext cx="0" cy="26161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p:cNvSpPr txBox="1"/>
              <p:nvPr/>
            </p:nvSpPr>
            <p:spPr>
              <a:xfrm>
                <a:off x="195468" y="2800092"/>
                <a:ext cx="8784976" cy="378565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tx2">
                              <a:lumMod val="60000"/>
                              <a:lumOff val="40000"/>
                            </a:schemeClr>
                          </a:solidFill>
                          <a:latin typeface="Cambria Math"/>
                        </a:rPr>
                        <m:t>𝐴</m:t>
                      </m:r>
                      <m:r>
                        <a:rPr kumimoji="1" lang="en-US" altLang="ja-JP" sz="2400" b="0" i="1" smtClean="0">
                          <a:solidFill>
                            <a:schemeClr val="tx2">
                              <a:lumMod val="60000"/>
                              <a:lumOff val="40000"/>
                            </a:schemeClr>
                          </a:solidFill>
                          <a:latin typeface="Cambria Math"/>
                        </a:rPr>
                        <m:t>  =0+6</m:t>
                      </m:r>
                      <m:r>
                        <a:rPr kumimoji="1" lang="en-US" altLang="ja-JP" sz="2400" b="0" i="1" smtClean="0">
                          <a:solidFill>
                            <a:schemeClr val="tx2">
                              <a:lumMod val="60000"/>
                              <a:lumOff val="40000"/>
                            </a:schemeClr>
                          </a:solidFill>
                          <a:latin typeface="Cambria Math"/>
                        </a:rPr>
                        <m:t>ℤ</m:t>
                      </m:r>
                    </m:oMath>
                  </m:oMathPara>
                </a14:m>
                <a:endParaRPr kumimoji="1" lang="en-US" altLang="ja-JP" sz="2400" dirty="0" smtClean="0">
                  <a:solidFill>
                    <a:schemeClr val="accent2">
                      <a:lumMod val="60000"/>
                      <a:lumOff val="40000"/>
                    </a:schemeClr>
                  </a:solidFill>
                </a:endParaRPr>
              </a:p>
              <a:p>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chemeClr val="accent2">
                                  <a:lumMod val="60000"/>
                                  <a:lumOff val="40000"/>
                                </a:schemeClr>
                              </a:solidFill>
                              <a:latin typeface="Cambria Math"/>
                            </a:rPr>
                          </m:ctrlPr>
                        </m:sSubPr>
                        <m:e>
                          <m:r>
                            <a:rPr kumimoji="1" lang="en-US" altLang="ja-JP" sz="2400" b="0" i="1" smtClean="0">
                              <a:solidFill>
                                <a:schemeClr val="accent2">
                                  <a:lumMod val="60000"/>
                                  <a:lumOff val="40000"/>
                                </a:schemeClr>
                              </a:solidFill>
                              <a:latin typeface="Cambria Math"/>
                            </a:rPr>
                            <m:t>𝐴</m:t>
                          </m:r>
                        </m:e>
                        <m:sub>
                          <m:r>
                            <a:rPr kumimoji="1" lang="en-US" altLang="ja-JP" sz="2400" b="0" i="1" smtClean="0">
                              <a:solidFill>
                                <a:schemeClr val="accent2">
                                  <a:lumMod val="60000"/>
                                  <a:lumOff val="40000"/>
                                </a:schemeClr>
                              </a:solidFill>
                              <a:latin typeface="Cambria Math"/>
                            </a:rPr>
                            <m:t>1</m:t>
                          </m:r>
                        </m:sub>
                      </m:sSub>
                      <m:r>
                        <a:rPr kumimoji="1" lang="en-US" altLang="ja-JP" sz="2400" b="0" i="1" smtClean="0">
                          <a:solidFill>
                            <a:schemeClr val="accent2">
                              <a:lumMod val="60000"/>
                              <a:lumOff val="40000"/>
                            </a:schemeClr>
                          </a:solidFill>
                          <a:latin typeface="Cambria Math"/>
                        </a:rPr>
                        <m:t>=1+6</m:t>
                      </m:r>
                      <m:r>
                        <a:rPr kumimoji="1" lang="en-US" altLang="ja-JP" sz="2400" b="0" i="1" smtClean="0">
                          <a:solidFill>
                            <a:schemeClr val="accent2">
                              <a:lumMod val="60000"/>
                              <a:lumOff val="40000"/>
                            </a:schemeClr>
                          </a:solidFill>
                          <a:latin typeface="Cambria Math"/>
                        </a:rPr>
                        <m:t>ℤ</m:t>
                      </m:r>
                    </m:oMath>
                  </m:oMathPara>
                </a14:m>
                <a:endParaRPr kumimoji="1" lang="en-US" altLang="ja-JP" sz="2400" dirty="0" smtClean="0">
                  <a:solidFill>
                    <a:schemeClr val="accent2">
                      <a:lumMod val="60000"/>
                      <a:lumOff val="40000"/>
                    </a:schemeClr>
                  </a:solidFill>
                </a:endParaRPr>
              </a:p>
              <a:p>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rgbClr val="00B050"/>
                              </a:solidFill>
                              <a:latin typeface="Cambria Math"/>
                            </a:rPr>
                          </m:ctrlPr>
                        </m:sSubPr>
                        <m:e>
                          <m:r>
                            <a:rPr kumimoji="1" lang="en-US" altLang="ja-JP" sz="2400" b="0" i="1" smtClean="0">
                              <a:solidFill>
                                <a:srgbClr val="00B050"/>
                              </a:solidFill>
                              <a:latin typeface="Cambria Math"/>
                            </a:rPr>
                            <m:t>𝐴</m:t>
                          </m:r>
                        </m:e>
                        <m:sub>
                          <m:r>
                            <a:rPr kumimoji="1" lang="en-US" altLang="ja-JP" sz="2400" b="0" i="1" smtClean="0">
                              <a:solidFill>
                                <a:srgbClr val="00B050"/>
                              </a:solidFill>
                              <a:latin typeface="Cambria Math"/>
                            </a:rPr>
                            <m:t>2</m:t>
                          </m:r>
                        </m:sub>
                      </m:sSub>
                      <m:r>
                        <a:rPr kumimoji="1" lang="en-US" altLang="ja-JP" sz="2400" b="0" i="1" smtClean="0">
                          <a:solidFill>
                            <a:srgbClr val="00B050"/>
                          </a:solidFill>
                          <a:latin typeface="Cambria Math"/>
                        </a:rPr>
                        <m:t>=2+6</m:t>
                      </m:r>
                      <m:r>
                        <a:rPr kumimoji="1" lang="en-US" altLang="ja-JP" sz="2400" b="0" i="1" smtClean="0">
                          <a:solidFill>
                            <a:srgbClr val="00B050"/>
                          </a:solidFill>
                          <a:latin typeface="Cambria Math"/>
                        </a:rPr>
                        <m:t>ℤ</m:t>
                      </m:r>
                    </m:oMath>
                  </m:oMathPara>
                </a14:m>
                <a:endParaRPr kumimoji="1" lang="en-US" altLang="ja-JP" sz="2400" dirty="0" smtClean="0">
                  <a:solidFill>
                    <a:srgbClr val="00B050"/>
                  </a:solidFill>
                </a:endParaRPr>
              </a:p>
              <a:p>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rgbClr val="7030A0"/>
                              </a:solidFill>
                              <a:latin typeface="Cambria Math"/>
                            </a:rPr>
                          </m:ctrlPr>
                        </m:sSubPr>
                        <m:e>
                          <m:r>
                            <a:rPr kumimoji="1" lang="en-US" altLang="ja-JP" sz="2400" b="0" i="1" smtClean="0">
                              <a:solidFill>
                                <a:srgbClr val="7030A0"/>
                              </a:solidFill>
                              <a:latin typeface="Cambria Math"/>
                            </a:rPr>
                            <m:t>𝐴</m:t>
                          </m:r>
                        </m:e>
                        <m:sub>
                          <m:r>
                            <a:rPr kumimoji="1" lang="en-US" altLang="ja-JP" sz="2400" b="0" i="1" smtClean="0">
                              <a:solidFill>
                                <a:srgbClr val="7030A0"/>
                              </a:solidFill>
                              <a:latin typeface="Cambria Math"/>
                            </a:rPr>
                            <m:t>3</m:t>
                          </m:r>
                        </m:sub>
                      </m:sSub>
                      <m:r>
                        <a:rPr kumimoji="1" lang="en-US" altLang="ja-JP" sz="2400" b="0" i="1" smtClean="0">
                          <a:solidFill>
                            <a:srgbClr val="7030A0"/>
                          </a:solidFill>
                          <a:latin typeface="Cambria Math"/>
                        </a:rPr>
                        <m:t>=3+6</m:t>
                      </m:r>
                      <m:r>
                        <a:rPr kumimoji="1" lang="en-US" altLang="ja-JP" sz="2400" b="0" i="1" smtClean="0">
                          <a:solidFill>
                            <a:srgbClr val="7030A0"/>
                          </a:solidFill>
                          <a:latin typeface="Cambria Math"/>
                        </a:rPr>
                        <m:t>ℤ</m:t>
                      </m:r>
                    </m:oMath>
                  </m:oMathPara>
                </a14:m>
                <a:endParaRPr kumimoji="1" lang="en-US" altLang="ja-JP" sz="2400" dirty="0" smtClean="0">
                  <a:solidFill>
                    <a:srgbClr val="00B050"/>
                  </a:solidFill>
                </a:endParaRPr>
              </a:p>
              <a:p>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rgbClr val="FFC000"/>
                              </a:solidFill>
                              <a:latin typeface="Cambria Math"/>
                            </a:rPr>
                          </m:ctrlPr>
                        </m:sSubPr>
                        <m:e>
                          <m:r>
                            <a:rPr kumimoji="1" lang="en-US" altLang="ja-JP" sz="2400" b="0" i="1" smtClean="0">
                              <a:solidFill>
                                <a:srgbClr val="FFC000"/>
                              </a:solidFill>
                              <a:latin typeface="Cambria Math"/>
                            </a:rPr>
                            <m:t>𝐴</m:t>
                          </m:r>
                        </m:e>
                        <m:sub>
                          <m:r>
                            <a:rPr kumimoji="1" lang="en-US" altLang="ja-JP" sz="2400" b="0" i="1" smtClean="0">
                              <a:solidFill>
                                <a:srgbClr val="FFC000"/>
                              </a:solidFill>
                              <a:latin typeface="Cambria Math"/>
                            </a:rPr>
                            <m:t>4</m:t>
                          </m:r>
                        </m:sub>
                      </m:sSub>
                      <m:r>
                        <a:rPr kumimoji="1" lang="en-US" altLang="ja-JP" sz="2400" b="0" i="1" smtClean="0">
                          <a:solidFill>
                            <a:srgbClr val="FFC000"/>
                          </a:solidFill>
                          <a:latin typeface="Cambria Math"/>
                        </a:rPr>
                        <m:t>=4+6</m:t>
                      </m:r>
                      <m:r>
                        <a:rPr kumimoji="1" lang="en-US" altLang="ja-JP" sz="2400" b="0" i="1" smtClean="0">
                          <a:solidFill>
                            <a:srgbClr val="FFC000"/>
                          </a:solidFill>
                          <a:latin typeface="Cambria Math"/>
                        </a:rPr>
                        <m:t>ℤ</m:t>
                      </m:r>
                    </m:oMath>
                  </m:oMathPara>
                </a14:m>
                <a:endParaRPr kumimoji="1" lang="en-US" altLang="ja-JP" sz="2400" dirty="0" smtClean="0">
                  <a:solidFill>
                    <a:srgbClr val="FFC000"/>
                  </a:solidFill>
                </a:endParaRPr>
              </a:p>
              <a:p>
                <a:pPr/>
                <a14:m>
                  <m:oMathPara xmlns:m="http://schemas.openxmlformats.org/officeDocument/2006/math">
                    <m:oMathParaPr>
                      <m:jc m:val="centerGroup"/>
                    </m:oMathParaPr>
                    <m:oMath xmlns:m="http://schemas.openxmlformats.org/officeDocument/2006/math">
                      <m:sSub>
                        <m:sSubPr>
                          <m:ctrlPr>
                            <a:rPr kumimoji="1" lang="en-US" altLang="ja-JP" sz="2400" b="0" i="1" smtClean="0">
                              <a:solidFill>
                                <a:schemeClr val="bg1">
                                  <a:lumMod val="65000"/>
                                </a:schemeClr>
                              </a:solidFill>
                              <a:latin typeface="Cambria Math"/>
                            </a:rPr>
                          </m:ctrlPr>
                        </m:sSubPr>
                        <m:e>
                          <m:r>
                            <a:rPr kumimoji="1" lang="en-US" altLang="ja-JP" sz="2400" b="0" i="1" smtClean="0">
                              <a:solidFill>
                                <a:schemeClr val="bg1">
                                  <a:lumMod val="65000"/>
                                </a:schemeClr>
                              </a:solidFill>
                              <a:latin typeface="Cambria Math"/>
                            </a:rPr>
                            <m:t>𝐴</m:t>
                          </m:r>
                        </m:e>
                        <m:sub>
                          <m:r>
                            <a:rPr kumimoji="1" lang="en-US" altLang="ja-JP" sz="2400" b="0" i="1" smtClean="0">
                              <a:solidFill>
                                <a:schemeClr val="bg1">
                                  <a:lumMod val="65000"/>
                                </a:schemeClr>
                              </a:solidFill>
                              <a:latin typeface="Cambria Math"/>
                            </a:rPr>
                            <m:t>5</m:t>
                          </m:r>
                        </m:sub>
                      </m:sSub>
                      <m:r>
                        <a:rPr kumimoji="1" lang="en-US" altLang="ja-JP" sz="2400" b="0" i="1" smtClean="0">
                          <a:solidFill>
                            <a:schemeClr val="bg1">
                              <a:lumMod val="65000"/>
                            </a:schemeClr>
                          </a:solidFill>
                          <a:latin typeface="Cambria Math"/>
                        </a:rPr>
                        <m:t>=5+6</m:t>
                      </m:r>
                      <m:r>
                        <a:rPr kumimoji="1" lang="en-US" altLang="ja-JP" sz="2400" b="0" i="1" smtClean="0">
                          <a:solidFill>
                            <a:schemeClr val="bg1">
                              <a:lumMod val="65000"/>
                            </a:schemeClr>
                          </a:solidFill>
                          <a:latin typeface="Cambria Math"/>
                        </a:rPr>
                        <m:t>ℤ</m:t>
                      </m:r>
                    </m:oMath>
                  </m:oMathPara>
                </a14:m>
                <a:endParaRPr kumimoji="1" lang="en-US" altLang="ja-JP" sz="2400" dirty="0" smtClean="0">
                  <a:solidFill>
                    <a:schemeClr val="bg1">
                      <a:lumMod val="65000"/>
                    </a:schemeClr>
                  </a:solidFill>
                </a:endParaRPr>
              </a:p>
              <a:p>
                <a:pPr/>
                <a14:m>
                  <m:oMathPara xmlns:m="http://schemas.openxmlformats.org/officeDocument/2006/math">
                    <m:oMathParaPr>
                      <m:jc m:val="centerGroup"/>
                    </m:oMathParaPr>
                    <m:oMath xmlns:m="http://schemas.openxmlformats.org/officeDocument/2006/math">
                      <m:r>
                        <a:rPr kumimoji="1" lang="en-US" altLang="ja-JP" sz="2400" b="0" i="1" smtClean="0">
                          <a:solidFill>
                            <a:srgbClr val="0070C0"/>
                          </a:solidFill>
                          <a:latin typeface="Cambria Math"/>
                        </a:rPr>
                        <m:t>𝐴</m:t>
                      </m:r>
                      <m:r>
                        <a:rPr kumimoji="1" lang="en-US" altLang="ja-JP" sz="2400" b="0" i="1" smtClean="0">
                          <a:solidFill>
                            <a:schemeClr val="tx1"/>
                          </a:solidFill>
                          <a:latin typeface="Cambria Math"/>
                        </a:rPr>
                        <m:t>∪</m:t>
                      </m:r>
                      <m:sSub>
                        <m:sSubPr>
                          <m:ctrlPr>
                            <a:rPr kumimoji="1" lang="en-US" altLang="ja-JP" sz="2400" b="0" i="1" smtClean="0">
                              <a:solidFill>
                                <a:schemeClr val="accent2">
                                  <a:lumMod val="60000"/>
                                  <a:lumOff val="40000"/>
                                </a:schemeClr>
                              </a:solidFill>
                              <a:latin typeface="Cambria Math"/>
                            </a:rPr>
                          </m:ctrlPr>
                        </m:sSubPr>
                        <m:e>
                          <m:r>
                            <a:rPr kumimoji="1" lang="en-US" altLang="ja-JP" sz="2400" b="0" i="1" smtClean="0">
                              <a:solidFill>
                                <a:schemeClr val="accent2">
                                  <a:lumMod val="60000"/>
                                  <a:lumOff val="40000"/>
                                </a:schemeClr>
                              </a:solidFill>
                              <a:latin typeface="Cambria Math"/>
                            </a:rPr>
                            <m:t>𝐴</m:t>
                          </m:r>
                        </m:e>
                        <m:sub>
                          <m:r>
                            <a:rPr kumimoji="1" lang="en-US" altLang="ja-JP" sz="2400" b="0" i="1" smtClean="0">
                              <a:solidFill>
                                <a:schemeClr val="accent2">
                                  <a:lumMod val="60000"/>
                                  <a:lumOff val="40000"/>
                                </a:schemeClr>
                              </a:solidFill>
                              <a:latin typeface="Cambria Math"/>
                            </a:rPr>
                            <m:t>1</m:t>
                          </m:r>
                        </m:sub>
                      </m:sSub>
                      <m:r>
                        <a:rPr kumimoji="1" lang="en-US" altLang="ja-JP" sz="2400" b="0" i="1" smtClean="0">
                          <a:solidFill>
                            <a:schemeClr val="tx1"/>
                          </a:solidFill>
                          <a:latin typeface="Cambria Math"/>
                        </a:rPr>
                        <m:t>∪</m:t>
                      </m:r>
                      <m:sSub>
                        <m:sSubPr>
                          <m:ctrlPr>
                            <a:rPr kumimoji="1" lang="en-US" altLang="ja-JP" sz="2400" b="0" i="1" smtClean="0">
                              <a:solidFill>
                                <a:srgbClr val="00B050"/>
                              </a:solidFill>
                              <a:latin typeface="Cambria Math"/>
                            </a:rPr>
                          </m:ctrlPr>
                        </m:sSubPr>
                        <m:e>
                          <m:r>
                            <a:rPr kumimoji="1" lang="en-US" altLang="ja-JP" sz="2400" b="0" i="1" smtClean="0">
                              <a:solidFill>
                                <a:srgbClr val="00B050"/>
                              </a:solidFill>
                              <a:latin typeface="Cambria Math"/>
                            </a:rPr>
                            <m:t>𝐴</m:t>
                          </m:r>
                        </m:e>
                        <m:sub>
                          <m:r>
                            <a:rPr kumimoji="1" lang="en-US" altLang="ja-JP" sz="2400" b="0" i="1" smtClean="0">
                              <a:solidFill>
                                <a:srgbClr val="00B050"/>
                              </a:solidFill>
                              <a:latin typeface="Cambria Math"/>
                            </a:rPr>
                            <m:t>2</m:t>
                          </m:r>
                        </m:sub>
                      </m:sSub>
                      <m:r>
                        <a:rPr kumimoji="1" lang="en-US" altLang="ja-JP" sz="2400" b="0" i="1" smtClean="0">
                          <a:solidFill>
                            <a:schemeClr val="tx1"/>
                          </a:solidFill>
                          <a:latin typeface="Cambria Math"/>
                        </a:rPr>
                        <m:t>∪</m:t>
                      </m:r>
                      <m:sSub>
                        <m:sSubPr>
                          <m:ctrlPr>
                            <a:rPr kumimoji="1" lang="en-US" altLang="ja-JP" sz="2400" b="0" i="1" smtClean="0">
                              <a:solidFill>
                                <a:srgbClr val="7030A0"/>
                              </a:solidFill>
                              <a:latin typeface="Cambria Math"/>
                            </a:rPr>
                          </m:ctrlPr>
                        </m:sSubPr>
                        <m:e>
                          <m:r>
                            <a:rPr kumimoji="1" lang="en-US" altLang="ja-JP" sz="2400" b="0" i="1" smtClean="0">
                              <a:solidFill>
                                <a:srgbClr val="7030A0"/>
                              </a:solidFill>
                              <a:latin typeface="Cambria Math"/>
                            </a:rPr>
                            <m:t>𝐴</m:t>
                          </m:r>
                        </m:e>
                        <m:sub>
                          <m:r>
                            <a:rPr kumimoji="1" lang="en-US" altLang="ja-JP" sz="2400" b="0" i="1" smtClean="0">
                              <a:solidFill>
                                <a:srgbClr val="7030A0"/>
                              </a:solidFill>
                              <a:latin typeface="Cambria Math"/>
                            </a:rPr>
                            <m:t>3</m:t>
                          </m:r>
                        </m:sub>
                      </m:sSub>
                      <m:r>
                        <a:rPr kumimoji="1" lang="en-US" altLang="ja-JP" sz="2400" b="0" i="1" smtClean="0">
                          <a:solidFill>
                            <a:schemeClr val="tx1"/>
                          </a:solidFill>
                          <a:latin typeface="Cambria Math"/>
                        </a:rPr>
                        <m:t>∪</m:t>
                      </m:r>
                      <m:sSub>
                        <m:sSubPr>
                          <m:ctrlPr>
                            <a:rPr kumimoji="1" lang="en-US" altLang="ja-JP" sz="2400" b="0" i="1" smtClean="0">
                              <a:solidFill>
                                <a:srgbClr val="FFC000"/>
                              </a:solidFill>
                              <a:latin typeface="Cambria Math"/>
                            </a:rPr>
                          </m:ctrlPr>
                        </m:sSubPr>
                        <m:e>
                          <m:r>
                            <a:rPr kumimoji="1" lang="en-US" altLang="ja-JP" sz="2400" b="0" i="1" smtClean="0">
                              <a:solidFill>
                                <a:srgbClr val="FFC000"/>
                              </a:solidFill>
                              <a:latin typeface="Cambria Math"/>
                            </a:rPr>
                            <m:t>𝐴</m:t>
                          </m:r>
                        </m:e>
                        <m:sub>
                          <m:r>
                            <a:rPr kumimoji="1" lang="en-US" altLang="ja-JP" sz="2400" b="0" i="1" smtClean="0">
                              <a:solidFill>
                                <a:srgbClr val="FFC000"/>
                              </a:solidFill>
                              <a:latin typeface="Cambria Math"/>
                            </a:rPr>
                            <m:t>4</m:t>
                          </m:r>
                        </m:sub>
                      </m:sSub>
                      <m:r>
                        <a:rPr kumimoji="1" lang="en-US" altLang="ja-JP" sz="2400" b="0" i="1" smtClean="0">
                          <a:solidFill>
                            <a:schemeClr val="tx1"/>
                          </a:solidFill>
                          <a:latin typeface="Cambria Math"/>
                        </a:rPr>
                        <m:t>∪</m:t>
                      </m:r>
                      <m:sSub>
                        <m:sSubPr>
                          <m:ctrlPr>
                            <a:rPr kumimoji="1" lang="en-US" altLang="ja-JP" sz="2400" b="0" i="1" smtClean="0">
                              <a:solidFill>
                                <a:schemeClr val="bg1">
                                  <a:lumMod val="65000"/>
                                </a:schemeClr>
                              </a:solidFill>
                              <a:latin typeface="Cambria Math"/>
                            </a:rPr>
                          </m:ctrlPr>
                        </m:sSubPr>
                        <m:e>
                          <m:r>
                            <a:rPr kumimoji="1" lang="en-US" altLang="ja-JP" sz="2400" b="0" i="1" smtClean="0">
                              <a:solidFill>
                                <a:schemeClr val="bg1">
                                  <a:lumMod val="65000"/>
                                </a:schemeClr>
                              </a:solidFill>
                              <a:latin typeface="Cambria Math"/>
                            </a:rPr>
                            <m:t>𝐴</m:t>
                          </m:r>
                        </m:e>
                        <m:sub>
                          <m:r>
                            <a:rPr kumimoji="1" lang="en-US" altLang="ja-JP" sz="2400" b="0" i="1" smtClean="0">
                              <a:solidFill>
                                <a:schemeClr val="bg1">
                                  <a:lumMod val="65000"/>
                                </a:schemeClr>
                              </a:solidFill>
                              <a:latin typeface="Cambria Math"/>
                            </a:rPr>
                            <m:t>5</m:t>
                          </m:r>
                        </m:sub>
                      </m:sSub>
                      <m:r>
                        <a:rPr kumimoji="1" lang="en-US" altLang="ja-JP" sz="2400" b="0" i="1" smtClean="0">
                          <a:solidFill>
                            <a:schemeClr val="tx1"/>
                          </a:solidFill>
                          <a:latin typeface="Cambria Math"/>
                        </a:rPr>
                        <m:t>=</m:t>
                      </m:r>
                      <m:r>
                        <a:rPr kumimoji="1" lang="en-US" altLang="ja-JP" sz="2400" b="0" i="1" smtClean="0">
                          <a:solidFill>
                            <a:schemeClr val="tx1"/>
                          </a:solidFill>
                          <a:latin typeface="Cambria Math"/>
                        </a:rPr>
                        <m:t>ℤ</m:t>
                      </m:r>
                    </m:oMath>
                  </m:oMathPara>
                </a14:m>
                <a:endParaRPr kumimoji="1" lang="en-US" altLang="ja-JP" sz="2400" dirty="0" smtClean="0">
                  <a:solidFill>
                    <a:schemeClr val="bg1">
                      <a:lumMod val="65000"/>
                    </a:schemeClr>
                  </a:solidFill>
                </a:endParaRPr>
              </a:p>
              <a:p>
                <a:r>
                  <a:rPr lang="en-US" altLang="ja-JP" sz="2400" dirty="0" smtClean="0"/>
                  <a:t> </a:t>
                </a:r>
                <a:r>
                  <a:rPr lang="ja-JP" altLang="en-US" sz="2400" dirty="0" smtClean="0"/>
                  <a:t>各</a:t>
                </a:r>
                <a:r>
                  <a:rPr lang="ja-JP" altLang="en-US" sz="2400" dirty="0"/>
                  <a:t>整数</a:t>
                </a:r>
                <a:r>
                  <a:rPr lang="en-US" altLang="ja-JP" sz="2400" dirty="0" smtClean="0"/>
                  <a:t>x</a:t>
                </a:r>
                <a:r>
                  <a:rPr lang="ja-JP" altLang="en-US" sz="2400" dirty="0" smtClean="0"/>
                  <a:t>は、集合</a:t>
                </a:r>
                <a:r>
                  <a:rPr lang="en-US" altLang="ja-JP" sz="2400" dirty="0" smtClean="0"/>
                  <a:t> </a:t>
                </a:r>
                <a:r>
                  <a:rPr lang="en-US" altLang="ja-JP" sz="2400" i="1" dirty="0" smtClean="0"/>
                  <a:t>A</a:t>
                </a:r>
                <a:r>
                  <a:rPr lang="en-US" altLang="ja-JP" sz="2400" i="1" baseline="-25000" dirty="0" smtClean="0"/>
                  <a:t>i  </a:t>
                </a:r>
                <a:r>
                  <a:rPr lang="ja-JP" altLang="en-US" sz="2400" dirty="0"/>
                  <a:t>の</a:t>
                </a:r>
                <a:r>
                  <a:rPr lang="ja-JP" altLang="en-US" sz="2400" dirty="0" smtClean="0"/>
                  <a:t>一つを含んでいる</a:t>
                </a:r>
                <a:r>
                  <a:rPr lang="ja-JP" altLang="en-US" sz="2400" i="1" dirty="0" smtClean="0"/>
                  <a:t>。</a:t>
                </a:r>
                <a:endParaRPr lang="en-US" altLang="ja-JP" sz="2400" i="1" dirty="0" smtClean="0"/>
              </a:p>
              <a:p>
                <a:endParaRPr lang="en-US" altLang="ja-JP" sz="2400" dirty="0">
                  <a:solidFill>
                    <a:schemeClr val="bg1">
                      <a:lumMod val="65000"/>
                    </a:schemeClr>
                  </a:solidFill>
                </a:endParaRPr>
              </a:p>
              <a:p>
                <a14:m>
                  <m:oMath xmlns:m="http://schemas.openxmlformats.org/officeDocument/2006/math">
                    <m:d>
                      <m:dPr>
                        <m:begChr m:val="{"/>
                        <m:endChr m:val="}"/>
                        <m:ctrlPr>
                          <a:rPr kumimoji="1" lang="en-US" altLang="ja-JP" sz="2400" b="0" i="1" smtClean="0">
                            <a:solidFill>
                              <a:schemeClr val="tx1"/>
                            </a:solidFill>
                            <a:latin typeface="Cambria Math"/>
                          </a:rPr>
                        </m:ctrlPr>
                      </m:dPr>
                      <m:e>
                        <m:r>
                          <a:rPr kumimoji="1" lang="en-US" altLang="ja-JP" sz="2400" b="0" i="1" smtClean="0">
                            <a:solidFill>
                              <a:schemeClr val="tx1"/>
                            </a:solidFill>
                            <a:latin typeface="Cambria Math"/>
                          </a:rPr>
                          <m:t>0,1,2,3,4,5</m:t>
                        </m:r>
                      </m:e>
                    </m:d>
                  </m:oMath>
                </a14:m>
                <a:r>
                  <a:rPr kumimoji="1" lang="ja-JP" altLang="en-US" sz="2400" dirty="0" smtClean="0">
                    <a:solidFill>
                      <a:schemeClr val="tx1"/>
                    </a:solidFill>
                  </a:rPr>
                  <a:t>は</a:t>
                </a:r>
                <a:r>
                  <a:rPr kumimoji="1" lang="en-US" altLang="ja-JP" sz="2400" dirty="0" smtClean="0">
                    <a:solidFill>
                      <a:schemeClr val="tx1"/>
                    </a:solidFill>
                  </a:rPr>
                  <a:t>6</a:t>
                </a:r>
                <a:r>
                  <a:rPr kumimoji="1" lang="ja-JP" altLang="en-US" sz="2400" dirty="0" smtClean="0">
                    <a:solidFill>
                      <a:schemeClr val="tx1"/>
                    </a:solidFill>
                  </a:rPr>
                  <a:t>で割ったときの余りにおける最小剰余系と呼ばれる</a:t>
                </a:r>
                <a:endParaRPr kumimoji="1" lang="en-US" altLang="ja-JP" sz="2400" dirty="0" smtClean="0">
                  <a:solidFill>
                    <a:srgbClr val="0070C0"/>
                  </a:solidFill>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95468" y="2800092"/>
                <a:ext cx="8784976" cy="3785652"/>
              </a:xfrm>
              <a:prstGeom prst="rect">
                <a:avLst/>
              </a:prstGeom>
              <a:blipFill rotWithShape="0">
                <a:blip r:embed="rId4"/>
                <a:stretch>
                  <a:fillRect l="-278" b="-2899"/>
                </a:stretch>
              </a:blipFill>
              <a:ln>
                <a:noFill/>
              </a:ln>
            </p:spPr>
            <p:txBody>
              <a:bodyPr/>
              <a:lstStyle/>
              <a:p>
                <a:r>
                  <a:rPr lang="ja-JP" altLang="en-US">
                    <a:noFill/>
                  </a:rPr>
                  <a:t> </a:t>
                </a:r>
              </a:p>
            </p:txBody>
          </p:sp>
        </mc:Fallback>
      </mc:AlternateContent>
      <p:graphicFrame>
        <p:nvGraphicFramePr>
          <p:cNvPr id="29" name="コンテンツ プレースホルダー 28"/>
          <p:cNvGraphicFramePr>
            <a:graphicFrameLocks noGrp="1"/>
          </p:cNvGraphicFramePr>
          <p:nvPr>
            <p:ph idx="1"/>
            <p:extLst>
              <p:ext uri="{D42A27DB-BD31-4B8C-83A1-F6EECF244321}">
                <p14:modId xmlns:p14="http://schemas.microsoft.com/office/powerpoint/2010/main" val="3366710906"/>
              </p:ext>
            </p:extLst>
          </p:nvPr>
        </p:nvGraphicFramePr>
        <p:xfrm>
          <a:off x="457200" y="1600200"/>
          <a:ext cx="8160068" cy="370840"/>
        </p:xfrm>
        <a:graphic>
          <a:graphicData uri="http://schemas.openxmlformats.org/drawingml/2006/table">
            <a:tbl>
              <a:tblPr firstRow="1" bandRow="1">
                <a:tableStyleId>{BC89EF96-8CEA-46FF-86C4-4CE0E7609802}</a:tableStyleId>
              </a:tblPr>
              <a:tblGrid>
                <a:gridCol w="226368"/>
                <a:gridCol w="383232"/>
                <a:gridCol w="401320"/>
                <a:gridCol w="208280"/>
                <a:gridCol w="304800"/>
                <a:gridCol w="304800"/>
                <a:gridCol w="304800"/>
                <a:gridCol w="304800"/>
                <a:gridCol w="308248"/>
                <a:gridCol w="231820"/>
                <a:gridCol w="304800"/>
                <a:gridCol w="304800"/>
                <a:gridCol w="304800"/>
                <a:gridCol w="304800"/>
                <a:gridCol w="304800"/>
                <a:gridCol w="304800"/>
                <a:gridCol w="304800"/>
                <a:gridCol w="304800"/>
                <a:gridCol w="212576"/>
                <a:gridCol w="432048"/>
                <a:gridCol w="269776"/>
                <a:gridCol w="304800"/>
                <a:gridCol w="304800"/>
                <a:gridCol w="304800"/>
                <a:gridCol w="255984"/>
                <a:gridCol w="432048"/>
                <a:gridCol w="226368"/>
              </a:tblGrid>
              <a:tr h="370840">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lang="ja-JP" altLang="en-US"/>
                    </a:p>
                  </a:txBody>
                  <a:tcPr>
                    <a:noFill/>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r>
                        <a:rPr kumimoji="1" lang="en-US" altLang="ja-JP" smtClean="0"/>
                        <a:t>0</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tc>
                <a:tc>
                  <a:txBody>
                    <a:bodyPr/>
                    <a:lstStyle/>
                    <a:p>
                      <a:pPr marL="0" algn="l" defTabSz="914400" rtl="0" eaLnBrk="1" latinLnBrk="0" hangingPunct="1"/>
                      <a:endParaRPr kumimoji="1" lang="ja-JP" altLang="en-US" sz="1800" b="1" kern="1200">
                        <a:solidFill>
                          <a:schemeClr val="tx1"/>
                        </a:solidFill>
                        <a:latin typeface="+mn-lt"/>
                        <a:ea typeface="+mn-ea"/>
                        <a:cs typeface="+mn-cs"/>
                      </a:endParaRPr>
                    </a:p>
                  </a:txBody>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12</a:t>
                      </a:r>
                      <a:endParaRPr kumimoji="1" lang="ja-JP" altLang="en-US"/>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18</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r>
            </a:tbl>
          </a:graphicData>
        </a:graphic>
      </p:graphicFrame>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14" y="1556792"/>
            <a:ext cx="8163252" cy="48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コンテンツ プレースホルダー 28"/>
          <p:cNvGraphicFramePr>
            <a:graphicFrameLocks/>
          </p:cNvGraphicFramePr>
          <p:nvPr>
            <p:extLst>
              <p:ext uri="{D42A27DB-BD31-4B8C-83A1-F6EECF244321}">
                <p14:modId xmlns:p14="http://schemas.microsoft.com/office/powerpoint/2010/main" val="1479769611"/>
              </p:ext>
            </p:extLst>
          </p:nvPr>
        </p:nvGraphicFramePr>
        <p:xfrm>
          <a:off x="444714" y="1615233"/>
          <a:ext cx="8160068" cy="370840"/>
        </p:xfrm>
        <a:graphic>
          <a:graphicData uri="http://schemas.openxmlformats.org/drawingml/2006/table">
            <a:tbl>
              <a:tblPr firstRow="1" bandRow="1">
                <a:tableStyleId>{BC89EF96-8CEA-46FF-86C4-4CE0E7609802}</a:tableStyleId>
              </a:tblPr>
              <a:tblGrid>
                <a:gridCol w="226368"/>
                <a:gridCol w="383232"/>
                <a:gridCol w="401320"/>
                <a:gridCol w="208280"/>
                <a:gridCol w="304800"/>
                <a:gridCol w="401320"/>
                <a:gridCol w="208280"/>
                <a:gridCol w="304800"/>
                <a:gridCol w="308248"/>
                <a:gridCol w="231820"/>
                <a:gridCol w="304800"/>
                <a:gridCol w="304800"/>
                <a:gridCol w="304800"/>
                <a:gridCol w="304800"/>
                <a:gridCol w="304800"/>
                <a:gridCol w="304800"/>
                <a:gridCol w="304800"/>
                <a:gridCol w="304800"/>
                <a:gridCol w="212576"/>
                <a:gridCol w="432048"/>
                <a:gridCol w="269776"/>
                <a:gridCol w="304800"/>
                <a:gridCol w="304800"/>
                <a:gridCol w="304800"/>
                <a:gridCol w="255984"/>
                <a:gridCol w="432048"/>
                <a:gridCol w="226368"/>
              </a:tblGrid>
              <a:tr h="370840">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lang="ja-JP" altLang="en-US"/>
                    </a:p>
                  </a:txBody>
                  <a:tcPr>
                    <a:noFill/>
                  </a:tcPr>
                </a:tc>
                <a:tc>
                  <a:txBody>
                    <a:bodyPr/>
                    <a:lstStyle/>
                    <a:p>
                      <a:endParaRPr kumimoji="1" lang="ja-JP" altLang="en-US" sz="1800" b="1" kern="1200">
                        <a:solidFill>
                          <a:schemeClr val="tx1"/>
                        </a:solidFill>
                        <a:latin typeface="+mn-lt"/>
                        <a:ea typeface="+mn-ea"/>
                        <a:cs typeface="+mn-cs"/>
                      </a:endParaRPr>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r>
                        <a:rPr kumimoji="1" lang="en-US" altLang="ja-JP" smtClean="0"/>
                        <a:t>0</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tcPr>
                </a:tc>
                <a:tc>
                  <a:txBody>
                    <a:bodyPr/>
                    <a:lstStyle/>
                    <a:p>
                      <a:pPr marL="0" algn="l" defTabSz="914400" rtl="0" eaLnBrk="1" latinLnBrk="0" hangingPunct="1"/>
                      <a:endParaRPr kumimoji="1" lang="ja-JP" altLang="en-US" sz="1800" b="1" kern="1200">
                        <a:solidFill>
                          <a:schemeClr val="tx1"/>
                        </a:solidFill>
                        <a:latin typeface="+mn-lt"/>
                        <a:ea typeface="+mn-ea"/>
                        <a:cs typeface="+mn-cs"/>
                      </a:endParaRPr>
                    </a:p>
                  </a:txBody>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12</a:t>
                      </a:r>
                      <a:endParaRPr kumimoji="1" lang="ja-JP" altLang="en-US"/>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18</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r>
            </a:tbl>
          </a:graphicData>
        </a:graphic>
      </p:graphicFrame>
      <p:graphicFrame>
        <p:nvGraphicFramePr>
          <p:cNvPr id="12" name="コンテンツ プレースホルダー 28"/>
          <p:cNvGraphicFramePr>
            <a:graphicFrameLocks/>
          </p:cNvGraphicFramePr>
          <p:nvPr>
            <p:extLst>
              <p:ext uri="{D42A27DB-BD31-4B8C-83A1-F6EECF244321}">
                <p14:modId xmlns:p14="http://schemas.microsoft.com/office/powerpoint/2010/main" val="1557795398"/>
              </p:ext>
            </p:extLst>
          </p:nvPr>
        </p:nvGraphicFramePr>
        <p:xfrm>
          <a:off x="475054" y="1615233"/>
          <a:ext cx="8160068" cy="370840"/>
        </p:xfrm>
        <a:graphic>
          <a:graphicData uri="http://schemas.openxmlformats.org/drawingml/2006/table">
            <a:tbl>
              <a:tblPr firstRow="1" bandRow="1">
                <a:tableStyleId>{BC89EF96-8CEA-46FF-86C4-4CE0E7609802}</a:tableStyleId>
              </a:tblPr>
              <a:tblGrid>
                <a:gridCol w="226368"/>
                <a:gridCol w="383232"/>
                <a:gridCol w="401320"/>
                <a:gridCol w="208280"/>
                <a:gridCol w="304800"/>
                <a:gridCol w="401320"/>
                <a:gridCol w="208280"/>
                <a:gridCol w="304800"/>
                <a:gridCol w="308248"/>
                <a:gridCol w="231820"/>
                <a:gridCol w="304800"/>
                <a:gridCol w="304800"/>
                <a:gridCol w="304800"/>
                <a:gridCol w="304800"/>
                <a:gridCol w="304800"/>
                <a:gridCol w="304800"/>
                <a:gridCol w="304800"/>
                <a:gridCol w="304800"/>
                <a:gridCol w="212576"/>
                <a:gridCol w="432048"/>
                <a:gridCol w="269776"/>
                <a:gridCol w="304800"/>
                <a:gridCol w="304800"/>
                <a:gridCol w="304800"/>
                <a:gridCol w="255984"/>
                <a:gridCol w="432048"/>
                <a:gridCol w="226368"/>
              </a:tblGrid>
              <a:tr h="370840">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lang="ja-JP" altLang="en-US"/>
                    </a:p>
                  </a:txBody>
                  <a:tcPr>
                    <a:noFill/>
                  </a:tcPr>
                </a:tc>
                <a:tc>
                  <a:txBody>
                    <a:bodyPr/>
                    <a:lstStyle/>
                    <a:p>
                      <a:endParaRPr kumimoji="1" lang="ja-JP" altLang="en-US" sz="1800" b="1" kern="1200">
                        <a:solidFill>
                          <a:schemeClr val="tx1"/>
                        </a:solidFill>
                        <a:latin typeface="+mn-lt"/>
                        <a:ea typeface="+mn-ea"/>
                        <a:cs typeface="+mn-cs"/>
                      </a:endParaRPr>
                    </a:p>
                  </a:txBody>
                  <a:tcPr>
                    <a:noFill/>
                  </a:tcPr>
                </a:tc>
                <a:tc>
                  <a:txBody>
                    <a:bodyPr/>
                    <a:lstStyle/>
                    <a:p>
                      <a:endParaRPr kumimoji="1" lang="ja-JP" altLang="en-US" sz="1800" b="1" kern="1200">
                        <a:solidFill>
                          <a:schemeClr val="tx1"/>
                        </a:solidFill>
                        <a:latin typeface="+mn-lt"/>
                        <a:ea typeface="+mn-ea"/>
                        <a:cs typeface="+mn-cs"/>
                      </a:endParaRPr>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r>
                        <a:rPr kumimoji="1" lang="en-US" altLang="ja-JP" smtClean="0"/>
                        <a:t>0</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solidFill>
                          <a:srgbClr val="00B050"/>
                        </a:solidFill>
                      </a:endParaRPr>
                    </a:p>
                  </a:txBody>
                  <a:tcPr>
                    <a:noFill/>
                  </a:tcPr>
                </a:tc>
                <a:tc>
                  <a:txBody>
                    <a:bodyPr/>
                    <a:lstStyle/>
                    <a:p>
                      <a:pPr marL="0" algn="l" defTabSz="914400" rtl="0" eaLnBrk="1" latinLnBrk="0" hangingPunct="1"/>
                      <a:endParaRPr kumimoji="1" lang="ja-JP" altLang="en-US" sz="1800" b="1" kern="1200">
                        <a:solidFill>
                          <a:schemeClr val="tx1"/>
                        </a:solidFill>
                        <a:latin typeface="+mn-lt"/>
                        <a:ea typeface="+mn-ea"/>
                        <a:cs typeface="+mn-cs"/>
                      </a:endParaRPr>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12</a:t>
                      </a:r>
                      <a:endParaRPr kumimoji="1" lang="ja-JP" altLang="en-US"/>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18</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r>
            </a:tbl>
          </a:graphicData>
        </a:graphic>
      </p:graphicFrame>
      <p:graphicFrame>
        <p:nvGraphicFramePr>
          <p:cNvPr id="13" name="コンテンツ プレースホルダー 28"/>
          <p:cNvGraphicFramePr>
            <a:graphicFrameLocks/>
          </p:cNvGraphicFramePr>
          <p:nvPr>
            <p:extLst>
              <p:ext uri="{D42A27DB-BD31-4B8C-83A1-F6EECF244321}">
                <p14:modId xmlns:p14="http://schemas.microsoft.com/office/powerpoint/2010/main" val="1429229712"/>
              </p:ext>
            </p:extLst>
          </p:nvPr>
        </p:nvGraphicFramePr>
        <p:xfrm>
          <a:off x="447898" y="1615233"/>
          <a:ext cx="8160068" cy="370840"/>
        </p:xfrm>
        <a:graphic>
          <a:graphicData uri="http://schemas.openxmlformats.org/drawingml/2006/table">
            <a:tbl>
              <a:tblPr firstRow="1" bandRow="1">
                <a:tableStyleId>{BC89EF96-8CEA-46FF-86C4-4CE0E7609802}</a:tableStyleId>
              </a:tblPr>
              <a:tblGrid>
                <a:gridCol w="226368"/>
                <a:gridCol w="383232"/>
                <a:gridCol w="401320"/>
                <a:gridCol w="208280"/>
                <a:gridCol w="304800"/>
                <a:gridCol w="401320"/>
                <a:gridCol w="208280"/>
                <a:gridCol w="304800"/>
                <a:gridCol w="308248"/>
                <a:gridCol w="231820"/>
                <a:gridCol w="304800"/>
                <a:gridCol w="304800"/>
                <a:gridCol w="304800"/>
                <a:gridCol w="304800"/>
                <a:gridCol w="304800"/>
                <a:gridCol w="304800"/>
                <a:gridCol w="304800"/>
                <a:gridCol w="304800"/>
                <a:gridCol w="212576"/>
                <a:gridCol w="432048"/>
                <a:gridCol w="269776"/>
                <a:gridCol w="304800"/>
                <a:gridCol w="304800"/>
                <a:gridCol w="304800"/>
                <a:gridCol w="255984"/>
                <a:gridCol w="432048"/>
                <a:gridCol w="226368"/>
              </a:tblGrid>
              <a:tr h="370840">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lang="ja-JP" altLang="en-US"/>
                    </a:p>
                  </a:txBody>
                  <a:tcPr>
                    <a:noFill/>
                  </a:tcPr>
                </a:tc>
                <a:tc>
                  <a:txBody>
                    <a:bodyPr/>
                    <a:lstStyle/>
                    <a:p>
                      <a:endParaRPr kumimoji="1" lang="ja-JP" altLang="en-US" sz="1800" b="1" kern="1200">
                        <a:solidFill>
                          <a:schemeClr val="tx1"/>
                        </a:solidFill>
                        <a:latin typeface="+mn-lt"/>
                        <a:ea typeface="+mn-ea"/>
                        <a:cs typeface="+mn-cs"/>
                      </a:endParaRPr>
                    </a:p>
                  </a:txBody>
                  <a:tcPr>
                    <a:noFill/>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endParaRPr kumimoji="1" lang="ja-JP" altLang="en-US" sz="1800" b="1" kern="1200">
                        <a:solidFill>
                          <a:schemeClr val="tx1"/>
                        </a:solidFill>
                        <a:latin typeface="+mn-lt"/>
                        <a:ea typeface="+mn-ea"/>
                        <a:cs typeface="+mn-cs"/>
                      </a:endParaRPr>
                    </a:p>
                  </a:txBody>
                  <a:tcPr/>
                </a:tc>
                <a:tc>
                  <a:txBody>
                    <a:bodyPr/>
                    <a:lstStyle/>
                    <a:p>
                      <a:r>
                        <a:rPr kumimoji="1" lang="en-US" altLang="ja-JP" smtClean="0"/>
                        <a:t>0</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tc>
                <a:tc>
                  <a:txBody>
                    <a:bodyPr/>
                    <a:lstStyle/>
                    <a:p>
                      <a:endParaRPr kumimoji="1" lang="ja-JP" altLang="en-US"/>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solidFill>
                          <a:srgbClr val="00B050"/>
                        </a:solidFill>
                      </a:endParaRPr>
                    </a:p>
                  </a:txBody>
                  <a:tcPr>
                    <a:noFill/>
                  </a:tcPr>
                </a:tc>
                <a:tc>
                  <a:txBody>
                    <a:bodyPr/>
                    <a:lstStyle/>
                    <a:p>
                      <a:pPr marL="0" algn="l" defTabSz="914400" rtl="0" eaLnBrk="1" latinLnBrk="0" hangingPunct="1"/>
                      <a:endParaRPr kumimoji="1" lang="ja-JP" altLang="en-US" sz="1800" b="1" kern="1200">
                        <a:solidFill>
                          <a:schemeClr val="tx1"/>
                        </a:solidFill>
                        <a:latin typeface="+mn-lt"/>
                        <a:ea typeface="+mn-ea"/>
                        <a:cs typeface="+mn-cs"/>
                      </a:endParaRPr>
                    </a:p>
                  </a:txBody>
                  <a:tcPr/>
                </a:tc>
                <a:tc>
                  <a:txBody>
                    <a:bodyPr/>
                    <a:lstStyle/>
                    <a:p>
                      <a:endParaRPr kumimoji="1" lang="ja-JP" altLang="en-US"/>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endParaRPr kumimoji="1" lang="ja-JP" altLang="en-US"/>
                    </a:p>
                  </a:txBody>
                  <a:tcPr/>
                </a:tc>
                <a:tc>
                  <a:txBody>
                    <a:bodyPr/>
                    <a:lstStyle/>
                    <a:p>
                      <a:r>
                        <a:rPr kumimoji="1" lang="en-US" altLang="ja-JP" smtClean="0"/>
                        <a:t>12</a:t>
                      </a:r>
                      <a:endParaRPr kumimoji="1" lang="ja-JP" altLang="en-US"/>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tc>
                <a:tc>
                  <a:txBody>
                    <a:bodyPr/>
                    <a:lstStyle/>
                    <a:p>
                      <a:endParaRPr kumimoji="1" lang="ja-JP" altLang="en-US"/>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endParaRPr kumimoji="1" lang="ja-JP" altLang="en-US"/>
                    </a:p>
                  </a:txBody>
                  <a:tcPr/>
                </a:tc>
                <a:tc>
                  <a:txBody>
                    <a:bodyPr/>
                    <a:lstStyle/>
                    <a:p>
                      <a:r>
                        <a:rPr kumimoji="1" lang="en-US" altLang="ja-JP" smtClean="0"/>
                        <a:t>18</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r>
            </a:tbl>
          </a:graphicData>
        </a:graphic>
      </p:graphicFrame>
      <p:graphicFrame>
        <p:nvGraphicFramePr>
          <p:cNvPr id="14" name="コンテンツ プレースホルダー 28"/>
          <p:cNvGraphicFramePr>
            <a:graphicFrameLocks/>
          </p:cNvGraphicFramePr>
          <p:nvPr>
            <p:extLst>
              <p:ext uri="{D42A27DB-BD31-4B8C-83A1-F6EECF244321}">
                <p14:modId xmlns:p14="http://schemas.microsoft.com/office/powerpoint/2010/main" val="2054979290"/>
              </p:ext>
            </p:extLst>
          </p:nvPr>
        </p:nvGraphicFramePr>
        <p:xfrm>
          <a:off x="444714" y="1615233"/>
          <a:ext cx="8160068" cy="370840"/>
        </p:xfrm>
        <a:graphic>
          <a:graphicData uri="http://schemas.openxmlformats.org/drawingml/2006/table">
            <a:tbl>
              <a:tblPr firstRow="1" bandRow="1">
                <a:tableStyleId>{BC89EF96-8CEA-46FF-86C4-4CE0E7609802}</a:tableStyleId>
              </a:tblPr>
              <a:tblGrid>
                <a:gridCol w="226368"/>
                <a:gridCol w="383232"/>
                <a:gridCol w="401320"/>
                <a:gridCol w="208280"/>
                <a:gridCol w="304800"/>
                <a:gridCol w="401320"/>
                <a:gridCol w="208280"/>
                <a:gridCol w="304800"/>
                <a:gridCol w="308248"/>
                <a:gridCol w="231820"/>
                <a:gridCol w="304800"/>
                <a:gridCol w="304800"/>
                <a:gridCol w="304800"/>
                <a:gridCol w="304800"/>
                <a:gridCol w="304800"/>
                <a:gridCol w="304800"/>
                <a:gridCol w="304800"/>
                <a:gridCol w="304800"/>
                <a:gridCol w="212576"/>
                <a:gridCol w="432048"/>
                <a:gridCol w="269776"/>
                <a:gridCol w="304800"/>
                <a:gridCol w="304800"/>
                <a:gridCol w="304800"/>
                <a:gridCol w="255984"/>
                <a:gridCol w="432048"/>
                <a:gridCol w="226368"/>
              </a:tblGrid>
              <a:tr h="370840">
                <a:tc>
                  <a:txBody>
                    <a:bodyPr/>
                    <a:lstStyle/>
                    <a:p>
                      <a:endParaRPr kumimoji="1" lang="ja-JP" altLang="en-US"/>
                    </a:p>
                  </a:txBody>
                  <a:tcPr>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lang="ja-JP" altLang="en-US"/>
                    </a:p>
                  </a:txBody>
                  <a:tcPr>
                    <a:noFill/>
                  </a:tcPr>
                </a:tc>
                <a:tc>
                  <a:txBody>
                    <a:bodyPr/>
                    <a:lstStyle/>
                    <a:p>
                      <a:endParaRPr kumimoji="1" lang="ja-JP" altLang="en-US" sz="1800" b="1" kern="1200">
                        <a:solidFill>
                          <a:schemeClr val="tx1"/>
                        </a:solidFill>
                        <a:latin typeface="+mn-lt"/>
                        <a:ea typeface="+mn-ea"/>
                        <a:cs typeface="+mn-cs"/>
                      </a:endParaRPr>
                    </a:p>
                  </a:txBody>
                  <a:tcPr>
                    <a:noFill/>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a:tcPr>
                </a:tc>
                <a:tc>
                  <a:txBody>
                    <a:bodyPr/>
                    <a:lstStyle/>
                    <a:p>
                      <a:r>
                        <a:rPr kumimoji="1" lang="en-US" altLang="ja-JP" smtClean="0"/>
                        <a:t>0</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solidFill>
                          <a:srgbClr val="00B050"/>
                        </a:solidFill>
                      </a:endParaRPr>
                    </a:p>
                  </a:txBody>
                  <a:tcPr>
                    <a:noFill/>
                  </a:tcPr>
                </a:tc>
                <a:tc>
                  <a:txBody>
                    <a:bodyPr/>
                    <a:lstStyle/>
                    <a:p>
                      <a:pPr marL="0" algn="l" defTabSz="914400" rtl="0" eaLnBrk="1" latinLnBrk="0" hangingPunct="1"/>
                      <a:endParaRPr kumimoji="1" lang="ja-JP" altLang="en-US" sz="1800" b="1" kern="1200">
                        <a:solidFill>
                          <a:schemeClr val="tx1"/>
                        </a:solidFill>
                        <a:latin typeface="+mn-lt"/>
                        <a:ea typeface="+mn-ea"/>
                        <a:cs typeface="+mn-cs"/>
                      </a:endParaRPr>
                    </a:p>
                  </a:txBody>
                  <a:tcPr/>
                </a:tc>
                <a:tc>
                  <a:txBody>
                    <a:bodyPr/>
                    <a:lstStyle/>
                    <a:p>
                      <a:endParaRPr kumimoji="1" lang="ja-JP" altLang="en-US"/>
                    </a:p>
                  </a:txBody>
                  <a:tcPr/>
                </a:tc>
                <a:tc>
                  <a:txBody>
                    <a:bodyPr/>
                    <a:lstStyle/>
                    <a:p>
                      <a:endParaRPr kumimoji="1" lang="ja-JP" altLang="en-US"/>
                    </a:p>
                  </a:txBody>
                  <a:tcPr>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a:tcPr>
                </a:tc>
                <a:tc>
                  <a:txBody>
                    <a:bodyPr/>
                    <a:lstStyle/>
                    <a:p>
                      <a:r>
                        <a:rPr kumimoji="1" lang="en-US" altLang="ja-JP" smtClean="0"/>
                        <a:t>12</a:t>
                      </a:r>
                      <a:endParaRPr kumimoji="1" lang="ja-JP" altLang="en-US"/>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a:tcPr>
                </a:tc>
                <a:tc>
                  <a:txBody>
                    <a:bodyPr/>
                    <a:lstStyle/>
                    <a:p>
                      <a:r>
                        <a:rPr kumimoji="1" lang="en-US" altLang="ja-JP" smtClean="0"/>
                        <a:t>18</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r>
            </a:tbl>
          </a:graphicData>
        </a:graphic>
      </p:graphicFrame>
      <p:graphicFrame>
        <p:nvGraphicFramePr>
          <p:cNvPr id="16" name="コンテンツ プレースホルダー 28"/>
          <p:cNvGraphicFramePr>
            <a:graphicFrameLocks/>
          </p:cNvGraphicFramePr>
          <p:nvPr>
            <p:extLst>
              <p:ext uri="{D42A27DB-BD31-4B8C-83A1-F6EECF244321}">
                <p14:modId xmlns:p14="http://schemas.microsoft.com/office/powerpoint/2010/main" val="2710655791"/>
              </p:ext>
            </p:extLst>
          </p:nvPr>
        </p:nvGraphicFramePr>
        <p:xfrm>
          <a:off x="467544" y="1615233"/>
          <a:ext cx="8160068" cy="370840"/>
        </p:xfrm>
        <a:graphic>
          <a:graphicData uri="http://schemas.openxmlformats.org/drawingml/2006/table">
            <a:tbl>
              <a:tblPr firstRow="1" bandRow="1">
                <a:tableStyleId>{BC89EF96-8CEA-46FF-86C4-4CE0E7609802}</a:tableStyleId>
              </a:tblPr>
              <a:tblGrid>
                <a:gridCol w="226368"/>
                <a:gridCol w="383232"/>
                <a:gridCol w="401320"/>
                <a:gridCol w="208280"/>
                <a:gridCol w="304800"/>
                <a:gridCol w="401320"/>
                <a:gridCol w="208280"/>
                <a:gridCol w="304800"/>
                <a:gridCol w="308248"/>
                <a:gridCol w="231820"/>
                <a:gridCol w="304800"/>
                <a:gridCol w="304800"/>
                <a:gridCol w="304800"/>
                <a:gridCol w="304800"/>
                <a:gridCol w="304800"/>
                <a:gridCol w="304800"/>
                <a:gridCol w="304800"/>
                <a:gridCol w="304800"/>
                <a:gridCol w="212576"/>
                <a:gridCol w="432048"/>
                <a:gridCol w="269776"/>
                <a:gridCol w="304800"/>
                <a:gridCol w="304800"/>
                <a:gridCol w="304800"/>
                <a:gridCol w="255984"/>
                <a:gridCol w="432048"/>
                <a:gridCol w="226368"/>
              </a:tblGrid>
              <a:tr h="370840">
                <a:tc>
                  <a:txBody>
                    <a:bodyPr/>
                    <a:lstStyle/>
                    <a:p>
                      <a:endParaRPr kumimoji="1" lang="ja-JP" altLang="en-US"/>
                    </a:p>
                  </a:txBody>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lang="ja-JP" altLang="en-US"/>
                    </a:p>
                  </a:txBody>
                  <a:tcPr>
                    <a:noFill/>
                  </a:tcPr>
                </a:tc>
                <a:tc>
                  <a:txBody>
                    <a:bodyPr/>
                    <a:lstStyle/>
                    <a:p>
                      <a:endParaRPr kumimoji="1" lang="ja-JP" altLang="en-US" sz="1800" b="1" kern="1200">
                        <a:solidFill>
                          <a:schemeClr val="tx1"/>
                        </a:solidFill>
                        <a:latin typeface="+mn-lt"/>
                        <a:ea typeface="+mn-ea"/>
                        <a:cs typeface="+mn-cs"/>
                      </a:endParaRPr>
                    </a:p>
                  </a:txBody>
                  <a:tcPr>
                    <a:noFill/>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endParaRPr kumimoji="1" lang="ja-JP" altLang="en-US" sz="1800" b="1" kern="1200">
                        <a:solidFill>
                          <a:schemeClr val="tx1"/>
                        </a:solidFill>
                        <a:latin typeface="+mn-lt"/>
                        <a:ea typeface="+mn-ea"/>
                        <a:cs typeface="+mn-cs"/>
                      </a:endParaRPr>
                    </a:p>
                  </a:txBody>
                  <a:tcPr/>
                </a:tc>
                <a:tc>
                  <a:txBody>
                    <a:bodyPr/>
                    <a:lstStyle/>
                    <a:p>
                      <a:r>
                        <a:rPr kumimoji="1" lang="en-US" altLang="ja-JP" smtClean="0"/>
                        <a:t>0</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kumimoji="1" lang="en-US" altLang="ja-JP" smtClean="0"/>
                        <a:t>1</a:t>
                      </a:r>
                      <a:endParaRPr kumimoji="1" lang="ja-JP" altLang="en-US"/>
                    </a:p>
                  </a:txBody>
                  <a:tcP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tcPr>
                </a:tc>
                <a:tc>
                  <a:txBody>
                    <a:bodyPr/>
                    <a:lstStyle/>
                    <a:p>
                      <a:r>
                        <a:rPr kumimoji="1" lang="en-US" altLang="ja-JP" smtClean="0"/>
                        <a:t>2</a:t>
                      </a:r>
                      <a:endParaRPr kumimoji="1" lang="ja-JP" altLang="en-US"/>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tcPr>
                </a:tc>
                <a:tc>
                  <a:txBody>
                    <a:bodyPr/>
                    <a:lstStyle/>
                    <a:p>
                      <a:r>
                        <a:rPr kumimoji="1" lang="en-US" altLang="ja-JP" smtClean="0"/>
                        <a:t>3</a:t>
                      </a:r>
                      <a:endParaRPr kumimoji="1" lang="ja-JP" altLang="en-US"/>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r>
                        <a:rPr kumimoji="1" lang="en-US" altLang="ja-JP" smtClean="0"/>
                        <a:t>4</a:t>
                      </a:r>
                      <a:endParaRPr kumimoji="1" lang="ja-JP" altLang="en-US"/>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r>
                        <a:rPr kumimoji="1" lang="en-US" altLang="ja-JP" smtClean="0"/>
                        <a:t>5</a:t>
                      </a:r>
                      <a:endParaRPr kumimoji="1" lang="ja-JP" altLang="en-US"/>
                    </a:p>
                  </a:txBody>
                  <a:tcPr>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tcPr>
                </a:tc>
                <a:tc>
                  <a:txBody>
                    <a:bodyPr/>
                    <a:lstStyle/>
                    <a:p>
                      <a:r>
                        <a:rPr kumimoji="1" lang="en-US" altLang="ja-JP" smtClean="0"/>
                        <a:t>6</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solidFill>
                          <a:srgbClr val="00B050"/>
                        </a:solidFill>
                      </a:endParaRPr>
                    </a:p>
                  </a:txBody>
                  <a:tcPr>
                    <a:noFill/>
                  </a:tcPr>
                </a:tc>
                <a:tc>
                  <a:txBody>
                    <a:bodyPr/>
                    <a:lstStyle/>
                    <a:p>
                      <a:pPr marL="0" algn="l" defTabSz="914400" rtl="0" eaLnBrk="1" latinLnBrk="0" hangingPunct="1"/>
                      <a:endParaRPr kumimoji="1" lang="ja-JP" altLang="en-US" sz="1800" b="1" kern="1200">
                        <a:solidFill>
                          <a:schemeClr val="tx1"/>
                        </a:solidFill>
                        <a:latin typeface="+mn-lt"/>
                        <a:ea typeface="+mn-ea"/>
                        <a:cs typeface="+mn-cs"/>
                      </a:endParaRPr>
                    </a:p>
                  </a:txBody>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12</a:t>
                      </a:r>
                      <a:endParaRPr kumimoji="1" lang="ja-JP" altLang="en-US"/>
                    </a:p>
                  </a:txBody>
                  <a:tc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tcPr>
                </a:tc>
                <a:tc>
                  <a:txBody>
                    <a:bodyPr/>
                    <a:lstStyle/>
                    <a:p>
                      <a:endParaRPr kumimoji="1" lang="ja-JP" altLang="en-US"/>
                    </a:p>
                  </a:txBody>
                  <a:tcPr>
                    <a:noFill/>
                  </a:tcPr>
                </a:tc>
                <a:tc>
                  <a:txBody>
                    <a:bodyPr/>
                    <a:lstStyle/>
                    <a:p>
                      <a:endParaRPr kumimoji="1" lang="ja-JP" altLang="en-US"/>
                    </a:p>
                  </a:txBody>
                  <a:tcPr>
                    <a:noFill/>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r>
                        <a:rPr kumimoji="1" lang="en-US" altLang="ja-JP" smtClean="0"/>
                        <a:t>18</a:t>
                      </a:r>
                      <a:endParaRPr kumimoji="1" lang="ja-JP"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endParaRPr kumimoji="1" lang="ja-JP" altLang="en-US"/>
                    </a:p>
                  </a:txBody>
                  <a:tcPr>
                    <a:noFill/>
                  </a:tcPr>
                </a:tc>
              </a:tr>
            </a:tbl>
          </a:graphicData>
        </a:graphic>
      </p:graphicFrame>
      <p:sp>
        <p:nvSpPr>
          <p:cNvPr id="3" name="円/楕円 2"/>
          <p:cNvSpPr/>
          <p:nvPr/>
        </p:nvSpPr>
        <p:spPr>
          <a:xfrm>
            <a:off x="2515681" y="1566627"/>
            <a:ext cx="1872208" cy="4680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4387889" y="2800092"/>
            <a:ext cx="400135" cy="2213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日付プレースホルダー 4"/>
          <p:cNvSpPr>
            <a:spLocks noGrp="1"/>
          </p:cNvSpPr>
          <p:nvPr>
            <p:ph type="dt" sz="half" idx="10"/>
          </p:nvPr>
        </p:nvSpPr>
        <p:spPr/>
        <p:txBody>
          <a:bodyPr/>
          <a:lstStyle/>
          <a:p>
            <a:r>
              <a:rPr lang="ja-JP" altLang="en-US" smtClean="0"/>
              <a:t>計算機科学入門</a:t>
            </a:r>
            <a:endParaRPr lang="ja-JP" altLang="en-US" dirty="0"/>
          </a:p>
        </p:txBody>
      </p:sp>
      <p:sp>
        <p:nvSpPr>
          <p:cNvPr id="6" name="フッター プレースホルダー 5"/>
          <p:cNvSpPr>
            <a:spLocks noGrp="1"/>
          </p:cNvSpPr>
          <p:nvPr>
            <p:ph type="ftr" sz="quarter" idx="11"/>
          </p:nvPr>
        </p:nvSpPr>
        <p:spPr/>
        <p:txBody>
          <a:bodyPr/>
          <a:lstStyle/>
          <a:p>
            <a:r>
              <a:rPr lang="ja-JP" altLang="en-US" smtClean="0"/>
              <a:t>暗号学における主なプロトコルへの入門</a:t>
            </a:r>
            <a:endParaRPr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19</a:t>
            </a:fld>
            <a:endParaRPr kumimoji="1" lang="ja-JP" altLang="en-US" dirty="0"/>
          </a:p>
        </p:txBody>
      </p:sp>
    </p:spTree>
    <p:extLst>
      <p:ext uri="{BB962C8B-B14F-4D97-AF65-F5344CB8AC3E}">
        <p14:creationId xmlns:p14="http://schemas.microsoft.com/office/powerpoint/2010/main" val="31486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a:bodyPr>
          <a:lstStyle/>
          <a:p>
            <a:r>
              <a:rPr kumimoji="1" lang="ja-JP" altLang="en-US" smtClean="0"/>
              <a:t>自己紹介</a:t>
            </a:r>
            <a:endParaRPr kumimoji="1" lang="ja-JP" altLang="en-US"/>
          </a:p>
        </p:txBody>
      </p:sp>
      <p:sp>
        <p:nvSpPr>
          <p:cNvPr id="3" name="コンテンツ プレースホルダー 2"/>
          <p:cNvSpPr>
            <a:spLocks noGrp="1"/>
          </p:cNvSpPr>
          <p:nvPr>
            <p:ph idx="1"/>
          </p:nvPr>
        </p:nvSpPr>
        <p:spPr/>
        <p:txBody>
          <a:bodyPr>
            <a:normAutofit fontScale="70000" lnSpcReduction="20000"/>
          </a:bodyPr>
          <a:lstStyle/>
          <a:p>
            <a:r>
              <a:rPr kumimoji="1" lang="ja-JP" altLang="en-US" smtClean="0"/>
              <a:t>氏名：</a:t>
            </a:r>
            <a:r>
              <a:rPr kumimoji="1" lang="en-US" altLang="ja-JP" smtClean="0"/>
              <a:t>Xavier DAHAN (</a:t>
            </a:r>
            <a:r>
              <a:rPr kumimoji="1" lang="ja-JP" altLang="en-US" smtClean="0"/>
              <a:t>グザヴィエ　ダハン）</a:t>
            </a:r>
            <a:endParaRPr kumimoji="1" lang="en-US" altLang="ja-JP" smtClean="0"/>
          </a:p>
          <a:p>
            <a:endParaRPr kumimoji="1" lang="en-US" altLang="ja-JP"/>
          </a:p>
          <a:p>
            <a:r>
              <a:rPr kumimoji="1" lang="ja-JP" altLang="en-US" smtClean="0"/>
              <a:t>職位：特任助教　</a:t>
            </a:r>
            <a:r>
              <a:rPr kumimoji="1" lang="en-US" altLang="ja-JP" smtClean="0"/>
              <a:t>(</a:t>
            </a:r>
            <a:r>
              <a:rPr kumimoji="1" lang="ja-JP" altLang="en-US" smtClean="0"/>
              <a:t>桜井研）</a:t>
            </a:r>
            <a:endParaRPr kumimoji="1" lang="en-US" altLang="ja-JP" smtClean="0"/>
          </a:p>
          <a:p>
            <a:r>
              <a:rPr kumimoji="1" lang="ja-JP" altLang="en-US" smtClean="0"/>
              <a:t>研究的興味：代数に</a:t>
            </a:r>
            <a:r>
              <a:rPr kumimoji="1" lang="ja-JP" altLang="en-US"/>
              <a:t>お</a:t>
            </a:r>
            <a:r>
              <a:rPr kumimoji="1" lang="ja-JP" altLang="en-US" smtClean="0"/>
              <a:t>けるアルゴリズム、計算量、数式処理、計算代数（グレブナー基底）、グラフ理論。。。</a:t>
            </a:r>
            <a:endParaRPr kumimoji="1" lang="en-US" altLang="ja-JP" smtClean="0"/>
          </a:p>
          <a:p>
            <a:endParaRPr kumimoji="1" lang="en-US" altLang="ja-JP"/>
          </a:p>
          <a:p>
            <a:r>
              <a:rPr kumimoji="1" lang="ja-JP" altLang="en-US" smtClean="0"/>
              <a:t>履歴</a:t>
            </a:r>
            <a:endParaRPr kumimoji="1" lang="en-US" altLang="ja-JP" smtClean="0"/>
          </a:p>
          <a:p>
            <a:r>
              <a:rPr kumimoji="1" lang="en-US" altLang="ja-JP" smtClean="0"/>
              <a:t>2003</a:t>
            </a:r>
            <a:r>
              <a:rPr kumimoji="1" lang="ja-JP" altLang="en-US" smtClean="0"/>
              <a:t>　</a:t>
            </a:r>
            <a:r>
              <a:rPr kumimoji="1" lang="en-US" altLang="ja-JP"/>
              <a:t>	</a:t>
            </a:r>
            <a:r>
              <a:rPr kumimoji="1" lang="ja-JP" altLang="en-US" smtClean="0"/>
              <a:t>数学や情報学　理学博士　</a:t>
            </a:r>
            <a:r>
              <a:rPr kumimoji="1" lang="en-US" altLang="ja-JP" smtClean="0"/>
              <a:t>Ecole Polytechnique</a:t>
            </a:r>
          </a:p>
          <a:p>
            <a:r>
              <a:rPr kumimoji="1" lang="en-US" altLang="ja-JP" smtClean="0"/>
              <a:t>2006 </a:t>
            </a:r>
            <a:r>
              <a:rPr kumimoji="1" lang="ja-JP" altLang="en-US" smtClean="0"/>
              <a:t>　博士課程　</a:t>
            </a:r>
            <a:r>
              <a:rPr kumimoji="1" lang="en-US" altLang="ja-JP" smtClean="0"/>
              <a:t>Ecole Polytechnique</a:t>
            </a:r>
            <a:r>
              <a:rPr kumimoji="1" lang="ja-JP" altLang="en-US" smtClean="0"/>
              <a:t>　</a:t>
            </a:r>
            <a:r>
              <a:rPr kumimoji="1" lang="ja-JP" altLang="en-US"/>
              <a:t>情報</a:t>
            </a:r>
            <a:r>
              <a:rPr kumimoji="1" lang="ja-JP" altLang="en-US" smtClean="0"/>
              <a:t>学府</a:t>
            </a:r>
            <a:endParaRPr kumimoji="1" lang="en-US" altLang="ja-JP" smtClean="0"/>
          </a:p>
          <a:p>
            <a:r>
              <a:rPr kumimoji="1" lang="en-US" altLang="ja-JP" smtClean="0"/>
              <a:t>2006-2008 JSPS </a:t>
            </a:r>
            <a:r>
              <a:rPr kumimoji="1" lang="ja-JP" altLang="en-US" smtClean="0"/>
              <a:t>外国人研究員　立教大学　</a:t>
            </a:r>
            <a:r>
              <a:rPr kumimoji="1" lang="en-US" altLang="ja-JP" smtClean="0"/>
              <a:t>(</a:t>
            </a:r>
            <a:r>
              <a:rPr kumimoji="1" lang="ja-JP" altLang="en-US" smtClean="0"/>
              <a:t>和弘　横山）</a:t>
            </a:r>
            <a:endParaRPr kumimoji="1" lang="en-US" altLang="ja-JP" smtClean="0"/>
          </a:p>
          <a:p>
            <a:r>
              <a:rPr kumimoji="1" lang="en-US" altLang="ja-JP"/>
              <a:t>11</a:t>
            </a:r>
            <a:r>
              <a:rPr kumimoji="1" lang="ja-JP" altLang="en-US" smtClean="0"/>
              <a:t>月</a:t>
            </a:r>
            <a:r>
              <a:rPr kumimoji="1" lang="en-US" altLang="ja-JP" smtClean="0"/>
              <a:t>2008</a:t>
            </a:r>
            <a:r>
              <a:rPr kumimoji="1" lang="ja-JP" altLang="en-US" smtClean="0"/>
              <a:t>　助教　九州大学数理学研究院　（</a:t>
            </a:r>
            <a:r>
              <a:rPr kumimoji="1" lang="en-US" altLang="ja-JP" smtClean="0"/>
              <a:t>GCOE</a:t>
            </a:r>
            <a:r>
              <a:rPr kumimoji="1" lang="ja-JP" altLang="en-US"/>
              <a:t>　</a:t>
            </a:r>
            <a:r>
              <a:rPr kumimoji="1" lang="en-US" altLang="ja-JP" smtClean="0"/>
              <a:t>Math-for-Industry)</a:t>
            </a:r>
          </a:p>
          <a:p>
            <a:r>
              <a:rPr kumimoji="1" lang="en-US" altLang="ja-JP"/>
              <a:t>4</a:t>
            </a:r>
            <a:r>
              <a:rPr kumimoji="1" lang="ja-JP" altLang="en-US" smtClean="0"/>
              <a:t>月</a:t>
            </a:r>
            <a:r>
              <a:rPr kumimoji="1" lang="en-US" altLang="ja-JP" smtClean="0"/>
              <a:t>2013 </a:t>
            </a:r>
            <a:r>
              <a:rPr kumimoji="1" lang="ja-JP" altLang="en-US" smtClean="0"/>
              <a:t>　特任助教　システム情報学府　</a:t>
            </a:r>
            <a:r>
              <a:rPr kumimoji="1" lang="en-US" altLang="ja-JP" smtClean="0"/>
              <a:t>(</a:t>
            </a:r>
            <a:r>
              <a:rPr kumimoji="1" lang="ja-JP" altLang="en-US" smtClean="0"/>
              <a:t>桜井研）</a:t>
            </a:r>
            <a:endParaRPr kumimoji="1" lang="en-US" altLang="ja-JP" smtClean="0"/>
          </a:p>
          <a:p>
            <a:endParaRPr kumimoji="1" lang="en-US" altLang="ja-JP" smtClean="0"/>
          </a:p>
          <a:p>
            <a:endParaRPr kumimoji="1" lang="en-US" altLang="ja-JP"/>
          </a:p>
          <a:p>
            <a:endParaRPr kumimoji="1" lang="ja-JP" altLang="en-US"/>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a:t>
            </a:fld>
            <a:endParaRPr kumimoji="0" lang="en-US" dirty="0"/>
          </a:p>
        </p:txBody>
      </p:sp>
    </p:spTree>
    <p:extLst>
      <p:ext uri="{BB962C8B-B14F-4D97-AF65-F5344CB8AC3E}">
        <p14:creationId xmlns:p14="http://schemas.microsoft.com/office/powerpoint/2010/main" val="3670022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剰余演算</a:t>
            </a:r>
            <a:r>
              <a:rPr lang="en-US" altLang="ja-JP" dirty="0"/>
              <a:t>:</a:t>
            </a:r>
            <a:r>
              <a:rPr lang="ja-JP" altLang="en-US" dirty="0"/>
              <a:t> </a:t>
            </a:r>
            <a:r>
              <a:rPr lang="en-US" altLang="ja-JP" dirty="0"/>
              <a:t>x mod </a:t>
            </a:r>
            <a:r>
              <a:rPr lang="en-US" altLang="ja-JP" dirty="0">
                <a:solidFill>
                  <a:schemeClr val="accent6">
                    <a:lumMod val="75000"/>
                  </a:schemeClr>
                </a:solidFill>
              </a:rPr>
              <a:t>n</a:t>
            </a:r>
            <a:r>
              <a:rPr lang="ja-JP" altLang="en-US" dirty="0"/>
              <a:t>　（何？）</a:t>
            </a:r>
            <a:endParaRPr 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457200" y="1412776"/>
                <a:ext cx="8229600" cy="4968552"/>
              </a:xfrm>
            </p:spPr>
            <p:txBody>
              <a:bodyPr>
                <a:normAutofit fontScale="85000" lnSpcReduction="20000"/>
              </a:bodyPr>
              <a:lstStyle/>
              <a:p>
                <a14:m>
                  <m:oMath xmlns:m="http://schemas.openxmlformats.org/officeDocument/2006/math">
                    <m:d>
                      <m:dPr>
                        <m:begChr m:val="{"/>
                        <m:endChr m:val="}"/>
                        <m:ctrlPr>
                          <a:rPr lang="en-US" altLang="ja-JP" i="1">
                            <a:latin typeface="Cambria Math"/>
                          </a:rPr>
                        </m:ctrlPr>
                      </m:dPr>
                      <m:e>
                        <m:r>
                          <a:rPr lang="en-US" altLang="ja-JP" i="1">
                            <a:latin typeface="Cambria Math"/>
                          </a:rPr>
                          <m:t>0,1,2,3,4,5</m:t>
                        </m:r>
                      </m:e>
                    </m:d>
                  </m:oMath>
                </a14:m>
                <a:r>
                  <a:rPr lang="ja-JP" altLang="en-US" dirty="0"/>
                  <a:t>は</a:t>
                </a:r>
                <a:r>
                  <a:rPr lang="en-US" altLang="ja-JP" dirty="0"/>
                  <a:t>6</a:t>
                </a:r>
                <a:r>
                  <a:rPr lang="ja-JP" altLang="en-US" dirty="0"/>
                  <a:t>で割ったときの余りにおける最小剰余系と</a:t>
                </a:r>
                <a:r>
                  <a:rPr lang="ja-JP" altLang="en-US" dirty="0" smtClean="0"/>
                  <a:t>呼ばれる</a:t>
                </a:r>
                <a:endParaRPr lang="en-US" altLang="ja-JP" dirty="0">
                  <a:solidFill>
                    <a:srgbClr val="0070C0"/>
                  </a:solidFill>
                </a:endParaRPr>
              </a:p>
              <a:p>
                <a:r>
                  <a:rPr lang="en-US" altLang="ja-JP" dirty="0" smtClean="0"/>
                  <a:t>  </a:t>
                </a:r>
                <a:endParaRPr lang="en-US" altLang="ja-JP" dirty="0"/>
              </a:p>
              <a:p>
                <a14:m>
                  <m:oMath xmlns:m="http://schemas.openxmlformats.org/officeDocument/2006/math">
                    <m:r>
                      <a:rPr lang="en-US" altLang="ja-JP" i="1">
                        <a:latin typeface="Cambria Math"/>
                      </a:rPr>
                      <m:t>𝑥</m:t>
                    </m:r>
                    <m:r>
                      <a:rPr lang="en-US" altLang="ja-JP" i="1">
                        <a:latin typeface="Cambria Math"/>
                      </a:rPr>
                      <m:t>=</m:t>
                    </m:r>
                    <m:r>
                      <a:rPr lang="en-US" altLang="ja-JP" i="1">
                        <a:latin typeface="Cambria Math"/>
                      </a:rPr>
                      <m:t>𝑟</m:t>
                    </m:r>
                    <m:r>
                      <a:rPr lang="en-US" altLang="ja-JP" i="1">
                        <a:latin typeface="Cambria Math"/>
                      </a:rPr>
                      <m:t> </m:t>
                    </m:r>
                    <m:r>
                      <a:rPr lang="en-US" altLang="ja-JP" i="1">
                        <a:latin typeface="Cambria Math"/>
                      </a:rPr>
                      <m:t>𝑚𝑜𝑑</m:t>
                    </m:r>
                    <m:r>
                      <a:rPr lang="en-US" altLang="ja-JP" i="1">
                        <a:latin typeface="Cambria Math"/>
                      </a:rPr>
                      <m:t> </m:t>
                    </m:r>
                    <m:r>
                      <a:rPr lang="en-US" altLang="ja-JP" i="1" smtClean="0">
                        <a:solidFill>
                          <a:schemeClr val="accent6">
                            <a:lumMod val="75000"/>
                          </a:schemeClr>
                        </a:solidFill>
                        <a:latin typeface="Cambria Math"/>
                      </a:rPr>
                      <m:t>𝑛</m:t>
                    </m:r>
                  </m:oMath>
                </a14:m>
                <a:r>
                  <a:rPr lang="en-US" altLang="ja-JP" b="1" dirty="0" smtClean="0"/>
                  <a:t> </a:t>
                </a:r>
                <a:r>
                  <a:rPr lang="ja-JP" altLang="en-US" dirty="0"/>
                  <a:t>とは</a:t>
                </a:r>
                <a:r>
                  <a:rPr lang="ja-JP" altLang="en-US" b="1" dirty="0"/>
                  <a:t>：</a:t>
                </a:r>
                <a:r>
                  <a:rPr lang="en-US" altLang="ja-JP" b="1" dirty="0" smtClean="0"/>
                  <a:t>  x </a:t>
                </a:r>
                <a:r>
                  <a:rPr lang="ja-JP" altLang="en-US" dirty="0"/>
                  <a:t>を</a:t>
                </a:r>
                <a:r>
                  <a:rPr lang="en-US" altLang="ja-JP" b="1" dirty="0"/>
                  <a:t>n </a:t>
                </a:r>
                <a:r>
                  <a:rPr lang="ja-JP" altLang="en-US" dirty="0"/>
                  <a:t>で割ったときの</a:t>
                </a:r>
                <a:r>
                  <a:rPr lang="ja-JP" altLang="en-US" dirty="0" smtClean="0"/>
                  <a:t>余り</a:t>
                </a:r>
                <a:r>
                  <a:rPr lang="en-US" altLang="ja-JP" dirty="0"/>
                  <a:t>.</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m:rPr>
                          <m:nor/>
                        </m:rPr>
                        <a:rPr lang="en-US" altLang="ja-JP" smtClean="0"/>
                        <m:t>Euclid</m:t>
                      </m:r>
                      <m:r>
                        <m:rPr>
                          <m:nor/>
                        </m:rPr>
                        <a:rPr lang="ja-JP" altLang="en-US" smtClean="0"/>
                        <m:t>互除法</m:t>
                      </m:r>
                      <m:r>
                        <a:rPr lang="en-US" altLang="ja-JP" b="0" i="1" smtClean="0">
                          <a:latin typeface="Cambria Math"/>
                        </a:rPr>
                        <m:t>      </m:t>
                      </m:r>
                      <m:r>
                        <a:rPr lang="en-US" altLang="ja-JP" b="0" i="1" smtClean="0">
                          <a:latin typeface="Cambria Math"/>
                        </a:rPr>
                        <m:t>𝑥</m:t>
                      </m:r>
                      <m:r>
                        <a:rPr lang="en-US" altLang="ja-JP" b="0" i="1" smtClean="0">
                          <a:latin typeface="Cambria Math"/>
                        </a:rPr>
                        <m:t>=</m:t>
                      </m:r>
                      <m:r>
                        <a:rPr lang="en-US" altLang="ja-JP" b="0" i="1" smtClean="0">
                          <a:solidFill>
                            <a:schemeClr val="accent6">
                              <a:lumMod val="75000"/>
                            </a:schemeClr>
                          </a:solidFill>
                          <a:latin typeface="Cambria Math"/>
                        </a:rPr>
                        <m:t>𝑛</m:t>
                      </m:r>
                      <m:r>
                        <a:rPr lang="en-US" altLang="ja-JP" b="0" i="1" smtClean="0">
                          <a:latin typeface="Cambria Math"/>
                        </a:rPr>
                        <m:t>𝑞</m:t>
                      </m:r>
                      <m:r>
                        <a:rPr lang="en-US" altLang="ja-JP" b="0" i="1" smtClean="0">
                          <a:latin typeface="Cambria Math"/>
                        </a:rPr>
                        <m:t>+</m:t>
                      </m:r>
                      <m:r>
                        <a:rPr lang="en-US" altLang="ja-JP" b="0" i="1" smtClean="0">
                          <a:latin typeface="Cambria Math"/>
                        </a:rPr>
                        <m:t>𝑟</m:t>
                      </m:r>
                      <m:r>
                        <a:rPr lang="en-US" altLang="ja-JP" b="0" i="1" smtClean="0">
                          <a:latin typeface="Cambria Math"/>
                        </a:rPr>
                        <m:t>, </m:t>
                      </m:r>
                      <m:r>
                        <a:rPr lang="ja-JP" altLang="en-US" b="0" i="1" smtClean="0">
                          <a:latin typeface="Cambria Math"/>
                        </a:rPr>
                        <m:t>　</m:t>
                      </m:r>
                      <m:r>
                        <a:rPr lang="ja-JP" altLang="en-US" i="1">
                          <a:latin typeface="Cambria Math"/>
                        </a:rPr>
                        <m:t>ただし</m:t>
                      </m:r>
                      <m:r>
                        <a:rPr lang="ja-JP" altLang="en-US" b="0" i="1" smtClean="0">
                          <a:latin typeface="Cambria Math"/>
                        </a:rPr>
                        <m:t>　</m:t>
                      </m:r>
                      <m:r>
                        <a:rPr lang="en-US" altLang="ja-JP" b="0" i="1" smtClean="0">
                          <a:latin typeface="Cambria Math"/>
                        </a:rPr>
                        <m:t>0≤</m:t>
                      </m:r>
                      <m:r>
                        <a:rPr lang="en-US" altLang="ja-JP" b="0" i="1" smtClean="0">
                          <a:latin typeface="Cambria Math"/>
                        </a:rPr>
                        <m:t>𝑟</m:t>
                      </m:r>
                      <m:r>
                        <a:rPr lang="en-US" altLang="ja-JP" b="0" i="1" smtClean="0">
                          <a:latin typeface="Cambria Math"/>
                        </a:rPr>
                        <m:t>&lt;</m:t>
                      </m:r>
                      <m:r>
                        <a:rPr lang="en-US" altLang="ja-JP" b="0" i="1" smtClean="0">
                          <a:solidFill>
                            <a:schemeClr val="accent6">
                              <a:lumMod val="75000"/>
                            </a:schemeClr>
                          </a:solidFill>
                          <a:latin typeface="Cambria Math"/>
                        </a:rPr>
                        <m:t>𝑛</m:t>
                      </m:r>
                    </m:oMath>
                  </m:oMathPara>
                </a14:m>
                <a:endParaRPr lang="en-US" altLang="ja-JP" b="0" dirty="0" smtClean="0">
                  <a:solidFill>
                    <a:schemeClr val="accent6">
                      <a:lumMod val="75000"/>
                    </a:schemeClr>
                  </a:solidFill>
                </a:endParaRPr>
              </a:p>
              <a:p>
                <a:r>
                  <a:rPr lang="ja-JP" altLang="en-US" dirty="0" smtClean="0"/>
                  <a:t>例：</a:t>
                </a:r>
                <a:r>
                  <a:rPr lang="en-US" altLang="ja-JP" dirty="0" smtClean="0"/>
                  <a:t>7 mod 6 = 13 mod 6 = - 5 mod 6 = </a:t>
                </a:r>
                <a:br>
                  <a:rPr lang="en-US" altLang="ja-JP" dirty="0" smtClean="0"/>
                </a:br>
                <a:r>
                  <a:rPr lang="en-US" altLang="ja-JP" dirty="0" smtClean="0"/>
                  <a:t>		</a:t>
                </a:r>
              </a:p>
              <a:p>
                <a:r>
                  <a:rPr lang="ja-JP" altLang="en-US" b="0" dirty="0" smtClean="0"/>
                  <a:t>便利さ： </a:t>
                </a:r>
                <a14:m>
                  <m:oMath xmlns:m="http://schemas.openxmlformats.org/officeDocument/2006/math">
                    <m:d>
                      <m:dPr>
                        <m:ctrlPr>
                          <a:rPr lang="en-US" altLang="ja-JP" b="0" i="1" smtClean="0">
                            <a:latin typeface="Cambria Math"/>
                          </a:rPr>
                        </m:ctrlPr>
                      </m:dPr>
                      <m:e>
                        <m:r>
                          <a:rPr lang="en-US" altLang="ja-JP" b="0" i="1" smtClean="0">
                            <a:latin typeface="Cambria Math"/>
                          </a:rPr>
                          <m:t>𝑎</m:t>
                        </m:r>
                        <m:r>
                          <a:rPr lang="en-US" altLang="ja-JP"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𝑛</m:t>
                        </m:r>
                      </m:e>
                    </m:d>
                    <m:d>
                      <m:dPr>
                        <m:ctrlPr>
                          <a:rPr lang="en-US" altLang="ja-JP" b="0" i="1" smtClean="0">
                            <a:latin typeface="Cambria Math"/>
                          </a:rPr>
                        </m:ctrlPr>
                      </m:dPr>
                      <m:e>
                        <m:r>
                          <a:rPr lang="en-US" altLang="ja-JP" b="0" i="1" smtClean="0">
                            <a:latin typeface="Cambria Math"/>
                          </a:rPr>
                          <m:t>𝑏</m:t>
                        </m:r>
                        <m:r>
                          <a:rPr lang="en-US" altLang="ja-JP"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𝑛</m:t>
                        </m:r>
                      </m:e>
                    </m:d>
                    <m:r>
                      <a:rPr lang="en-US" altLang="ja-JP" b="0" i="1" smtClean="0">
                        <a:latin typeface="Cambria Math"/>
                      </a:rPr>
                      <m:t>=</m:t>
                    </m:r>
                    <m:r>
                      <a:rPr lang="en-US" altLang="ja-JP" b="0" i="1" smtClean="0">
                        <a:latin typeface="Cambria Math"/>
                      </a:rPr>
                      <m:t>𝑎𝑏</m:t>
                    </m:r>
                    <m:r>
                      <a:rPr lang="en-US" altLang="ja-JP"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𝑛</m:t>
                    </m:r>
                  </m:oMath>
                </a14:m>
                <a:r>
                  <a:rPr lang="en-US" altLang="ja-JP" b="0" dirty="0" smtClean="0">
                    <a:solidFill>
                      <a:schemeClr val="accent6">
                        <a:lumMod val="75000"/>
                      </a:schemeClr>
                    </a:solidFill>
                  </a:rPr>
                  <a:t/>
                </a:r>
                <a:br>
                  <a:rPr lang="en-US" altLang="ja-JP" b="0" dirty="0" smtClean="0">
                    <a:solidFill>
                      <a:schemeClr val="accent6">
                        <a:lumMod val="75000"/>
                      </a:schemeClr>
                    </a:solidFill>
                  </a:rPr>
                </a:br>
                <a14:m>
                  <m:oMath xmlns:m="http://schemas.openxmlformats.org/officeDocument/2006/math">
                    <m:d>
                      <m:dPr>
                        <m:ctrlPr>
                          <a:rPr lang="en-US" altLang="ja-JP" b="0" i="1" smtClean="0">
                            <a:latin typeface="Cambria Math"/>
                          </a:rPr>
                        </m:ctrlPr>
                      </m:dPr>
                      <m:e>
                        <m:r>
                          <a:rPr lang="en-US" altLang="ja-JP" b="0" i="1" smtClean="0">
                            <a:latin typeface="Cambria Math"/>
                          </a:rPr>
                          <m:t>𝑎</m:t>
                        </m:r>
                        <m:r>
                          <a:rPr lang="en-US" altLang="ja-JP"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𝑛</m:t>
                        </m:r>
                      </m:e>
                    </m:d>
                    <m:r>
                      <a:rPr lang="en-US" altLang="ja-JP" b="0" i="1" smtClean="0">
                        <a:latin typeface="Cambria Math"/>
                      </a:rPr>
                      <m:t>+</m:t>
                    </m:r>
                    <m:d>
                      <m:dPr>
                        <m:ctrlPr>
                          <a:rPr lang="en-US" altLang="ja-JP" b="0" i="1" smtClean="0">
                            <a:latin typeface="Cambria Math"/>
                          </a:rPr>
                        </m:ctrlPr>
                      </m:dPr>
                      <m:e>
                        <m:r>
                          <a:rPr lang="en-US" altLang="ja-JP" b="0" i="1" smtClean="0">
                            <a:latin typeface="Cambria Math"/>
                          </a:rPr>
                          <m:t>𝑏</m:t>
                        </m:r>
                        <m:r>
                          <a:rPr lang="en-US" altLang="ja-JP"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𝑛</m:t>
                        </m:r>
                      </m:e>
                    </m:d>
                    <m:r>
                      <a:rPr lang="en-US" altLang="ja-JP" b="0" i="1" smtClean="0">
                        <a:latin typeface="Cambria Math"/>
                      </a:rPr>
                      <m:t>=</m:t>
                    </m:r>
                    <m:r>
                      <a:rPr lang="en-US" altLang="ja-JP" b="0" i="1" smtClean="0">
                        <a:latin typeface="Cambria Math"/>
                      </a:rPr>
                      <m:t>𝑎</m:t>
                    </m:r>
                    <m:r>
                      <a:rPr lang="en-US" altLang="ja-JP" b="0" i="1" smtClean="0">
                        <a:latin typeface="Cambria Math"/>
                      </a:rPr>
                      <m:t>+</m:t>
                    </m:r>
                    <m:r>
                      <a:rPr lang="en-US" altLang="ja-JP" b="0" i="1" smtClean="0">
                        <a:latin typeface="Cambria Math"/>
                      </a:rPr>
                      <m:t>𝑏</m:t>
                    </m:r>
                    <m:r>
                      <a:rPr lang="en-US" altLang="ja-JP"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𝑛</m:t>
                    </m:r>
                  </m:oMath>
                </a14:m>
                <a:endParaRPr lang="en-US" altLang="ja-JP" b="0" dirty="0" smtClean="0">
                  <a:solidFill>
                    <a:schemeClr val="accent6">
                      <a:lumMod val="75000"/>
                    </a:schemeClr>
                  </a:solidFill>
                </a:endParaRPr>
              </a:p>
              <a:p>
                <a:endParaRPr lang="en-US" altLang="ja-JP" b="0" dirty="0" smtClean="0">
                  <a:solidFill>
                    <a:schemeClr val="accent6">
                      <a:lumMod val="75000"/>
                    </a:schemeClr>
                  </a:solidFill>
                </a:endParaRPr>
              </a:p>
              <a:p>
                <a:r>
                  <a:rPr lang="en-US" altLang="ja-JP" dirty="0"/>
                  <a:t>1+ 1=    </a:t>
                </a:r>
                <a:r>
                  <a:rPr lang="en-US" altLang="ja-JP" dirty="0" smtClean="0"/>
                  <a:t> mod 2		</a:t>
                </a:r>
                <a14:m>
                  <m:oMath xmlns:m="http://schemas.openxmlformats.org/officeDocument/2006/math">
                    <m:r>
                      <a:rPr lang="en-US" altLang="ja-JP" b="0" i="1" smtClean="0">
                        <a:latin typeface="Cambria Math"/>
                      </a:rPr>
                      <m:t>2×3=</m:t>
                    </m:r>
                  </m:oMath>
                </a14:m>
                <a:r>
                  <a:rPr lang="en-US" altLang="ja-JP" b="0" dirty="0" smtClean="0"/>
                  <a:t>     mod 6  </a:t>
                </a:r>
              </a:p>
              <a:p>
                <a14:m>
                  <m:oMath xmlns:m="http://schemas.openxmlformats.org/officeDocument/2006/math">
                    <m:sSup>
                      <m:sSupPr>
                        <m:ctrlPr>
                          <a:rPr lang="en-US" altLang="ja-JP" b="0" i="1" smtClean="0">
                            <a:latin typeface="Cambria Math"/>
                          </a:rPr>
                        </m:ctrlPr>
                      </m:sSupPr>
                      <m:e>
                        <m:r>
                          <a:rPr lang="en-US" altLang="ja-JP" b="0" i="1" smtClean="0">
                            <a:latin typeface="Cambria Math"/>
                          </a:rPr>
                          <m:t>5</m:t>
                        </m:r>
                      </m:e>
                      <m:sup>
                        <m:r>
                          <a:rPr lang="en-US" altLang="ja-JP" b="0" i="1" smtClean="0">
                            <a:latin typeface="Cambria Math"/>
                          </a:rPr>
                          <m:t>2013</m:t>
                        </m:r>
                      </m:sup>
                    </m:sSup>
                    <m:r>
                      <a:rPr lang="en-US" altLang="ja-JP" b="0" i="1" smtClean="0">
                        <a:latin typeface="Cambria Math"/>
                      </a:rPr>
                      <m:t>=                  </m:t>
                    </m:r>
                    <m:r>
                      <a:rPr lang="en-US" altLang="ja-JP" b="0" i="1" smtClean="0">
                        <a:latin typeface="Cambria Math"/>
                      </a:rPr>
                      <m:t>𝑚𝑜𝑑</m:t>
                    </m:r>
                    <m:r>
                      <a:rPr lang="en-US" altLang="ja-JP" b="0" i="1" smtClean="0">
                        <a:latin typeface="Cambria Math"/>
                      </a:rPr>
                      <m:t> 6</m:t>
                    </m:r>
                  </m:oMath>
                </a14:m>
                <a:r>
                  <a:rPr lang="en-US" altLang="ja-JP" b="0" dirty="0" smtClean="0"/>
                  <a:t> =        </a:t>
                </a:r>
                <a14:m>
                  <m:oMath xmlns:m="http://schemas.openxmlformats.org/officeDocument/2006/math">
                    <m:r>
                      <a:rPr lang="en-US" altLang="ja-JP" b="0" i="1" smtClean="0">
                        <a:latin typeface="Cambria Math"/>
                      </a:rPr>
                      <m:t>𝑚𝑜𝑑</m:t>
                    </m:r>
                    <m:r>
                      <a:rPr lang="en-US" altLang="ja-JP" b="0" i="1" smtClean="0">
                        <a:latin typeface="Cambria Math"/>
                      </a:rPr>
                      <m:t> 6</m:t>
                    </m:r>
                  </m:oMath>
                </a14:m>
                <a:endParaRPr lang="en-US" altLang="ja-JP" b="0"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412776"/>
                <a:ext cx="8229600" cy="4968552"/>
              </a:xfrm>
              <a:blipFill rotWithShape="1">
                <a:blip r:embed="rId3"/>
                <a:stretch>
                  <a:fillRect l="-1185" t="-3067" r="-444"/>
                </a:stretch>
              </a:blipFill>
            </p:spPr>
            <p:txBody>
              <a:bodyPr/>
              <a:lstStyle/>
              <a:p>
                <a:r>
                  <a:rPr lang="ja-JP" altLang="en-US">
                    <a:noFill/>
                  </a:rPr>
                  <a:t> </a:t>
                </a:r>
              </a:p>
            </p:txBody>
          </p:sp>
        </mc:Fallback>
      </mc:AlternateContent>
      <p:sp>
        <p:nvSpPr>
          <p:cNvPr id="4" name="テキスト ボックス 3"/>
          <p:cNvSpPr txBox="1"/>
          <p:nvPr/>
        </p:nvSpPr>
        <p:spPr>
          <a:xfrm>
            <a:off x="6156176" y="3278749"/>
            <a:ext cx="360040" cy="523220"/>
          </a:xfrm>
          <a:prstGeom prst="rect">
            <a:avLst/>
          </a:prstGeom>
          <a:noFill/>
        </p:spPr>
        <p:txBody>
          <a:bodyPr wrap="square" rtlCol="0">
            <a:spAutoFit/>
          </a:bodyPr>
          <a:lstStyle/>
          <a:p>
            <a:r>
              <a:rPr kumimoji="1" lang="en-US" altLang="ja-JP" sz="2800"/>
              <a:t>1</a:t>
            </a:r>
            <a:endParaRPr kumimoji="1" lang="ja-JP" altLang="en-US" sz="2800"/>
          </a:p>
        </p:txBody>
      </p:sp>
      <p:sp>
        <p:nvSpPr>
          <p:cNvPr id="5" name="テキスト ボックス 4"/>
          <p:cNvSpPr txBox="1"/>
          <p:nvPr/>
        </p:nvSpPr>
        <p:spPr>
          <a:xfrm>
            <a:off x="1653443" y="5118747"/>
            <a:ext cx="329750" cy="584775"/>
          </a:xfrm>
          <a:prstGeom prst="rect">
            <a:avLst/>
          </a:prstGeom>
          <a:noFill/>
        </p:spPr>
        <p:txBody>
          <a:bodyPr wrap="square" rtlCol="0">
            <a:spAutoFit/>
          </a:bodyPr>
          <a:lstStyle/>
          <a:p>
            <a:r>
              <a:rPr kumimoji="1" lang="en-US" altLang="ja-JP" sz="3200" smtClean="0"/>
              <a:t>0</a:t>
            </a:r>
            <a:endParaRPr kumimoji="1" lang="ja-JP" altLang="en-US" sz="3200"/>
          </a:p>
        </p:txBody>
      </p:sp>
      <p:sp>
        <p:nvSpPr>
          <p:cNvPr id="6" name="テキスト ボックス 5"/>
          <p:cNvSpPr txBox="1"/>
          <p:nvPr/>
        </p:nvSpPr>
        <p:spPr>
          <a:xfrm>
            <a:off x="5309087" y="5161302"/>
            <a:ext cx="329750" cy="584775"/>
          </a:xfrm>
          <a:prstGeom prst="rect">
            <a:avLst/>
          </a:prstGeom>
          <a:noFill/>
        </p:spPr>
        <p:txBody>
          <a:bodyPr wrap="square" rtlCol="0">
            <a:spAutoFit/>
          </a:bodyPr>
          <a:lstStyle/>
          <a:p>
            <a:r>
              <a:rPr kumimoji="1" lang="en-US" altLang="ja-JP" sz="3200" smtClean="0"/>
              <a:t>0</a:t>
            </a:r>
            <a:endParaRPr kumimoji="1" lang="ja-JP" altLang="en-US" sz="3200"/>
          </a:p>
        </p:txBody>
      </p:sp>
      <mc:AlternateContent xmlns:mc="http://schemas.openxmlformats.org/markup-compatibility/2006" xmlns:a14="http://schemas.microsoft.com/office/drawing/2010/main">
        <mc:Choice Requires="a14">
          <p:sp>
            <p:nvSpPr>
              <p:cNvPr id="7" name="テキスト ボックス 6"/>
              <p:cNvSpPr txBox="1"/>
              <p:nvPr/>
            </p:nvSpPr>
            <p:spPr>
              <a:xfrm>
                <a:off x="2195736" y="5661248"/>
                <a:ext cx="86409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a:rPr>
                          </m:ctrlPr>
                        </m:sSupPr>
                        <m:e>
                          <m:d>
                            <m:dPr>
                              <m:ctrlPr>
                                <a:rPr kumimoji="1" lang="en-US" altLang="ja-JP" sz="2000" b="0" i="1" smtClean="0">
                                  <a:latin typeface="Cambria Math"/>
                                </a:rPr>
                              </m:ctrlPr>
                            </m:dPr>
                            <m:e>
                              <m:r>
                                <a:rPr kumimoji="1" lang="en-US" altLang="ja-JP" sz="2000" b="0" i="1" smtClean="0">
                                  <a:latin typeface="Cambria Math"/>
                                </a:rPr>
                                <m:t>−1</m:t>
                              </m:r>
                            </m:e>
                          </m:d>
                        </m:e>
                        <m:sup>
                          <m:r>
                            <a:rPr kumimoji="1" lang="en-US" altLang="ja-JP" sz="2000" b="0" i="1" smtClean="0">
                              <a:latin typeface="Cambria Math"/>
                            </a:rPr>
                            <m:t>2013</m:t>
                          </m:r>
                        </m:sup>
                      </m:sSup>
                    </m:oMath>
                  </m:oMathPara>
                </a14:m>
                <a:endParaRPr kumimoji="1" lang="ja-JP" altLang="en-US" sz="200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195736" y="5661248"/>
                <a:ext cx="864096" cy="400110"/>
              </a:xfrm>
              <a:prstGeom prst="rect">
                <a:avLst/>
              </a:prstGeom>
              <a:blipFill rotWithShape="1">
                <a:blip r:embed="rId4"/>
                <a:stretch>
                  <a:fillRect r="-31690"/>
                </a:stretch>
              </a:blipFill>
            </p:spPr>
            <p:txBody>
              <a:bodyPr/>
              <a:lstStyle/>
              <a:p>
                <a:r>
                  <a:rPr lang="ja-JP" altLang="en-US">
                    <a:noFill/>
                  </a:rPr>
                  <a:t> </a:t>
                </a:r>
              </a:p>
            </p:txBody>
          </p:sp>
        </mc:Fallback>
      </mc:AlternateContent>
      <p:sp>
        <p:nvSpPr>
          <p:cNvPr id="8" name="テキスト ボックス 7"/>
          <p:cNvSpPr txBox="1"/>
          <p:nvPr/>
        </p:nvSpPr>
        <p:spPr>
          <a:xfrm>
            <a:off x="4805031" y="5630523"/>
            <a:ext cx="504056" cy="523220"/>
          </a:xfrm>
          <a:prstGeom prst="rect">
            <a:avLst/>
          </a:prstGeom>
          <a:noFill/>
        </p:spPr>
        <p:txBody>
          <a:bodyPr wrap="square" rtlCol="0">
            <a:spAutoFit/>
          </a:bodyPr>
          <a:lstStyle/>
          <a:p>
            <a:r>
              <a:rPr kumimoji="1" lang="en-US" altLang="ja-JP" sz="2400" dirty="0" smtClean="0"/>
              <a:t>-</a:t>
            </a:r>
            <a:r>
              <a:rPr kumimoji="1" lang="en-US" altLang="ja-JP" sz="2800" dirty="0" smtClean="0"/>
              <a:t>1</a:t>
            </a:r>
            <a:endParaRPr kumimoji="1" lang="ja-JP" altLang="en-US" sz="2400" dirty="0"/>
          </a:p>
        </p:txBody>
      </p:sp>
      <p:sp>
        <p:nvSpPr>
          <p:cNvPr id="9" name="日付プレースホルダー 8"/>
          <p:cNvSpPr>
            <a:spLocks noGrp="1"/>
          </p:cNvSpPr>
          <p:nvPr>
            <p:ph type="dt" sz="half" idx="10"/>
          </p:nvPr>
        </p:nvSpPr>
        <p:spPr/>
        <p:txBody>
          <a:bodyPr/>
          <a:lstStyle/>
          <a:p>
            <a:pPr eaLnBrk="1" latinLnBrk="0" hangingPunct="1"/>
            <a:r>
              <a:rPr lang="en-US" smtClean="0"/>
              <a:t>計算機科学入門</a:t>
            </a:r>
            <a:endParaRPr lang="en-US" dirty="0"/>
          </a:p>
        </p:txBody>
      </p:sp>
      <p:sp>
        <p:nvSpPr>
          <p:cNvPr id="10" name="フッター プレースホルダー 9"/>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11" name="スライド番号プレースホルダー 10"/>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20</a:t>
            </a:fld>
            <a:endParaRPr kumimoji="0" lang="en-US" dirty="0"/>
          </a:p>
        </p:txBody>
      </p:sp>
    </p:spTree>
    <p:extLst>
      <p:ext uri="{BB962C8B-B14F-4D97-AF65-F5344CB8AC3E}">
        <p14:creationId xmlns:p14="http://schemas.microsoft.com/office/powerpoint/2010/main" val="267578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シーザー暗号の復習</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1"/>
                <a:ext cx="8229600" cy="1324744"/>
              </a:xfrm>
            </p:spPr>
            <p:txBody>
              <a:bodyPr>
                <a:normAutofit fontScale="85000" lnSpcReduction="20000"/>
              </a:bodyPr>
              <a:lstStyle/>
              <a:p>
                <a:r>
                  <a:rPr lang="ja-JP" altLang="en-US" dirty="0" smtClean="0"/>
                  <a:t>平文： </a:t>
                </a:r>
                <a:r>
                  <a:rPr lang="en-US" altLang="ja-JP" dirty="0"/>
                  <a:t>0</a:t>
                </a:r>
                <a14:m>
                  <m:oMath xmlns:m="http://schemas.openxmlformats.org/officeDocument/2006/math">
                    <m:r>
                      <a:rPr lang="en-US" altLang="ja-JP" i="1">
                        <a:latin typeface="Cambria Math"/>
                      </a:rPr>
                      <m:t>≤</m:t>
                    </m:r>
                  </m:oMath>
                </a14:m>
                <a:r>
                  <a:rPr lang="en-US" altLang="ja-JP" dirty="0">
                    <a:solidFill>
                      <a:schemeClr val="accent3">
                        <a:lumMod val="75000"/>
                      </a:schemeClr>
                    </a:solidFill>
                  </a:rPr>
                  <a:t>m</a:t>
                </a:r>
                <a:r>
                  <a:rPr lang="en-US" altLang="ja-JP" dirty="0"/>
                  <a:t>&lt;26</a:t>
                </a:r>
              </a:p>
              <a:p>
                <a:r>
                  <a:rPr lang="ja-JP" altLang="en-US" dirty="0"/>
                  <a:t>暗号化鍵： </a:t>
                </a:r>
                <a14:m>
                  <m:oMath xmlns:m="http://schemas.openxmlformats.org/officeDocument/2006/math">
                    <m:r>
                      <a:rPr lang="en-US" altLang="ja-JP" i="1">
                        <a:latin typeface="Cambria Math"/>
                      </a:rPr>
                      <m:t>0≤</m:t>
                    </m:r>
                    <m:r>
                      <a:rPr lang="en-US" altLang="ja-JP" i="1" smtClean="0">
                        <a:solidFill>
                          <a:schemeClr val="accent6">
                            <a:lumMod val="75000"/>
                          </a:schemeClr>
                        </a:solidFill>
                        <a:latin typeface="Cambria Math"/>
                      </a:rPr>
                      <m:t>𝑘</m:t>
                    </m:r>
                    <m:r>
                      <a:rPr lang="en-US" altLang="ja-JP" i="1">
                        <a:latin typeface="Cambria Math"/>
                      </a:rPr>
                      <m:t>&lt;26 </m:t>
                    </m:r>
                  </m:oMath>
                </a14:m>
                <a:endParaRPr lang="en-US" altLang="ja-JP" dirty="0"/>
              </a:p>
              <a:p>
                <a:r>
                  <a:rPr lang="ja-JP" altLang="en-US" dirty="0"/>
                  <a:t>暗号文：　</a:t>
                </a:r>
                <a14:m>
                  <m:oMath xmlns:m="http://schemas.openxmlformats.org/officeDocument/2006/math">
                    <m:r>
                      <a:rPr lang="en-US" altLang="ja-JP" i="1">
                        <a:latin typeface="Cambria Math"/>
                      </a:rPr>
                      <m:t>0≤</m:t>
                    </m:r>
                    <m:r>
                      <m:rPr>
                        <m:sty m:val="p"/>
                      </m:rPr>
                      <a:rPr lang="en-US" altLang="ja-JP" smtClean="0">
                        <a:solidFill>
                          <a:schemeClr val="accent1"/>
                        </a:solidFill>
                        <a:latin typeface="Cambria Math"/>
                      </a:rPr>
                      <m:t>c</m:t>
                    </m:r>
                    <m:r>
                      <a:rPr lang="en-US" altLang="ja-JP">
                        <a:latin typeface="Cambria Math"/>
                      </a:rPr>
                      <m:t>&lt;26</m:t>
                    </m:r>
                  </m:oMath>
                </a14:m>
                <a:endParaRPr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1"/>
                <a:ext cx="8229600" cy="1324744"/>
              </a:xfrm>
              <a:blipFill rotWithShape="1">
                <a:blip r:embed="rId3"/>
                <a:stretch>
                  <a:fillRect l="-1185" t="-11521" b="-4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1619672" y="4077072"/>
                <a:ext cx="200133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𝑐</m:t>
                      </m:r>
                      <m:r>
                        <a:rPr kumimoji="1" lang="en-US" altLang="ja-JP" sz="2800" b="0" i="1" smtClean="0">
                          <a:latin typeface="Cambria Math"/>
                        </a:rPr>
                        <m:t>=</m:t>
                      </m:r>
                      <m:r>
                        <a:rPr kumimoji="1" lang="en-US" altLang="ja-JP" sz="2800" b="0" i="1" smtClean="0">
                          <a:latin typeface="Cambria Math"/>
                        </a:rPr>
                        <m:t>𝑚</m:t>
                      </m:r>
                      <m:r>
                        <a:rPr kumimoji="1" lang="en-US" altLang="ja-JP" sz="2800" b="0" i="1" smtClean="0">
                          <a:latin typeface="Cambria Math"/>
                        </a:rPr>
                        <m:t>+</m:t>
                      </m:r>
                      <m:r>
                        <a:rPr kumimoji="1" lang="en-US" altLang="ja-JP" sz="2800" b="0" i="1" smtClean="0">
                          <a:latin typeface="Cambria Math"/>
                        </a:rPr>
                        <m:t>𝑘</m:t>
                      </m:r>
                    </m:oMath>
                    <m:oMath xmlns:m="http://schemas.openxmlformats.org/officeDocument/2006/math">
                      <m:r>
                        <a:rPr kumimoji="1" lang="en-US" altLang="ja-JP" sz="2800" b="0" i="1" smtClean="0">
                          <a:latin typeface="Cambria Math"/>
                        </a:rPr>
                        <m:t>𝑚𝑜𝑑</m:t>
                      </m:r>
                      <m:r>
                        <a:rPr kumimoji="1" lang="en-US" altLang="ja-JP" sz="2800" b="0" i="1" smtClean="0">
                          <a:latin typeface="Cambria Math"/>
                        </a:rPr>
                        <m:t> 26</m:t>
                      </m:r>
                    </m:oMath>
                  </m:oMathPara>
                </a14:m>
                <a:endParaRPr kumimoji="1" lang="ja-JP" altLang="en-US"/>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619672" y="4077072"/>
                <a:ext cx="2001336" cy="954107"/>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5508104" y="4077069"/>
                <a:ext cx="200133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𝑚</m:t>
                      </m:r>
                      <m:r>
                        <a:rPr kumimoji="1" lang="en-US" altLang="ja-JP" sz="2800" b="0" i="1" smtClean="0">
                          <a:latin typeface="Cambria Math"/>
                        </a:rPr>
                        <m:t>=</m:t>
                      </m:r>
                      <m:r>
                        <a:rPr kumimoji="1" lang="en-US" altLang="ja-JP" sz="2800" b="0" i="1" smtClean="0">
                          <a:latin typeface="Cambria Math"/>
                        </a:rPr>
                        <m:t>𝑐</m:t>
                      </m:r>
                      <m:r>
                        <a:rPr kumimoji="1" lang="en-US" altLang="ja-JP" sz="2800" b="0" i="1" smtClean="0">
                          <a:latin typeface="Cambria Math"/>
                        </a:rPr>
                        <m:t>−</m:t>
                      </m:r>
                      <m:r>
                        <a:rPr kumimoji="1" lang="en-US" altLang="ja-JP" sz="2800" b="0" i="1" smtClean="0">
                          <a:latin typeface="Cambria Math"/>
                        </a:rPr>
                        <m:t>𝑘</m:t>
                      </m:r>
                    </m:oMath>
                    <m:oMath xmlns:m="http://schemas.openxmlformats.org/officeDocument/2006/math">
                      <m:r>
                        <a:rPr kumimoji="1" lang="en-US" altLang="ja-JP" sz="2800" b="0" i="1" smtClean="0">
                          <a:latin typeface="Cambria Math"/>
                        </a:rPr>
                        <m:t>𝑚𝑜𝑑</m:t>
                      </m:r>
                      <m:r>
                        <a:rPr kumimoji="1" lang="en-US" altLang="ja-JP" sz="2800" b="0" i="1" smtClean="0">
                          <a:latin typeface="Cambria Math"/>
                        </a:rPr>
                        <m:t> 26</m:t>
                      </m:r>
                    </m:oMath>
                  </m:oMathPara>
                </a14:m>
                <a:endParaRPr kumimoji="1" lang="ja-JP" altLang="en-US"/>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508104" y="4077069"/>
                <a:ext cx="2001336" cy="954107"/>
              </a:xfrm>
              <a:prstGeom prst="rect">
                <a:avLst/>
              </a:prstGeom>
              <a:blipFill rotWithShape="1">
                <a:blip r:embed="rId5"/>
                <a:stretch>
                  <a:fillRect/>
                </a:stretch>
              </a:blipFill>
            </p:spPr>
            <p:txBody>
              <a:bodyPr/>
              <a:lstStyle/>
              <a:p>
                <a:r>
                  <a:rPr lang="ja-JP" altLang="en-US">
                    <a:noFill/>
                  </a:rPr>
                  <a:t> </a:t>
                </a:r>
              </a:p>
            </p:txBody>
          </p:sp>
        </mc:Fallback>
      </mc:AlternateContent>
      <p:sp>
        <p:nvSpPr>
          <p:cNvPr id="6" name="テキスト ボックス 5"/>
          <p:cNvSpPr txBox="1"/>
          <p:nvPr/>
        </p:nvSpPr>
        <p:spPr>
          <a:xfrm>
            <a:off x="351430" y="4292513"/>
            <a:ext cx="396044" cy="523220"/>
          </a:xfrm>
          <a:prstGeom prst="rect">
            <a:avLst/>
          </a:prstGeom>
          <a:noFill/>
        </p:spPr>
        <p:txBody>
          <a:bodyPr wrap="square" rtlCol="0">
            <a:spAutoFit/>
          </a:bodyPr>
          <a:lstStyle/>
          <a:p>
            <a:r>
              <a:rPr kumimoji="1" lang="en-US" altLang="ja-JP" sz="2800" dirty="0" smtClean="0">
                <a:solidFill>
                  <a:schemeClr val="accent3">
                    <a:lumMod val="75000"/>
                  </a:schemeClr>
                </a:solidFill>
              </a:rPr>
              <a:t>m</a:t>
            </a:r>
            <a:endParaRPr kumimoji="1" lang="ja-JP" altLang="en-US" sz="2800" dirty="0">
              <a:solidFill>
                <a:schemeClr val="accent3">
                  <a:lumMod val="75000"/>
                </a:schemeClr>
              </a:solidFill>
            </a:endParaRPr>
          </a:p>
        </p:txBody>
      </p:sp>
      <p:sp>
        <p:nvSpPr>
          <p:cNvPr id="7" name="テキスト ボックス 6"/>
          <p:cNvSpPr txBox="1"/>
          <p:nvPr/>
        </p:nvSpPr>
        <p:spPr>
          <a:xfrm>
            <a:off x="8244408" y="4292513"/>
            <a:ext cx="396044" cy="523220"/>
          </a:xfrm>
          <a:prstGeom prst="rect">
            <a:avLst/>
          </a:prstGeom>
          <a:noFill/>
        </p:spPr>
        <p:txBody>
          <a:bodyPr wrap="square" rtlCol="0">
            <a:spAutoFit/>
          </a:bodyPr>
          <a:lstStyle/>
          <a:p>
            <a:r>
              <a:rPr kumimoji="1" lang="en-US" altLang="ja-JP" sz="2800" dirty="0" smtClean="0">
                <a:solidFill>
                  <a:schemeClr val="accent3">
                    <a:lumMod val="75000"/>
                  </a:schemeClr>
                </a:solidFill>
              </a:rPr>
              <a:t>m</a:t>
            </a:r>
            <a:endParaRPr kumimoji="1" lang="ja-JP" altLang="en-US" sz="2800" dirty="0">
              <a:solidFill>
                <a:schemeClr val="accent3">
                  <a:lumMod val="75000"/>
                </a:schemeClr>
              </a:solidFill>
            </a:endParaRPr>
          </a:p>
        </p:txBody>
      </p:sp>
      <p:sp>
        <p:nvSpPr>
          <p:cNvPr id="8" name="右矢印 7"/>
          <p:cNvSpPr/>
          <p:nvPr/>
        </p:nvSpPr>
        <p:spPr>
          <a:xfrm flipV="1">
            <a:off x="3621008" y="4554121"/>
            <a:ext cx="1887096" cy="170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flipV="1">
            <a:off x="7509440" y="4554120"/>
            <a:ext cx="734968" cy="84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843972" y="4503367"/>
            <a:ext cx="734968" cy="147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368428" y="4048694"/>
            <a:ext cx="360040" cy="523220"/>
          </a:xfrm>
          <a:prstGeom prst="rect">
            <a:avLst/>
          </a:prstGeom>
          <a:noFill/>
        </p:spPr>
        <p:txBody>
          <a:bodyPr wrap="square" rtlCol="0">
            <a:spAutoFit/>
          </a:bodyPr>
          <a:lstStyle/>
          <a:p>
            <a:r>
              <a:rPr kumimoji="1" lang="en-US" altLang="ja-JP" sz="2800" dirty="0" smtClean="0">
                <a:solidFill>
                  <a:schemeClr val="accent1"/>
                </a:solidFill>
              </a:rPr>
              <a:t>c</a:t>
            </a:r>
            <a:endParaRPr kumimoji="1" lang="ja-JP" altLang="en-US" sz="2800" dirty="0">
              <a:solidFill>
                <a:schemeClr val="accent1"/>
              </a:solidFill>
            </a:endParaRPr>
          </a:p>
        </p:txBody>
      </p:sp>
      <p:sp>
        <p:nvSpPr>
          <p:cNvPr id="12" name="テキスト ボックス 11"/>
          <p:cNvSpPr txBox="1"/>
          <p:nvPr/>
        </p:nvSpPr>
        <p:spPr>
          <a:xfrm>
            <a:off x="2537774" y="3212976"/>
            <a:ext cx="378042" cy="523220"/>
          </a:xfrm>
          <a:prstGeom prst="rect">
            <a:avLst/>
          </a:prstGeom>
          <a:noFill/>
        </p:spPr>
        <p:txBody>
          <a:bodyPr wrap="square" rtlCol="0">
            <a:spAutoFit/>
          </a:bodyPr>
          <a:lstStyle/>
          <a:p>
            <a:r>
              <a:rPr kumimoji="1" lang="en-US" altLang="ja-JP" sz="2800" dirty="0" smtClean="0">
                <a:solidFill>
                  <a:schemeClr val="accent6">
                    <a:lumMod val="75000"/>
                  </a:schemeClr>
                </a:solidFill>
              </a:rPr>
              <a:t>k</a:t>
            </a:r>
            <a:endParaRPr kumimoji="1" lang="ja-JP" altLang="en-US" sz="2800" dirty="0">
              <a:solidFill>
                <a:schemeClr val="accent6">
                  <a:lumMod val="75000"/>
                </a:schemeClr>
              </a:solidFill>
            </a:endParaRPr>
          </a:p>
        </p:txBody>
      </p:sp>
      <p:sp>
        <p:nvSpPr>
          <p:cNvPr id="13" name="テキスト ボックス 12"/>
          <p:cNvSpPr txBox="1"/>
          <p:nvPr/>
        </p:nvSpPr>
        <p:spPr>
          <a:xfrm>
            <a:off x="6319751" y="3212976"/>
            <a:ext cx="378042" cy="523220"/>
          </a:xfrm>
          <a:prstGeom prst="rect">
            <a:avLst/>
          </a:prstGeom>
          <a:noFill/>
        </p:spPr>
        <p:txBody>
          <a:bodyPr wrap="square" rtlCol="0">
            <a:spAutoFit/>
          </a:bodyPr>
          <a:lstStyle/>
          <a:p>
            <a:r>
              <a:rPr kumimoji="1" lang="en-US" altLang="ja-JP" sz="2800" dirty="0" smtClean="0">
                <a:solidFill>
                  <a:schemeClr val="accent6">
                    <a:lumMod val="75000"/>
                  </a:schemeClr>
                </a:solidFill>
              </a:rPr>
              <a:t>k</a:t>
            </a:r>
            <a:endParaRPr kumimoji="1" lang="ja-JP" altLang="en-US" sz="2800" dirty="0">
              <a:solidFill>
                <a:schemeClr val="accent6">
                  <a:lumMod val="75000"/>
                </a:schemeClr>
              </a:solidFill>
            </a:endParaRPr>
          </a:p>
        </p:txBody>
      </p:sp>
      <p:sp>
        <p:nvSpPr>
          <p:cNvPr id="14" name="下矢印 13"/>
          <p:cNvSpPr/>
          <p:nvPr/>
        </p:nvSpPr>
        <p:spPr>
          <a:xfrm>
            <a:off x="6444208" y="3645024"/>
            <a:ext cx="64564" cy="403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2694513" y="3673399"/>
            <a:ext cx="64564" cy="403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008940" y="2856220"/>
            <a:ext cx="1224136" cy="369332"/>
          </a:xfrm>
          <a:prstGeom prst="rect">
            <a:avLst/>
          </a:prstGeom>
          <a:noFill/>
        </p:spPr>
        <p:txBody>
          <a:bodyPr wrap="square" rtlCol="0">
            <a:spAutoFit/>
          </a:bodyPr>
          <a:lstStyle/>
          <a:p>
            <a:r>
              <a:rPr kumimoji="1" lang="ja-JP" altLang="en-US" smtClean="0"/>
              <a:t>（暗号鍵）</a:t>
            </a:r>
            <a:endParaRPr kumimoji="1" lang="ja-JP" altLang="en-US"/>
          </a:p>
        </p:txBody>
      </p:sp>
      <p:sp>
        <p:nvSpPr>
          <p:cNvPr id="17" name="テキスト ボックス 16"/>
          <p:cNvSpPr txBox="1"/>
          <p:nvPr/>
        </p:nvSpPr>
        <p:spPr>
          <a:xfrm>
            <a:off x="6739869" y="2867640"/>
            <a:ext cx="1224136" cy="369332"/>
          </a:xfrm>
          <a:prstGeom prst="rect">
            <a:avLst/>
          </a:prstGeom>
          <a:noFill/>
        </p:spPr>
        <p:txBody>
          <a:bodyPr wrap="square" rtlCol="0">
            <a:spAutoFit/>
          </a:bodyPr>
          <a:lstStyle/>
          <a:p>
            <a:r>
              <a:rPr kumimoji="1" lang="ja-JP" altLang="en-US" smtClean="0"/>
              <a:t>（複号鍵）</a:t>
            </a:r>
            <a:endParaRPr kumimoji="1" lang="ja-JP" altLang="en-US"/>
          </a:p>
        </p:txBody>
      </p:sp>
      <p:sp>
        <p:nvSpPr>
          <p:cNvPr id="18" name="コンテンツ プレースホルダー 2"/>
          <p:cNvSpPr txBox="1">
            <a:spLocks/>
          </p:cNvSpPr>
          <p:nvPr/>
        </p:nvSpPr>
        <p:spPr>
          <a:xfrm>
            <a:off x="549452" y="5301208"/>
            <a:ext cx="8229600" cy="132474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a:t>暗号化／復号化鍵・・・</a:t>
            </a:r>
            <a:r>
              <a:rPr lang="en-US" altLang="ja-JP" b="1" dirty="0">
                <a:solidFill>
                  <a:schemeClr val="accent6">
                    <a:lumMod val="75000"/>
                  </a:schemeClr>
                </a:solidFill>
              </a:rPr>
              <a:t>k</a:t>
            </a:r>
            <a:r>
              <a:rPr lang="en-US" altLang="ja-JP" b="1" dirty="0"/>
              <a:t> </a:t>
            </a:r>
            <a:r>
              <a:rPr lang="ja-JP" altLang="en-US" dirty="0"/>
              <a:t>の</a:t>
            </a:r>
            <a:r>
              <a:rPr lang="ja-JP" altLang="en-US" dirty="0" smtClean="0"/>
              <a:t>値</a:t>
            </a:r>
            <a:endParaRPr lang="en-US" altLang="ja-JP" dirty="0" smtClean="0"/>
          </a:p>
          <a:p>
            <a:pPr marL="0" indent="0">
              <a:buNone/>
            </a:pPr>
            <a:r>
              <a:rPr lang="ja-JP" altLang="en-US" dirty="0"/>
              <a:t>暗号化／復号化アルゴリズム・・・式（</a:t>
            </a:r>
            <a:r>
              <a:rPr lang="en-US" altLang="ja-JP" b="1" dirty="0">
                <a:solidFill>
                  <a:schemeClr val="accent6">
                    <a:lumMod val="75000"/>
                  </a:schemeClr>
                </a:solidFill>
              </a:rPr>
              <a:t>k</a:t>
            </a:r>
            <a:r>
              <a:rPr lang="ja-JP" altLang="en-US" dirty="0"/>
              <a:t>は未知数）</a:t>
            </a:r>
          </a:p>
        </p:txBody>
      </p:sp>
      <p:sp>
        <p:nvSpPr>
          <p:cNvPr id="19" name="日付プレースホルダー 18"/>
          <p:cNvSpPr>
            <a:spLocks noGrp="1"/>
          </p:cNvSpPr>
          <p:nvPr>
            <p:ph type="dt" sz="half" idx="10"/>
          </p:nvPr>
        </p:nvSpPr>
        <p:spPr/>
        <p:txBody>
          <a:bodyPr/>
          <a:lstStyle/>
          <a:p>
            <a:pPr eaLnBrk="1" latinLnBrk="0" hangingPunct="1"/>
            <a:r>
              <a:rPr lang="en-US" smtClean="0"/>
              <a:t>計算機科学入門</a:t>
            </a:r>
            <a:endParaRPr lang="en-US" dirty="0"/>
          </a:p>
        </p:txBody>
      </p:sp>
      <p:sp>
        <p:nvSpPr>
          <p:cNvPr id="20" name="フッター プレースホルダー 19"/>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21" name="スライド番号プレースホルダー 20"/>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21</a:t>
            </a:fld>
            <a:endParaRPr kumimoji="0" lang="en-US" dirty="0"/>
          </a:p>
        </p:txBody>
      </p:sp>
    </p:spTree>
    <p:extLst>
      <p:ext uri="{BB962C8B-B14F-4D97-AF65-F5344CB8AC3E}">
        <p14:creationId xmlns:p14="http://schemas.microsoft.com/office/powerpoint/2010/main" val="3632996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内容</a:t>
            </a:r>
            <a:endParaRPr lang="en-US" dirty="0"/>
          </a:p>
        </p:txBody>
      </p:sp>
      <p:sp>
        <p:nvSpPr>
          <p:cNvPr id="3" name="コンテンツ プレースホルダー 2"/>
          <p:cNvSpPr>
            <a:spLocks noGrp="1"/>
          </p:cNvSpPr>
          <p:nvPr>
            <p:ph idx="1"/>
          </p:nvPr>
        </p:nvSpPr>
        <p:spPr/>
        <p:txBody>
          <a:bodyPr/>
          <a:lstStyle/>
          <a:p>
            <a:r>
              <a:rPr lang="ja-JP" altLang="en-US" dirty="0" smtClean="0"/>
              <a:t>情報セキュリティとは</a:t>
            </a:r>
            <a:endParaRPr lang="en-US" altLang="ja-JP" dirty="0" smtClean="0"/>
          </a:p>
          <a:p>
            <a:r>
              <a:rPr lang="ja-JP" altLang="en-US" dirty="0" smtClean="0"/>
              <a:t>暗号学入門　（シーザー暗号例を用いて）</a:t>
            </a:r>
            <a:endParaRPr lang="en-US" altLang="ja-JP" dirty="0" smtClean="0"/>
          </a:p>
          <a:p>
            <a:r>
              <a:rPr lang="ja-JP" altLang="en-US" dirty="0" smtClean="0"/>
              <a:t>剰余演算　</a:t>
            </a:r>
            <a:endParaRPr lang="en-US" altLang="ja-JP" dirty="0" smtClean="0"/>
          </a:p>
          <a:p>
            <a:r>
              <a:rPr lang="ja-JP" altLang="en-US" dirty="0" smtClean="0"/>
              <a:t>公開鍵暗号（入門）</a:t>
            </a:r>
            <a:endParaRPr lang="en-US" altLang="ja-JP" dirty="0" smtClean="0"/>
          </a:p>
          <a:p>
            <a:r>
              <a:rPr lang="en-US" altLang="ja-JP" dirty="0" smtClean="0"/>
              <a:t>RSA</a:t>
            </a:r>
            <a:r>
              <a:rPr lang="ja-JP" altLang="en-US" dirty="0" smtClean="0"/>
              <a:t>暗号方式</a:t>
            </a:r>
            <a:endParaRPr lang="en-US" altLang="ja-JP" dirty="0" smtClean="0"/>
          </a:p>
          <a:p>
            <a:pPr marL="342900" lvl="1" indent="-342900">
              <a:buFont typeface="Arial" pitchFamily="34" charset="0"/>
              <a:buChar char="•"/>
            </a:pPr>
            <a:r>
              <a:rPr lang="ja-JP" altLang="en-US" dirty="0" smtClean="0"/>
              <a:t>補足：</a:t>
            </a:r>
            <a:r>
              <a:rPr lang="en-US" altLang="ja-JP" dirty="0"/>
              <a:t>Diffie-Hellmann</a:t>
            </a:r>
            <a:r>
              <a:rPr lang="ja-JP" altLang="en-US" dirty="0"/>
              <a:t>交換</a:t>
            </a:r>
            <a:r>
              <a:rPr lang="ja-JP" altLang="en-US" dirty="0" smtClean="0"/>
              <a:t>鍵　＋ディジタル署名</a:t>
            </a:r>
            <a:endParaRPr lang="en-US" altLang="ja-JP" dirty="0" smtClean="0"/>
          </a:p>
          <a:p>
            <a:endParaRPr lang="en-US" dirty="0"/>
          </a:p>
        </p:txBody>
      </p:sp>
      <p:sp>
        <p:nvSpPr>
          <p:cNvPr id="4" name="正方形/長方形 3"/>
          <p:cNvSpPr/>
          <p:nvPr/>
        </p:nvSpPr>
        <p:spPr>
          <a:xfrm>
            <a:off x="827584" y="3327197"/>
            <a:ext cx="39604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22</a:t>
            </a:fld>
            <a:endParaRPr kumimoji="0" lang="en-US" dirty="0"/>
          </a:p>
        </p:txBody>
      </p:sp>
    </p:spTree>
    <p:extLst>
      <p:ext uri="{BB962C8B-B14F-4D97-AF65-F5344CB8AC3E}">
        <p14:creationId xmlns:p14="http://schemas.microsoft.com/office/powerpoint/2010/main" val="2701542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共通鍵</a:t>
            </a:r>
            <a:r>
              <a:rPr lang="ja-JP" altLang="en-US" dirty="0" smtClean="0"/>
              <a:t>暗号</a:t>
            </a:r>
            <a:r>
              <a:rPr kumimoji="1" lang="ja-JP" altLang="en-US" dirty="0" smtClean="0"/>
              <a:t>（</a:t>
            </a:r>
            <a:r>
              <a:rPr lang="ja-JP" altLang="en-US" dirty="0"/>
              <a:t>秘密鍵暗号）</a:t>
            </a:r>
            <a:endParaRPr kumimoji="1" lang="ja-JP" altLang="en-US" dirty="0"/>
          </a:p>
        </p:txBody>
      </p:sp>
      <p:sp>
        <p:nvSpPr>
          <p:cNvPr id="3" name="コンテンツ プレースホルダー 2"/>
          <p:cNvSpPr>
            <a:spLocks noGrp="1"/>
          </p:cNvSpPr>
          <p:nvPr>
            <p:ph idx="1"/>
          </p:nvPr>
        </p:nvSpPr>
        <p:spPr>
          <a:xfrm>
            <a:off x="385192" y="4869160"/>
            <a:ext cx="8229600" cy="1598539"/>
          </a:xfrm>
        </p:spPr>
        <p:txBody>
          <a:bodyPr>
            <a:normAutofit fontScale="92500" lnSpcReduction="10000"/>
          </a:bodyPr>
          <a:lstStyle/>
          <a:p>
            <a:r>
              <a:rPr kumimoji="1" lang="en-US" altLang="ja-JP" dirty="0" smtClean="0"/>
              <a:t>       =             </a:t>
            </a:r>
            <a:r>
              <a:rPr kumimoji="1" lang="ja-JP" altLang="en-US" dirty="0" smtClean="0"/>
              <a:t>　同じ秘密鍵を使う</a:t>
            </a:r>
            <a:endParaRPr kumimoji="1" lang="en-US" altLang="ja-JP" dirty="0" smtClean="0"/>
          </a:p>
          <a:p>
            <a:endParaRPr lang="en-US" altLang="ja-JP" dirty="0" smtClean="0"/>
          </a:p>
          <a:p>
            <a:r>
              <a:rPr lang="ja-JP" altLang="en-US" dirty="0"/>
              <a:t>暗号</a:t>
            </a:r>
            <a:r>
              <a:rPr lang="ja-JP" altLang="en-US" dirty="0" smtClean="0"/>
              <a:t>文の生成</a:t>
            </a:r>
            <a:r>
              <a:rPr lang="ja-JP" altLang="en-US" dirty="0"/>
              <a:t>順序</a:t>
            </a:r>
            <a:r>
              <a:rPr lang="ja-JP" altLang="en-US" dirty="0" smtClean="0"/>
              <a:t>を公開する</a:t>
            </a:r>
            <a:endParaRPr lang="en-US" altLang="ja-JP" dirty="0"/>
          </a:p>
        </p:txBody>
      </p:sp>
      <p:sp>
        <p:nvSpPr>
          <p:cNvPr id="4" name="雲 3"/>
          <p:cNvSpPr/>
          <p:nvPr/>
        </p:nvSpPr>
        <p:spPr>
          <a:xfrm>
            <a:off x="2123728" y="1834395"/>
            <a:ext cx="4557019" cy="2437863"/>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tyasuda\AppData\Local\Microsoft\Windows\Temporary Internet Files\Content.IE5\6G6W7DUK\MC9004316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50" y="3447505"/>
            <a:ext cx="1080119" cy="1080119"/>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6"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098" y="3482465"/>
            <a:ext cx="1045159" cy="10451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573">
            <a:off x="717761" y="5111947"/>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417058">
            <a:off x="6223431" y="2087556"/>
            <a:ext cx="585690" cy="423587"/>
          </a:xfrm>
          <a:prstGeom prst="rect">
            <a:avLst/>
          </a:prstGeom>
        </p:spPr>
      </p:pic>
      <p:sp>
        <p:nvSpPr>
          <p:cNvPr id="9" name="テキスト ボックス 8"/>
          <p:cNvSpPr txBox="1"/>
          <p:nvPr/>
        </p:nvSpPr>
        <p:spPr>
          <a:xfrm>
            <a:off x="1835696" y="2615098"/>
            <a:ext cx="165618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000" b="1" dirty="0" smtClean="0"/>
              <a:t>暗号化</a:t>
            </a:r>
            <a:endParaRPr lang="en-US" altLang="ja-JP" sz="2000" b="1" dirty="0" smtClean="0"/>
          </a:p>
          <a:p>
            <a:pPr algn="ctr"/>
            <a:r>
              <a:rPr lang="ja-JP" altLang="en-US" sz="2000" b="1" dirty="0"/>
              <a:t>アルゴリズム</a:t>
            </a:r>
            <a:endParaRPr lang="en-US" sz="2000" b="1" dirty="0"/>
          </a:p>
        </p:txBody>
      </p:sp>
      <p:sp>
        <p:nvSpPr>
          <p:cNvPr id="10" name="テキスト ボックス 9"/>
          <p:cNvSpPr txBox="1"/>
          <p:nvPr/>
        </p:nvSpPr>
        <p:spPr>
          <a:xfrm>
            <a:off x="5508104" y="2645775"/>
            <a:ext cx="165618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000" b="1" dirty="0" smtClean="0"/>
              <a:t>複号化</a:t>
            </a:r>
            <a:endParaRPr lang="en-US" altLang="ja-JP" sz="2000" b="1" dirty="0" smtClean="0"/>
          </a:p>
          <a:p>
            <a:pPr algn="ctr"/>
            <a:r>
              <a:rPr lang="ja-JP" altLang="en-US" sz="2000" b="1" dirty="0"/>
              <a:t>アルゴリズム</a:t>
            </a:r>
            <a:endParaRPr lang="en-US" sz="2000" b="1" dirty="0"/>
          </a:p>
        </p:txBody>
      </p:sp>
      <p:sp>
        <p:nvSpPr>
          <p:cNvPr id="11" name="テキスト ボックス 10"/>
          <p:cNvSpPr txBox="1"/>
          <p:nvPr/>
        </p:nvSpPr>
        <p:spPr>
          <a:xfrm>
            <a:off x="502838" y="4680593"/>
            <a:ext cx="936104" cy="369332"/>
          </a:xfrm>
          <a:prstGeom prst="rect">
            <a:avLst/>
          </a:prstGeom>
          <a:noFill/>
        </p:spPr>
        <p:txBody>
          <a:bodyPr wrap="square" rtlCol="0">
            <a:spAutoFit/>
          </a:bodyPr>
          <a:lstStyle/>
          <a:p>
            <a:r>
              <a:rPr lang="ja-JP" altLang="en-US" dirty="0" smtClean="0"/>
              <a:t>暗号鍵</a:t>
            </a:r>
            <a:endParaRPr lang="en-US" dirty="0"/>
          </a:p>
        </p:txBody>
      </p:sp>
      <p:sp>
        <p:nvSpPr>
          <p:cNvPr id="12" name="テキスト ボックス 11"/>
          <p:cNvSpPr txBox="1"/>
          <p:nvPr/>
        </p:nvSpPr>
        <p:spPr>
          <a:xfrm>
            <a:off x="5868144" y="1588145"/>
            <a:ext cx="936104" cy="369332"/>
          </a:xfrm>
          <a:prstGeom prst="rect">
            <a:avLst/>
          </a:prstGeom>
          <a:noFill/>
        </p:spPr>
        <p:txBody>
          <a:bodyPr wrap="square" rtlCol="0">
            <a:spAutoFit/>
          </a:bodyPr>
          <a:lstStyle/>
          <a:p>
            <a:r>
              <a:rPr lang="ja-JP" altLang="en-US" dirty="0" smtClean="0"/>
              <a:t>複号鍵</a:t>
            </a:r>
            <a:endParaRPr lang="en-US" dirty="0"/>
          </a:p>
        </p:txBody>
      </p:sp>
      <p:sp>
        <p:nvSpPr>
          <p:cNvPr id="13" name="テキスト ボックス 12"/>
          <p:cNvSpPr txBox="1"/>
          <p:nvPr/>
        </p:nvSpPr>
        <p:spPr>
          <a:xfrm>
            <a:off x="330959" y="2345665"/>
            <a:ext cx="576064"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smtClean="0"/>
              <a:t>通信文</a:t>
            </a:r>
            <a:endParaRPr lang="en-US" b="1" dirty="0"/>
          </a:p>
        </p:txBody>
      </p:sp>
      <p:sp>
        <p:nvSpPr>
          <p:cNvPr id="14" name="右矢印 13"/>
          <p:cNvSpPr/>
          <p:nvPr/>
        </p:nvSpPr>
        <p:spPr>
          <a:xfrm>
            <a:off x="907023" y="2999718"/>
            <a:ext cx="928673"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右矢印 14"/>
          <p:cNvSpPr/>
          <p:nvPr/>
        </p:nvSpPr>
        <p:spPr>
          <a:xfrm>
            <a:off x="3491880" y="2999718"/>
            <a:ext cx="2016224"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右矢印 15"/>
          <p:cNvSpPr/>
          <p:nvPr/>
        </p:nvSpPr>
        <p:spPr>
          <a:xfrm>
            <a:off x="7164288" y="2999717"/>
            <a:ext cx="632389"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テキスト ボックス 16"/>
          <p:cNvSpPr txBox="1"/>
          <p:nvPr/>
        </p:nvSpPr>
        <p:spPr>
          <a:xfrm>
            <a:off x="7796677" y="2345665"/>
            <a:ext cx="576064"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smtClean="0"/>
              <a:t>通信文</a:t>
            </a:r>
            <a:endParaRPr lang="en-US" b="1" dirty="0"/>
          </a:p>
        </p:txBody>
      </p:sp>
      <p:sp>
        <p:nvSpPr>
          <p:cNvPr id="18" name="テキスト ボックス 17"/>
          <p:cNvSpPr txBox="1"/>
          <p:nvPr/>
        </p:nvSpPr>
        <p:spPr>
          <a:xfrm>
            <a:off x="4211960" y="2071618"/>
            <a:ext cx="5760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b="1" dirty="0"/>
              <a:t>暗号</a:t>
            </a:r>
            <a:r>
              <a:rPr lang="ja-JP" altLang="en-US" b="1" dirty="0" smtClean="0"/>
              <a:t>文</a:t>
            </a:r>
            <a:endParaRPr lang="en-US" b="1" dirty="0"/>
          </a:p>
        </p:txBody>
      </p:sp>
      <p:sp>
        <p:nvSpPr>
          <p:cNvPr id="19" name="テキスト ボックス 18"/>
          <p:cNvSpPr txBox="1"/>
          <p:nvPr/>
        </p:nvSpPr>
        <p:spPr>
          <a:xfrm>
            <a:off x="3851920" y="3486282"/>
            <a:ext cx="1224136" cy="369332"/>
          </a:xfrm>
          <a:prstGeom prst="rect">
            <a:avLst/>
          </a:prstGeom>
          <a:noFill/>
        </p:spPr>
        <p:txBody>
          <a:bodyPr wrap="square" rtlCol="0">
            <a:spAutoFit/>
          </a:bodyPr>
          <a:lstStyle/>
          <a:p>
            <a:r>
              <a:rPr lang="en-US" altLang="ja-JP" b="1" dirty="0" smtClean="0">
                <a:solidFill>
                  <a:schemeClr val="accent4">
                    <a:lumMod val="50000"/>
                  </a:schemeClr>
                </a:solidFill>
              </a:rPr>
              <a:t>NETWORK</a:t>
            </a:r>
            <a:endParaRPr lang="en-US" b="1" dirty="0">
              <a:solidFill>
                <a:schemeClr val="accent4">
                  <a:lumMod val="50000"/>
                </a:schemeClr>
              </a:solidFill>
            </a:endParaRP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573">
            <a:off x="2338651" y="2022739"/>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2123728" y="1591385"/>
            <a:ext cx="936104" cy="369332"/>
          </a:xfrm>
          <a:prstGeom prst="rect">
            <a:avLst/>
          </a:prstGeom>
          <a:noFill/>
        </p:spPr>
        <p:txBody>
          <a:bodyPr wrap="square" rtlCol="0">
            <a:spAutoFit/>
          </a:bodyPr>
          <a:lstStyle/>
          <a:p>
            <a:r>
              <a:rPr lang="ja-JP" altLang="en-US" dirty="0" smtClean="0"/>
              <a:t>暗号鍵</a:t>
            </a:r>
            <a:endParaRPr lang="en-US" dirty="0"/>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417058">
            <a:off x="2010963" y="5213669"/>
            <a:ext cx="585690" cy="423587"/>
          </a:xfrm>
          <a:prstGeom prst="rect">
            <a:avLst/>
          </a:prstGeom>
        </p:spPr>
      </p:pic>
      <p:sp>
        <p:nvSpPr>
          <p:cNvPr id="23" name="テキスト ボックス 22"/>
          <p:cNvSpPr txBox="1"/>
          <p:nvPr/>
        </p:nvSpPr>
        <p:spPr>
          <a:xfrm>
            <a:off x="1655676" y="4714258"/>
            <a:ext cx="936104" cy="369332"/>
          </a:xfrm>
          <a:prstGeom prst="rect">
            <a:avLst/>
          </a:prstGeom>
          <a:noFill/>
        </p:spPr>
        <p:txBody>
          <a:bodyPr wrap="square" rtlCol="0">
            <a:spAutoFit/>
          </a:bodyPr>
          <a:lstStyle/>
          <a:p>
            <a:r>
              <a:rPr lang="ja-JP" altLang="en-US" dirty="0" smtClean="0"/>
              <a:t>複号鍵</a:t>
            </a:r>
            <a:endParaRPr lang="en-US" dirty="0"/>
          </a:p>
        </p:txBody>
      </p:sp>
      <p:sp>
        <p:nvSpPr>
          <p:cNvPr id="24" name="日付プレースホルダー 23"/>
          <p:cNvSpPr>
            <a:spLocks noGrp="1"/>
          </p:cNvSpPr>
          <p:nvPr>
            <p:ph type="dt" sz="half" idx="10"/>
          </p:nvPr>
        </p:nvSpPr>
        <p:spPr/>
        <p:txBody>
          <a:bodyPr/>
          <a:lstStyle/>
          <a:p>
            <a:pPr eaLnBrk="1" latinLnBrk="0" hangingPunct="1"/>
            <a:r>
              <a:rPr lang="en-US" smtClean="0"/>
              <a:t>計算機科学入門</a:t>
            </a:r>
            <a:endParaRPr lang="en-US" dirty="0"/>
          </a:p>
        </p:txBody>
      </p:sp>
      <p:sp>
        <p:nvSpPr>
          <p:cNvPr id="25" name="フッター プレースホルダー 2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26" name="スライド番号プレースホルダー 2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23</a:t>
            </a:fld>
            <a:endParaRPr kumimoji="0" lang="en-US" dirty="0"/>
          </a:p>
        </p:txBody>
      </p:sp>
    </p:spTree>
    <p:extLst>
      <p:ext uri="{BB962C8B-B14F-4D97-AF65-F5344CB8AC3E}">
        <p14:creationId xmlns:p14="http://schemas.microsoft.com/office/powerpoint/2010/main" val="2573580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公開鍵暗号</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38619" y="4828185"/>
                <a:ext cx="8229600" cy="1682825"/>
              </a:xfrm>
            </p:spPr>
            <p:txBody>
              <a:bodyPr>
                <a:normAutofit fontScale="92500"/>
              </a:bodyPr>
              <a:lstStyle/>
              <a:p>
                <a:r>
                  <a:rPr kumimoji="1" lang="ja-JP" altLang="en-US" dirty="0" smtClean="0"/>
                  <a:t>　　</a:t>
                </a:r>
                <a14:m>
                  <m:oMath xmlns:m="http://schemas.openxmlformats.org/officeDocument/2006/math">
                    <m:r>
                      <a:rPr kumimoji="1" lang="en-US" altLang="ja-JP" b="0" i="1" smtClean="0">
                        <a:latin typeface="Cambria Math"/>
                        <a:ea typeface="Cambria Math"/>
                      </a:rPr>
                      <m:t>≠</m:t>
                    </m:r>
                  </m:oMath>
                </a14:m>
                <a:r>
                  <a:rPr kumimoji="1" lang="ja-JP" altLang="en-US" dirty="0" smtClean="0"/>
                  <a:t>           </a:t>
                </a:r>
                <a:r>
                  <a:rPr lang="ja-JP" altLang="en-US" dirty="0" smtClean="0"/>
                  <a:t>暗号化と復号化で異なる鍵を使う</a:t>
                </a:r>
                <a:endParaRPr lang="en-US" altLang="ja-JP" dirty="0" smtClean="0"/>
              </a:p>
              <a:p>
                <a:r>
                  <a:rPr kumimoji="1" lang="ja-JP" altLang="en-US" dirty="0"/>
                  <a:t>暗号</a:t>
                </a:r>
                <a:r>
                  <a:rPr kumimoji="1" lang="ja-JP" altLang="en-US" dirty="0" smtClean="0"/>
                  <a:t>文の生成順番を公開する</a:t>
                </a:r>
                <a:endParaRPr kumimoji="1" lang="en-US" altLang="ja-JP" dirty="0" smtClean="0"/>
              </a:p>
              <a:p>
                <a:r>
                  <a:rPr kumimoji="1" lang="ja-JP" altLang="en-US" dirty="0" smtClean="0"/>
                  <a:t>署名（サイン）、印鑑として利用可能な方法もあり</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38619" y="4828185"/>
                <a:ext cx="8229600" cy="1682825"/>
              </a:xfrm>
              <a:blipFill rotWithShape="1">
                <a:blip r:embed="rId3"/>
                <a:stretch>
                  <a:fillRect l="-1556" t="-6159" r="-1704" b="-7609"/>
                </a:stretch>
              </a:blipFill>
            </p:spPr>
            <p:txBody>
              <a:bodyPr/>
              <a:lstStyle/>
              <a:p>
                <a:r>
                  <a:rPr lang="ja-JP" altLang="en-US">
                    <a:noFill/>
                  </a:rPr>
                  <a:t> </a:t>
                </a:r>
              </a:p>
            </p:txBody>
          </p:sp>
        </mc:Fallback>
      </mc:AlternateContent>
      <p:sp>
        <p:nvSpPr>
          <p:cNvPr id="4" name="雲 3"/>
          <p:cNvSpPr/>
          <p:nvPr/>
        </p:nvSpPr>
        <p:spPr>
          <a:xfrm>
            <a:off x="2128312" y="1750109"/>
            <a:ext cx="4557019" cy="2437863"/>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tyasuda\AppData\Local\Microsoft\Windows\Temporary Internet Files\Content.IE5\6G6W7DUK\MC9004316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34" y="3363219"/>
            <a:ext cx="1080119" cy="1080119"/>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6" name="Picture 6" descr="C:\Users\tyasuda\AppData\Local\Microsoft\Windows\Temporary Internet Files\Content.IE5\FAHUO7A7\MC90043164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8682" y="3398179"/>
            <a:ext cx="1045159" cy="10451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417058">
            <a:off x="6104514" y="2064854"/>
            <a:ext cx="585690" cy="423587"/>
          </a:xfrm>
          <a:prstGeom prst="rect">
            <a:avLst/>
          </a:prstGeom>
        </p:spPr>
      </p:pic>
      <p:sp>
        <p:nvSpPr>
          <p:cNvPr id="8" name="テキスト ボックス 7"/>
          <p:cNvSpPr txBox="1"/>
          <p:nvPr/>
        </p:nvSpPr>
        <p:spPr>
          <a:xfrm>
            <a:off x="1840280" y="2530812"/>
            <a:ext cx="165618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000" b="1" dirty="0" smtClean="0"/>
              <a:t>暗号化</a:t>
            </a:r>
            <a:endParaRPr lang="en-US" altLang="ja-JP" sz="2000" b="1" dirty="0" smtClean="0"/>
          </a:p>
          <a:p>
            <a:pPr algn="ctr"/>
            <a:r>
              <a:rPr lang="ja-JP" altLang="en-US" sz="2000" b="1" dirty="0"/>
              <a:t>アルゴリズム</a:t>
            </a:r>
            <a:endParaRPr lang="en-US" sz="2000" b="1" dirty="0"/>
          </a:p>
        </p:txBody>
      </p:sp>
      <p:sp>
        <p:nvSpPr>
          <p:cNvPr id="9" name="テキスト ボックス 8"/>
          <p:cNvSpPr txBox="1"/>
          <p:nvPr/>
        </p:nvSpPr>
        <p:spPr>
          <a:xfrm>
            <a:off x="5512688" y="2561489"/>
            <a:ext cx="165618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000" b="1" dirty="0" smtClean="0"/>
              <a:t>複号化</a:t>
            </a:r>
            <a:endParaRPr lang="en-US" altLang="ja-JP" sz="2000" b="1" dirty="0" smtClean="0"/>
          </a:p>
          <a:p>
            <a:pPr algn="ctr"/>
            <a:r>
              <a:rPr lang="ja-JP" altLang="en-US" sz="2000" b="1" dirty="0"/>
              <a:t>アルゴリズム</a:t>
            </a:r>
            <a:endParaRPr lang="en-US" sz="2000" b="1" dirty="0"/>
          </a:p>
        </p:txBody>
      </p:sp>
      <p:sp>
        <p:nvSpPr>
          <p:cNvPr id="10" name="テキスト ボックス 9"/>
          <p:cNvSpPr txBox="1"/>
          <p:nvPr/>
        </p:nvSpPr>
        <p:spPr>
          <a:xfrm>
            <a:off x="5929307" y="1341001"/>
            <a:ext cx="936104" cy="646331"/>
          </a:xfrm>
          <a:prstGeom prst="rect">
            <a:avLst/>
          </a:prstGeom>
          <a:noFill/>
        </p:spPr>
        <p:txBody>
          <a:bodyPr wrap="square" rtlCol="0">
            <a:spAutoFit/>
          </a:bodyPr>
          <a:lstStyle/>
          <a:p>
            <a:r>
              <a:rPr lang="ja-JP" altLang="en-US" smtClean="0"/>
              <a:t>複号鍵</a:t>
            </a:r>
            <a:endParaRPr lang="en-US" altLang="ja-JP" smtClean="0"/>
          </a:p>
          <a:p>
            <a:r>
              <a:rPr lang="en-US" altLang="ja-JP"/>
              <a:t>(</a:t>
            </a:r>
            <a:r>
              <a:rPr lang="ja-JP" altLang="en-US" smtClean="0"/>
              <a:t>秘密</a:t>
            </a:r>
            <a:r>
              <a:rPr lang="ja-JP" altLang="en-US"/>
              <a:t>）</a:t>
            </a:r>
            <a:endParaRPr lang="en-US" dirty="0"/>
          </a:p>
        </p:txBody>
      </p:sp>
      <p:sp>
        <p:nvSpPr>
          <p:cNvPr id="11" name="テキスト ボックス 10"/>
          <p:cNvSpPr txBox="1"/>
          <p:nvPr/>
        </p:nvSpPr>
        <p:spPr>
          <a:xfrm>
            <a:off x="335543" y="2261379"/>
            <a:ext cx="576064"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smtClean="0"/>
              <a:t>通信文</a:t>
            </a:r>
            <a:endParaRPr lang="en-US" b="1" dirty="0"/>
          </a:p>
        </p:txBody>
      </p:sp>
      <p:sp>
        <p:nvSpPr>
          <p:cNvPr id="12" name="右矢印 11"/>
          <p:cNvSpPr/>
          <p:nvPr/>
        </p:nvSpPr>
        <p:spPr>
          <a:xfrm>
            <a:off x="911607" y="2915432"/>
            <a:ext cx="928673"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右矢印 12"/>
          <p:cNvSpPr/>
          <p:nvPr/>
        </p:nvSpPr>
        <p:spPr>
          <a:xfrm>
            <a:off x="3496464" y="2915432"/>
            <a:ext cx="2016224"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右矢印 13"/>
          <p:cNvSpPr/>
          <p:nvPr/>
        </p:nvSpPr>
        <p:spPr>
          <a:xfrm>
            <a:off x="7168872" y="2915431"/>
            <a:ext cx="632389"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ボックス 14"/>
          <p:cNvSpPr txBox="1"/>
          <p:nvPr/>
        </p:nvSpPr>
        <p:spPr>
          <a:xfrm>
            <a:off x="7801261" y="2261379"/>
            <a:ext cx="576064"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smtClean="0"/>
              <a:t>通信文</a:t>
            </a:r>
            <a:endParaRPr lang="en-US" b="1" dirty="0"/>
          </a:p>
        </p:txBody>
      </p:sp>
      <p:sp>
        <p:nvSpPr>
          <p:cNvPr id="16" name="テキスト ボックス 15"/>
          <p:cNvSpPr txBox="1"/>
          <p:nvPr/>
        </p:nvSpPr>
        <p:spPr>
          <a:xfrm>
            <a:off x="4216544" y="1987332"/>
            <a:ext cx="5760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b="1" dirty="0"/>
              <a:t>暗号</a:t>
            </a:r>
            <a:r>
              <a:rPr lang="ja-JP" altLang="en-US" b="1" dirty="0" smtClean="0"/>
              <a:t>文</a:t>
            </a:r>
            <a:endParaRPr lang="en-US" b="1" dirty="0"/>
          </a:p>
        </p:txBody>
      </p:sp>
      <p:sp>
        <p:nvSpPr>
          <p:cNvPr id="17" name="テキスト ボックス 16"/>
          <p:cNvSpPr txBox="1"/>
          <p:nvPr/>
        </p:nvSpPr>
        <p:spPr>
          <a:xfrm>
            <a:off x="3856504" y="3401996"/>
            <a:ext cx="1224136" cy="369332"/>
          </a:xfrm>
          <a:prstGeom prst="rect">
            <a:avLst/>
          </a:prstGeom>
          <a:noFill/>
        </p:spPr>
        <p:txBody>
          <a:bodyPr wrap="square" rtlCol="0">
            <a:spAutoFit/>
          </a:bodyPr>
          <a:lstStyle/>
          <a:p>
            <a:r>
              <a:rPr lang="en-US" altLang="ja-JP" b="1" dirty="0" smtClean="0">
                <a:solidFill>
                  <a:schemeClr val="accent4">
                    <a:lumMod val="50000"/>
                  </a:schemeClr>
                </a:solidFill>
              </a:rPr>
              <a:t>NETWORK</a:t>
            </a:r>
            <a:endParaRPr lang="en-US" b="1" dirty="0">
              <a:solidFill>
                <a:schemeClr val="accent4">
                  <a:lumMod val="50000"/>
                </a:schemeClr>
              </a:solidFill>
            </a:endParaRPr>
          </a:p>
        </p:txBody>
      </p:sp>
      <p:pic>
        <p:nvPicPr>
          <p:cNvPr id="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5573">
            <a:off x="658478" y="4873031"/>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443555" y="4441677"/>
            <a:ext cx="936104" cy="369332"/>
          </a:xfrm>
          <a:prstGeom prst="rect">
            <a:avLst/>
          </a:prstGeom>
          <a:noFill/>
        </p:spPr>
        <p:txBody>
          <a:bodyPr wrap="square" rtlCol="0">
            <a:spAutoFit/>
          </a:bodyPr>
          <a:lstStyle/>
          <a:p>
            <a:r>
              <a:rPr lang="ja-JP" altLang="en-US" dirty="0" smtClean="0"/>
              <a:t>暗号鍵</a:t>
            </a:r>
            <a:endParaRPr lang="en-US" dirty="0"/>
          </a:p>
        </p:txBody>
      </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5573">
            <a:off x="2343235" y="1866046"/>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2128312" y="1341000"/>
            <a:ext cx="936104" cy="646331"/>
          </a:xfrm>
          <a:prstGeom prst="rect">
            <a:avLst/>
          </a:prstGeom>
          <a:noFill/>
        </p:spPr>
        <p:txBody>
          <a:bodyPr wrap="square" rtlCol="0">
            <a:spAutoFit/>
          </a:bodyPr>
          <a:lstStyle/>
          <a:p>
            <a:r>
              <a:rPr lang="ja-JP" altLang="en-US" smtClean="0"/>
              <a:t>暗号鍵</a:t>
            </a:r>
            <a:endParaRPr lang="en-US" altLang="ja-JP" smtClean="0"/>
          </a:p>
          <a:p>
            <a:r>
              <a:rPr lang="en-US" altLang="ja-JP"/>
              <a:t>(</a:t>
            </a:r>
            <a:r>
              <a:rPr lang="ja-JP" altLang="en-US" smtClean="0"/>
              <a:t>公開）</a:t>
            </a:r>
            <a:endParaRPr lang="en-US" dirty="0"/>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417058">
            <a:off x="2015547" y="4904338"/>
            <a:ext cx="585690" cy="423587"/>
          </a:xfrm>
          <a:prstGeom prst="rect">
            <a:avLst/>
          </a:prstGeom>
        </p:spPr>
      </p:pic>
      <p:sp>
        <p:nvSpPr>
          <p:cNvPr id="23" name="テキスト ボックス 22"/>
          <p:cNvSpPr txBox="1"/>
          <p:nvPr/>
        </p:nvSpPr>
        <p:spPr>
          <a:xfrm>
            <a:off x="1660260" y="4404927"/>
            <a:ext cx="936104" cy="369332"/>
          </a:xfrm>
          <a:prstGeom prst="rect">
            <a:avLst/>
          </a:prstGeom>
          <a:noFill/>
        </p:spPr>
        <p:txBody>
          <a:bodyPr wrap="square" rtlCol="0">
            <a:spAutoFit/>
          </a:bodyPr>
          <a:lstStyle/>
          <a:p>
            <a:r>
              <a:rPr lang="ja-JP" altLang="en-US" dirty="0" smtClean="0"/>
              <a:t>複号鍵</a:t>
            </a:r>
            <a:endParaRPr lang="en-US" dirty="0"/>
          </a:p>
        </p:txBody>
      </p:sp>
      <p:sp>
        <p:nvSpPr>
          <p:cNvPr id="24" name="日付プレースホルダー 23"/>
          <p:cNvSpPr>
            <a:spLocks noGrp="1"/>
          </p:cNvSpPr>
          <p:nvPr>
            <p:ph type="dt" sz="half" idx="10"/>
          </p:nvPr>
        </p:nvSpPr>
        <p:spPr/>
        <p:txBody>
          <a:bodyPr/>
          <a:lstStyle/>
          <a:p>
            <a:pPr eaLnBrk="1" latinLnBrk="0" hangingPunct="1"/>
            <a:r>
              <a:rPr lang="en-US" smtClean="0"/>
              <a:t>計算機科学入門</a:t>
            </a:r>
            <a:endParaRPr lang="en-US" dirty="0"/>
          </a:p>
        </p:txBody>
      </p:sp>
      <p:sp>
        <p:nvSpPr>
          <p:cNvPr id="25" name="フッター プレースホルダー 2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26" name="スライド番号プレースホルダー 2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24</a:t>
            </a:fld>
            <a:endParaRPr kumimoji="0" lang="en-US" dirty="0"/>
          </a:p>
        </p:txBody>
      </p:sp>
    </p:spTree>
    <p:extLst>
      <p:ext uri="{BB962C8B-B14F-4D97-AF65-F5344CB8AC3E}">
        <p14:creationId xmlns:p14="http://schemas.microsoft.com/office/powerpoint/2010/main" val="166787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公開</a:t>
            </a:r>
            <a:r>
              <a:rPr lang="ja-JP" altLang="en-US" smtClean="0"/>
              <a:t>鍵暗号における鍵ペア</a:t>
            </a:r>
            <a:endParaRPr kumimoji="1" lang="ja-JP" altLang="en-US"/>
          </a:p>
        </p:txBody>
      </p:sp>
      <p:sp>
        <p:nvSpPr>
          <p:cNvPr id="3" name="コンテンツ プレースホルダー 2"/>
          <p:cNvSpPr>
            <a:spLocks noGrp="1"/>
          </p:cNvSpPr>
          <p:nvPr>
            <p:ph idx="1"/>
          </p:nvPr>
        </p:nvSpPr>
        <p:spPr>
          <a:xfrm>
            <a:off x="323528" y="1628800"/>
            <a:ext cx="8507288" cy="4525963"/>
          </a:xfrm>
        </p:spPr>
        <p:txBody>
          <a:bodyPr>
            <a:normAutofit fontScale="85000" lnSpcReduction="10000"/>
          </a:bodyPr>
          <a:lstStyle/>
          <a:p>
            <a:r>
              <a:rPr kumimoji="1" lang="ja-JP" altLang="en-US" dirty="0" smtClean="0">
                <a:solidFill>
                  <a:srgbClr val="0070C0"/>
                </a:solidFill>
                <a:effectLst>
                  <a:outerShdw blurRad="38100" dist="38100" dir="2700000" algn="tl">
                    <a:srgbClr val="000000">
                      <a:alpha val="43137"/>
                    </a:srgbClr>
                  </a:outerShdw>
                </a:effectLst>
              </a:rPr>
              <a:t>公開鍵</a:t>
            </a:r>
            <a:r>
              <a:rPr kumimoji="1" lang="ja-JP" altLang="en-US" dirty="0" smtClean="0"/>
              <a:t>＝暗号鍵。すべてのユーザー</a:t>
            </a:r>
            <a:r>
              <a:rPr lang="ja-JP" altLang="en-US" dirty="0"/>
              <a:t>が</a:t>
            </a:r>
            <a:r>
              <a:rPr kumimoji="1" lang="ja-JP" altLang="en-US" dirty="0" smtClean="0"/>
              <a:t>アクセスできる。</a:t>
            </a:r>
            <a:endParaRPr kumimoji="1" lang="en-US" altLang="ja-JP" dirty="0" smtClean="0"/>
          </a:p>
          <a:p>
            <a:endParaRPr kumimoji="1" lang="en-US" altLang="ja-JP" dirty="0" smtClean="0"/>
          </a:p>
          <a:p>
            <a:r>
              <a:rPr lang="ja-JP" altLang="en-US" dirty="0" smtClean="0">
                <a:solidFill>
                  <a:srgbClr val="0070C0"/>
                </a:solidFill>
                <a:effectLst>
                  <a:outerShdw blurRad="38100" dist="38100" dir="2700000" algn="tl">
                    <a:srgbClr val="000000">
                      <a:alpha val="43137"/>
                    </a:srgbClr>
                  </a:outerShdw>
                </a:effectLst>
              </a:rPr>
              <a:t>秘密鍵</a:t>
            </a:r>
            <a:r>
              <a:rPr lang="ja-JP" altLang="en-US" dirty="0" smtClean="0"/>
              <a:t>（</a:t>
            </a:r>
            <a:r>
              <a:rPr lang="en-US" altLang="ja-JP" dirty="0" smtClean="0"/>
              <a:t>secret key) </a:t>
            </a:r>
            <a:r>
              <a:rPr lang="ja-JP" altLang="en-US" dirty="0" smtClean="0"/>
              <a:t>又は個人鍵</a:t>
            </a:r>
            <a:r>
              <a:rPr lang="en-US" altLang="ja-JP" dirty="0" smtClean="0"/>
              <a:t>(personal key)</a:t>
            </a:r>
            <a:r>
              <a:rPr lang="ja-JP" altLang="en-US" dirty="0" err="1" smtClean="0"/>
              <a:t>、</a:t>
            </a:r>
            <a:r>
              <a:rPr lang="ja-JP" altLang="en-US" dirty="0" smtClean="0"/>
              <a:t>私有鍵とも</a:t>
            </a:r>
            <a:r>
              <a:rPr lang="en-US" altLang="ja-JP" dirty="0" smtClean="0"/>
              <a:t>(private key)</a:t>
            </a:r>
            <a:r>
              <a:rPr lang="ja-JP" altLang="en-US" dirty="0" smtClean="0"/>
              <a:t>呼ばれる鍵：</a:t>
            </a:r>
            <a:endParaRPr lang="en-US" altLang="ja-JP" dirty="0" smtClean="0"/>
          </a:p>
          <a:p>
            <a:pPr lvl="1"/>
            <a:r>
              <a:rPr kumimoji="1" lang="ja-JP" altLang="en-US" dirty="0" smtClean="0"/>
              <a:t>公開鍵で暗号化された文書を復号する専用の鍵</a:t>
            </a:r>
            <a:endParaRPr kumimoji="1" lang="en-US" altLang="ja-JP" dirty="0" smtClean="0"/>
          </a:p>
          <a:p>
            <a:pPr lvl="1"/>
            <a:r>
              <a:rPr kumimoji="1" lang="ja-JP" altLang="en-US" dirty="0" smtClean="0"/>
              <a:t>ユーザーはあらかじめ公開鍵を公開</a:t>
            </a:r>
            <a:r>
              <a:rPr lang="ja-JP" altLang="en-US" dirty="0"/>
              <a:t>ディレクトリ</a:t>
            </a:r>
            <a:r>
              <a:rPr kumimoji="1" lang="ja-JP" altLang="en-US" dirty="0" smtClean="0"/>
              <a:t>に記載する。</a:t>
            </a:r>
            <a:endParaRPr kumimoji="1" lang="en-US" altLang="ja-JP" dirty="0" smtClean="0"/>
          </a:p>
          <a:p>
            <a:pPr lvl="1"/>
            <a:endParaRPr lang="en-US" altLang="ja-JP" dirty="0"/>
          </a:p>
          <a:p>
            <a:pPr lvl="1"/>
            <a:endParaRPr kumimoji="1" lang="en-US" altLang="ja-JP" dirty="0" smtClean="0"/>
          </a:p>
          <a:p>
            <a:pPr lvl="1"/>
            <a:endParaRPr kumimoji="1" lang="en-US" altLang="ja-JP" dirty="0" smtClean="0"/>
          </a:p>
          <a:p>
            <a:pPr marL="457200" lvl="1" indent="0">
              <a:buNone/>
            </a:pPr>
            <a:r>
              <a:rPr lang="en-US" altLang="ja-JP" dirty="0" smtClean="0"/>
              <a:t>s</a:t>
            </a:r>
            <a:endParaRPr kumimoji="1" lang="en-US" altLang="ja-JP" dirty="0" smtClean="0"/>
          </a:p>
          <a:p>
            <a:pPr lvl="1"/>
            <a:endParaRPr lang="en-US" altLang="ja-JP" dirty="0"/>
          </a:p>
          <a:p>
            <a:pPr lvl="1"/>
            <a:endParaRPr lang="en-US" altLang="ja-JP" dirty="0"/>
          </a:p>
          <a:p>
            <a:pPr marL="457200" lvl="1" indent="0">
              <a:buNone/>
            </a:pPr>
            <a:endParaRPr kumimoji="1" lang="en-US" altLang="ja-JP" dirty="0" smtClean="0"/>
          </a:p>
          <a:p>
            <a:pPr lvl="1"/>
            <a:endParaRPr lang="en-US" altLang="ja-JP" dirty="0"/>
          </a:p>
          <a:p>
            <a:pPr marL="457200" lvl="1" indent="0">
              <a:buNone/>
            </a:pPr>
            <a:endParaRPr kumimoji="1" lang="en-US" altLang="ja-JP" dirty="0" smtClean="0"/>
          </a:p>
          <a:p>
            <a:pPr lvl="1"/>
            <a:endParaRPr kumimoji="1" lang="en-US" altLang="ja-JP" dirty="0" smtClean="0"/>
          </a:p>
          <a:p>
            <a:pPr marL="457200" lvl="1" indent="0">
              <a:buNone/>
            </a:pPr>
            <a:endParaRPr lang="en-US" altLang="ja-JP" dirty="0"/>
          </a:p>
          <a:p>
            <a:pPr lvl="1"/>
            <a:endParaRPr kumimoji="1" lang="en-US" altLang="ja-JP" dirty="0" smtClean="0"/>
          </a:p>
          <a:p>
            <a:pPr lvl="1"/>
            <a:endParaRPr lang="en-US" altLang="ja-JP" dirty="0" smtClean="0"/>
          </a:p>
          <a:p>
            <a:endParaRPr kumimoji="1" lang="en-US" altLang="ja-JP" dirty="0" smtClean="0"/>
          </a:p>
          <a:p>
            <a:endParaRPr lang="en-US" altLang="ja-JP" dirty="0"/>
          </a:p>
        </p:txBody>
      </p:sp>
      <p:sp>
        <p:nvSpPr>
          <p:cNvPr id="7" name="日付プレースホルダー 6"/>
          <p:cNvSpPr>
            <a:spLocks noGrp="1"/>
          </p:cNvSpPr>
          <p:nvPr>
            <p:ph type="dt" sz="half" idx="10"/>
          </p:nvPr>
        </p:nvSpPr>
        <p:spPr/>
        <p:txBody>
          <a:bodyPr/>
          <a:lstStyle/>
          <a:p>
            <a:pPr eaLnBrk="1" latinLnBrk="0" hangingPunct="1"/>
            <a:r>
              <a:rPr lang="ja-JP" altLang="en-US" smtClean="0"/>
              <a:t>計算機科学入門</a:t>
            </a:r>
            <a:endParaRPr lang="en-US" dirty="0"/>
          </a:p>
        </p:txBody>
      </p:sp>
      <p:sp>
        <p:nvSpPr>
          <p:cNvPr id="4" name="フッター プレースホルダー 3"/>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5" name="スライド番号プレースホルダー 4"/>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25</a:t>
            </a:fld>
            <a:endParaRPr kumimoji="0" lang="en-US" dirty="0"/>
          </a:p>
        </p:txBody>
      </p:sp>
      <mc:AlternateContent xmlns:mc="http://schemas.openxmlformats.org/markup-compatibility/2006" xmlns:a14="http://schemas.microsoft.com/office/drawing/2010/main">
        <mc:Choice Requires="a14">
          <p:graphicFrame>
            <p:nvGraphicFramePr>
              <p:cNvPr id="6" name="表 5"/>
              <p:cNvGraphicFramePr>
                <a:graphicFrameLocks noGrp="1"/>
              </p:cNvGraphicFramePr>
              <p:nvPr>
                <p:extLst>
                  <p:ext uri="{D42A27DB-BD31-4B8C-83A1-F6EECF244321}">
                    <p14:modId xmlns:p14="http://schemas.microsoft.com/office/powerpoint/2010/main" val="2759159532"/>
                  </p:ext>
                </p:extLst>
              </p:nvPr>
            </p:nvGraphicFramePr>
            <p:xfrm>
              <a:off x="3635896" y="4293096"/>
              <a:ext cx="4536504" cy="1605657"/>
            </p:xfrm>
            <a:graphic>
              <a:graphicData uri="http://schemas.openxmlformats.org/drawingml/2006/table">
                <a:tbl>
                  <a:tblPr firstRow="1" bandRow="1">
                    <a:tableStyleId>{5C22544A-7EE6-4342-B048-85BDC9FD1C3A}</a:tableStyleId>
                  </a:tblPr>
                  <a:tblGrid>
                    <a:gridCol w="2208076"/>
                    <a:gridCol w="2328428"/>
                  </a:tblGrid>
                  <a:tr h="396240">
                    <a:tc gridSpan="2">
                      <a:txBody>
                        <a:bodyPr/>
                        <a:lstStyle/>
                        <a:p>
                          <a:pPr algn="ctr"/>
                          <a:r>
                            <a:rPr kumimoji="1" lang="ja-JP" altLang="en-US" sz="2000" dirty="0" smtClean="0">
                              <a:effectLst>
                                <a:outerShdw blurRad="38100" dist="38100" dir="2700000" algn="tl">
                                  <a:srgbClr val="000000">
                                    <a:alpha val="43137"/>
                                  </a:srgbClr>
                                </a:outerShdw>
                              </a:effectLst>
                            </a:rPr>
                            <a:t>公開鍵ディレクトリ</a:t>
                          </a:r>
                          <a:endParaRPr kumimoji="1" lang="ja-JP" altLang="en-US" sz="2000" b="1" dirty="0">
                            <a:effectLst>
                              <a:outerShdw blurRad="38100" dist="38100" dir="2700000" algn="tl">
                                <a:srgbClr val="000000">
                                  <a:alpha val="43137"/>
                                </a:srgbClr>
                              </a:outerShdw>
                            </a:effectLst>
                          </a:endParaRPr>
                        </a:p>
                      </a:txBody>
                      <a:tcPr/>
                    </a:tc>
                    <a:tc hMerge="1">
                      <a:txBody>
                        <a:bodyPr/>
                        <a:lstStyle/>
                        <a:p>
                          <a:endParaRPr kumimoji="1" lang="ja-JP" altLang="en-US"/>
                        </a:p>
                      </a:txBody>
                      <a:tcPr/>
                    </a:tc>
                  </a:tr>
                  <a:tr h="375920">
                    <a:tc>
                      <a:txBody>
                        <a:bodyPr/>
                        <a:lstStyle/>
                        <a:p>
                          <a:r>
                            <a:rPr kumimoji="1" lang="en-US" altLang="ja-JP" sz="1900" dirty="0" smtClean="0"/>
                            <a:t>Bob</a:t>
                          </a:r>
                          <a:endParaRPr kumimoji="1" lang="ja-JP" altLang="en-US" sz="1900" b="1" dirty="0"/>
                        </a:p>
                      </a:txBody>
                      <a:tcPr/>
                    </a:tc>
                    <a:tc>
                      <a:txBody>
                        <a:bodyPr/>
                        <a:lstStyle/>
                        <a:p>
                          <a:r>
                            <a:rPr kumimoji="1" lang="en-US" altLang="ja-JP" sz="1900" smtClean="0"/>
                            <a:t>1948080845858952</a:t>
                          </a:r>
                          <a:endParaRPr kumimoji="1" lang="ja-JP" altLang="en-US" sz="1900"/>
                        </a:p>
                      </a:txBody>
                      <a:tcPr/>
                    </a:tc>
                  </a:tr>
                  <a:tr h="375920">
                    <a:tc>
                      <a:txBody>
                        <a:bodyPr/>
                        <a:lstStyle/>
                        <a:p>
                          <a:r>
                            <a:rPr kumimoji="1" lang="en-US" altLang="ja-JP" sz="1900" smtClean="0"/>
                            <a:t>Alice</a:t>
                          </a:r>
                          <a:endParaRPr kumimoji="1" lang="en-US" altLang="ja-JP" sz="1900" b="1" smtClean="0"/>
                        </a:p>
                      </a:txBody>
                      <a:tcPr/>
                    </a:tc>
                    <a:tc>
                      <a:txBody>
                        <a:bodyPr/>
                        <a:lstStyle/>
                        <a:p>
                          <a:r>
                            <a:rPr kumimoji="1" lang="en-US" altLang="ja-JP" sz="1900" smtClean="0"/>
                            <a:t>6476586474838920</a:t>
                          </a:r>
                          <a:endParaRPr kumimoji="1" lang="ja-JP" altLang="en-US" sz="1900" b="1"/>
                        </a:p>
                      </a:txBody>
                      <a:tcPr/>
                    </a:tc>
                  </a:tr>
                  <a:tr h="447417">
                    <a:tc>
                      <a:txBody>
                        <a:bodyPr/>
                        <a:lstStyle/>
                        <a:p>
                          <a:pPr/>
                          <a14:m>
                            <m:oMathPara xmlns:m="http://schemas.openxmlformats.org/officeDocument/2006/math">
                              <m:oMathParaPr>
                                <m:jc m:val="centerGroup"/>
                              </m:oMathParaPr>
                              <m:oMath xmlns:m="http://schemas.openxmlformats.org/officeDocument/2006/math">
                                <m:r>
                                  <a:rPr kumimoji="1" lang="en-US" altLang="ja-JP" sz="1900" smtClean="0">
                                    <a:latin typeface="Cambria Math"/>
                                  </a:rPr>
                                  <m:t>⋮</m:t>
                                </m:r>
                              </m:oMath>
                            </m:oMathPara>
                          </a14:m>
                          <a:endParaRPr kumimoji="1" lang="en-US" altLang="ja-JP" sz="1900" b="0" dirty="0" smtClean="0"/>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sz="1900" smtClean="0">
                                    <a:latin typeface="Cambria Math"/>
                                  </a:rPr>
                                  <m:t>⋮</m:t>
                                </m:r>
                              </m:oMath>
                            </m:oMathPara>
                          </a14:m>
                          <a:endParaRPr kumimoji="1" lang="en-US" altLang="ja-JP" sz="1900" b="0" dirty="0" smtClean="0"/>
                        </a:p>
                      </a:txBody>
                      <a:tcPr/>
                    </a:tc>
                  </a:tr>
                </a:tbl>
              </a:graphicData>
            </a:graphic>
          </p:graphicFrame>
        </mc:Choice>
        <mc:Fallback xmlns="">
          <p:graphicFrame>
            <p:nvGraphicFramePr>
              <p:cNvPr id="6" name="表 5"/>
              <p:cNvGraphicFramePr>
                <a:graphicFrameLocks noGrp="1"/>
              </p:cNvGraphicFramePr>
              <p:nvPr>
                <p:extLst>
                  <p:ext uri="{D42A27DB-BD31-4B8C-83A1-F6EECF244321}">
                    <p14:modId xmlns:p14="http://schemas.microsoft.com/office/powerpoint/2010/main" val="2759159532"/>
                  </p:ext>
                </p:extLst>
              </p:nvPr>
            </p:nvGraphicFramePr>
            <p:xfrm>
              <a:off x="3635896" y="4293096"/>
              <a:ext cx="4536504" cy="1605657"/>
            </p:xfrm>
            <a:graphic>
              <a:graphicData uri="http://schemas.openxmlformats.org/drawingml/2006/table">
                <a:tbl>
                  <a:tblPr firstRow="1" bandRow="1">
                    <a:tableStyleId>{5C22544A-7EE6-4342-B048-85BDC9FD1C3A}</a:tableStyleId>
                  </a:tblPr>
                  <a:tblGrid>
                    <a:gridCol w="2208076"/>
                    <a:gridCol w="2328428"/>
                  </a:tblGrid>
                  <a:tr h="396240">
                    <a:tc gridSpan="2">
                      <a:txBody>
                        <a:bodyPr/>
                        <a:lstStyle/>
                        <a:p>
                          <a:pPr algn="ctr"/>
                          <a:r>
                            <a:rPr kumimoji="1" lang="ja-JP" altLang="en-US" sz="2000" dirty="0" smtClean="0">
                              <a:effectLst>
                                <a:outerShdw blurRad="38100" dist="38100" dir="2700000" algn="tl">
                                  <a:srgbClr val="000000">
                                    <a:alpha val="43137"/>
                                  </a:srgbClr>
                                </a:outerShdw>
                              </a:effectLst>
                            </a:rPr>
                            <a:t>公開鍵ディレクトリ</a:t>
                          </a:r>
                          <a:endParaRPr kumimoji="1" lang="ja-JP" altLang="en-US" sz="2000" b="1" dirty="0">
                            <a:effectLst>
                              <a:outerShdw blurRad="38100" dist="38100" dir="2700000" algn="tl">
                                <a:srgbClr val="000000">
                                  <a:alpha val="43137"/>
                                </a:srgbClr>
                              </a:outerShdw>
                            </a:effectLst>
                          </a:endParaRPr>
                        </a:p>
                      </a:txBody>
                      <a:tcPr/>
                    </a:tc>
                    <a:tc hMerge="1">
                      <a:txBody>
                        <a:bodyPr/>
                        <a:lstStyle/>
                        <a:p>
                          <a:endParaRPr kumimoji="1" lang="ja-JP" altLang="en-US"/>
                        </a:p>
                      </a:txBody>
                      <a:tcPr/>
                    </a:tc>
                  </a:tr>
                  <a:tr h="381000">
                    <a:tc>
                      <a:txBody>
                        <a:bodyPr/>
                        <a:lstStyle/>
                        <a:p>
                          <a:r>
                            <a:rPr kumimoji="1" lang="en-US" altLang="ja-JP" sz="1900" dirty="0" smtClean="0"/>
                            <a:t>Bob</a:t>
                          </a:r>
                          <a:endParaRPr kumimoji="1" lang="ja-JP" altLang="en-US" sz="1900" b="1" dirty="0"/>
                        </a:p>
                      </a:txBody>
                      <a:tcPr/>
                    </a:tc>
                    <a:tc>
                      <a:txBody>
                        <a:bodyPr/>
                        <a:lstStyle/>
                        <a:p>
                          <a:r>
                            <a:rPr kumimoji="1" lang="en-US" altLang="ja-JP" sz="1900" smtClean="0"/>
                            <a:t>1948080845858952</a:t>
                          </a:r>
                          <a:endParaRPr kumimoji="1" lang="ja-JP" altLang="en-US" sz="1900"/>
                        </a:p>
                      </a:txBody>
                      <a:tcPr/>
                    </a:tc>
                  </a:tr>
                  <a:tr h="381000">
                    <a:tc>
                      <a:txBody>
                        <a:bodyPr/>
                        <a:lstStyle/>
                        <a:p>
                          <a:r>
                            <a:rPr kumimoji="1" lang="en-US" altLang="ja-JP" sz="1900" smtClean="0"/>
                            <a:t>Alice</a:t>
                          </a:r>
                          <a:endParaRPr kumimoji="1" lang="en-US" altLang="ja-JP" sz="1900" b="1" smtClean="0"/>
                        </a:p>
                      </a:txBody>
                      <a:tcPr/>
                    </a:tc>
                    <a:tc>
                      <a:txBody>
                        <a:bodyPr/>
                        <a:lstStyle/>
                        <a:p>
                          <a:r>
                            <a:rPr kumimoji="1" lang="en-US" altLang="ja-JP" sz="1900" smtClean="0"/>
                            <a:t>6476586474838920</a:t>
                          </a:r>
                          <a:endParaRPr kumimoji="1" lang="ja-JP" altLang="en-US" sz="1900" b="1"/>
                        </a:p>
                      </a:txBody>
                      <a:tcPr/>
                    </a:tc>
                  </a:tr>
                  <a:tr h="447417">
                    <a:tc>
                      <a:txBody>
                        <a:bodyPr/>
                        <a:lstStyle/>
                        <a:p>
                          <a:endParaRPr lang="ja-JP"/>
                        </a:p>
                      </a:txBody>
                      <a:tcPr>
                        <a:blipFill rotWithShape="1">
                          <a:blip r:embed="rId3"/>
                          <a:stretch>
                            <a:fillRect t="-268919" r="-105234"/>
                          </a:stretch>
                        </a:blipFill>
                      </a:tcPr>
                    </a:tc>
                    <a:tc>
                      <a:txBody>
                        <a:bodyPr/>
                        <a:lstStyle/>
                        <a:p>
                          <a:endParaRPr lang="ja-JP"/>
                        </a:p>
                      </a:txBody>
                      <a:tcPr>
                        <a:blipFill rotWithShape="1">
                          <a:blip r:embed="rId3"/>
                          <a:stretch>
                            <a:fillRect l="-95026" t="-268919"/>
                          </a:stretch>
                        </a:blipFill>
                      </a:tcPr>
                    </a:tc>
                  </a:tr>
                </a:tbl>
              </a:graphicData>
            </a:graphic>
          </p:graphicFrame>
        </mc:Fallback>
      </mc:AlternateContent>
    </p:spTree>
    <p:extLst>
      <p:ext uri="{BB962C8B-B14F-4D97-AF65-F5344CB8AC3E}">
        <p14:creationId xmlns:p14="http://schemas.microsoft.com/office/powerpoint/2010/main" val="374228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9" descr="C:\Users\tyasuda\AppData\Local\Microsoft\Windows\Temporary Internet Files\Content.IE5\HUDHTHD9\MC9000143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362" y="4157144"/>
            <a:ext cx="901332" cy="560464"/>
          </a:xfrm>
          <a:prstGeom prst="rect">
            <a:avLst/>
          </a:prstGeom>
          <a:noFill/>
          <a:extLst>
            <a:ext uri="{909E8E84-426E-40DD-AFC4-6F175D3DCCD1}">
              <a14:hiddenFill xmlns:a14="http://schemas.microsoft.com/office/drawing/2010/main">
                <a:solidFill>
                  <a:srgbClr val="FFFFFF"/>
                </a:solidFill>
              </a14:hiddenFill>
            </a:ext>
          </a:extLst>
        </p:spPr>
      </p:pic>
      <p:sp>
        <p:nvSpPr>
          <p:cNvPr id="15" name="右矢印 14"/>
          <p:cNvSpPr/>
          <p:nvPr/>
        </p:nvSpPr>
        <p:spPr>
          <a:xfrm>
            <a:off x="3059832" y="4887793"/>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smtClean="0"/>
              <a:t>公開鍵暗号の仕組み</a:t>
            </a:r>
            <a:endParaRPr kumimoji="1" lang="ja-JP" altLang="en-US" dirty="0"/>
          </a:p>
        </p:txBody>
      </p:sp>
      <p:sp>
        <p:nvSpPr>
          <p:cNvPr id="4" name="日付プレースホルダー 3"/>
          <p:cNvSpPr>
            <a:spLocks noGrp="1"/>
          </p:cNvSpPr>
          <p:nvPr>
            <p:ph type="dt" sz="half" idx="10"/>
          </p:nvPr>
        </p:nvSpPr>
        <p:spPr/>
        <p:txBody>
          <a:bodyPr/>
          <a:lstStyle/>
          <a:p>
            <a:r>
              <a:rPr lang="ja-JP" altLang="en-US" smtClean="0"/>
              <a:t>計算機科学入門</a:t>
            </a:r>
            <a:endParaRPr lang="ja-JP" altLang="en-US" dirty="0"/>
          </a:p>
        </p:txBody>
      </p:sp>
      <p:sp>
        <p:nvSpPr>
          <p:cNvPr id="5" name="フッター プレースホルダー 4"/>
          <p:cNvSpPr>
            <a:spLocks noGrp="1"/>
          </p:cNvSpPr>
          <p:nvPr>
            <p:ph type="ftr" sz="quarter" idx="11"/>
          </p:nvPr>
        </p:nvSpPr>
        <p:spPr/>
        <p:txBody>
          <a:bodyPr/>
          <a:lstStyle/>
          <a:p>
            <a:r>
              <a:rPr kumimoji="1" lang="ja-JP" altLang="en-US" smtClean="0"/>
              <a:t>暗号学における主なプロトコルへの入門</a:t>
            </a:r>
            <a:endParaRPr kumimoji="1" lang="ja-JP" altLang="en-US" dirty="0"/>
          </a:p>
        </p:txBody>
      </p:sp>
      <p:sp>
        <p:nvSpPr>
          <p:cNvPr id="6" name="スライド番号プレースホルダー 5"/>
          <p:cNvSpPr>
            <a:spLocks noGrp="1"/>
          </p:cNvSpPr>
          <p:nvPr>
            <p:ph type="sldNum" sz="quarter" idx="12"/>
          </p:nvPr>
        </p:nvSpPr>
        <p:spPr>
          <a:xfrm>
            <a:off x="6551459" y="6348947"/>
            <a:ext cx="2133600" cy="365125"/>
          </a:xfrm>
        </p:spPr>
        <p:txBody>
          <a:bodyPr/>
          <a:lstStyle/>
          <a:p>
            <a:fld id="{D2D8002D-B5B0-4BAC-B1F6-782DDCCE6D9C}" type="slidenum">
              <a:rPr lang="ja-JP" altLang="en-US" smtClean="0"/>
              <a:pPr/>
              <a:t>26</a:t>
            </a:fld>
            <a:endParaRPr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416524"/>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488532"/>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51" name="Picture 3" descr="C:\Users\tyasuda\AppData\Local\Microsoft\Windows\Temporary Internet Files\Content.IE5\MVIYNSP3\MC90031947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1815759"/>
            <a:ext cx="1852111" cy="132520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919063" y="5517232"/>
            <a:ext cx="771365" cy="369332"/>
          </a:xfrm>
          <a:prstGeom prst="rect">
            <a:avLst/>
          </a:prstGeom>
          <a:noFill/>
        </p:spPr>
        <p:txBody>
          <a:bodyPr wrap="none" rtlCol="0">
            <a:spAutoFit/>
          </a:bodyPr>
          <a:lstStyle/>
          <a:p>
            <a:r>
              <a:rPr lang="ja-JP" altLang="en-US" dirty="0"/>
              <a:t>アリス</a:t>
            </a:r>
            <a:endParaRPr kumimoji="1" lang="ja-JP" altLang="en-US" dirty="0"/>
          </a:p>
        </p:txBody>
      </p:sp>
      <p:sp>
        <p:nvSpPr>
          <p:cNvPr id="10" name="テキスト ボックス 9"/>
          <p:cNvSpPr txBox="1"/>
          <p:nvPr/>
        </p:nvSpPr>
        <p:spPr>
          <a:xfrm>
            <a:off x="6700445" y="5544528"/>
            <a:ext cx="607859" cy="369332"/>
          </a:xfrm>
          <a:prstGeom prst="rect">
            <a:avLst/>
          </a:prstGeom>
          <a:noFill/>
        </p:spPr>
        <p:txBody>
          <a:bodyPr wrap="none" rtlCol="0">
            <a:spAutoFit/>
          </a:bodyPr>
          <a:lstStyle/>
          <a:p>
            <a:r>
              <a:rPr lang="ja-JP" altLang="en-US" dirty="0"/>
              <a:t>ボブ</a:t>
            </a:r>
            <a:endParaRPr kumimoji="1" lang="ja-JP" altLang="en-US" dirty="0"/>
          </a:p>
        </p:txBody>
      </p:sp>
      <p:pic>
        <p:nvPicPr>
          <p:cNvPr id="2057" name="Picture 9" descr="C:\Users\tyasuda\AppData\Local\Microsoft\Windows\Temporary Internet Files\Content.IE5\HUDHTHD9\MC9000143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6536" y="4374984"/>
            <a:ext cx="939400" cy="5841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yasuda\AppData\Local\Microsoft\Windows\Temporary Internet Files\Content.IE5\3A0XDLEA\MC90043159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827" y="4634930"/>
            <a:ext cx="482238" cy="48223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tyasuda\AppData\Local\Microsoft\Windows\Temporary Internet Files\Content.IE5\FAHUO7A7\MC90042423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0425" y="5157192"/>
            <a:ext cx="970008" cy="9361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tyasuda\AppData\Local\Microsoft\Windows\Temporary Internet Files\Content.IE5\Y76RCTG8\MC90043159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618" y="4005064"/>
            <a:ext cx="476760" cy="4767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tyasuda\AppData\Local\Microsoft\Windows\Temporary Internet Files\Content.IE5\3A0XDLEA\MC90043159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243" y="5557436"/>
            <a:ext cx="482238" cy="48223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線矢印コネクタ 16"/>
          <p:cNvCxnSpPr/>
          <p:nvPr/>
        </p:nvCxnSpPr>
        <p:spPr>
          <a:xfrm flipV="1">
            <a:off x="2339752" y="3068960"/>
            <a:ext cx="1080120" cy="115212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331640" y="3284984"/>
            <a:ext cx="1609736" cy="369332"/>
          </a:xfrm>
          <a:prstGeom prst="rect">
            <a:avLst/>
          </a:prstGeom>
          <a:noFill/>
        </p:spPr>
        <p:txBody>
          <a:bodyPr wrap="none" rtlCol="0">
            <a:spAutoFit/>
          </a:bodyPr>
          <a:lstStyle/>
          <a:p>
            <a:r>
              <a:rPr lang="ja-JP" altLang="en-US" dirty="0" smtClean="0"/>
              <a:t>① </a:t>
            </a:r>
            <a:r>
              <a:rPr lang="ja-JP" altLang="en-US" dirty="0"/>
              <a:t>問い合わせ</a:t>
            </a:r>
            <a:endParaRPr kumimoji="1" lang="ja-JP" altLang="en-US" dirty="0"/>
          </a:p>
        </p:txBody>
      </p:sp>
      <p:sp>
        <p:nvSpPr>
          <p:cNvPr id="23" name="テキスト ボックス 22"/>
          <p:cNvSpPr txBox="1"/>
          <p:nvPr/>
        </p:nvSpPr>
        <p:spPr>
          <a:xfrm>
            <a:off x="3131840" y="3707740"/>
            <a:ext cx="468398" cy="369332"/>
          </a:xfrm>
          <a:prstGeom prst="rect">
            <a:avLst/>
          </a:prstGeom>
          <a:noFill/>
        </p:spPr>
        <p:txBody>
          <a:bodyPr wrap="none" rtlCol="0">
            <a:spAutoFit/>
          </a:bodyPr>
          <a:lstStyle/>
          <a:p>
            <a:r>
              <a:rPr lang="ja-JP" altLang="en-US" dirty="0" smtClean="0"/>
              <a:t>② </a:t>
            </a:r>
            <a:endParaRPr kumimoji="1" lang="ja-JP" altLang="en-US" dirty="0"/>
          </a:p>
        </p:txBody>
      </p:sp>
      <p:pic>
        <p:nvPicPr>
          <p:cNvPr id="40" name="Picture 6" descr="C:\Users\tyasuda\AppData\Local\Microsoft\Windows\Temporary Internet Files\Content.IE5\Y76RCTG8\MC90043159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1880" y="3645024"/>
            <a:ext cx="421999" cy="421999"/>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線矢印コネクタ 24"/>
          <p:cNvCxnSpPr/>
          <p:nvPr/>
        </p:nvCxnSpPr>
        <p:spPr>
          <a:xfrm flipH="1">
            <a:off x="2555777" y="3275692"/>
            <a:ext cx="1044461" cy="109929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061" name="テキスト ボックス 2060"/>
          <p:cNvSpPr txBox="1"/>
          <p:nvPr/>
        </p:nvSpPr>
        <p:spPr>
          <a:xfrm>
            <a:off x="3741401" y="1403484"/>
            <a:ext cx="1694695" cy="369332"/>
          </a:xfrm>
          <a:prstGeom prst="rect">
            <a:avLst/>
          </a:prstGeom>
          <a:noFill/>
        </p:spPr>
        <p:txBody>
          <a:bodyPr wrap="none" rtlCol="0">
            <a:spAutoFit/>
          </a:bodyPr>
          <a:lstStyle/>
          <a:p>
            <a:r>
              <a:rPr lang="ja-JP" altLang="en-US" b="1" dirty="0">
                <a:solidFill>
                  <a:srgbClr val="3366FF"/>
                </a:solidFill>
              </a:rPr>
              <a:t>鍵管理センター</a:t>
            </a:r>
            <a:endParaRPr kumimoji="1" lang="ja-JP" altLang="en-US" b="1" dirty="0">
              <a:solidFill>
                <a:srgbClr val="3366FF"/>
              </a:solidFill>
            </a:endParaRPr>
          </a:p>
        </p:txBody>
      </p:sp>
      <p:sp>
        <p:nvSpPr>
          <p:cNvPr id="2062" name="テキスト ボックス 2061"/>
          <p:cNvSpPr txBox="1"/>
          <p:nvPr/>
        </p:nvSpPr>
        <p:spPr>
          <a:xfrm>
            <a:off x="268070" y="3563724"/>
            <a:ext cx="415498" cy="369332"/>
          </a:xfrm>
          <a:prstGeom prst="rect">
            <a:avLst/>
          </a:prstGeom>
          <a:noFill/>
        </p:spPr>
        <p:txBody>
          <a:bodyPr wrap="none" rtlCol="0">
            <a:spAutoFit/>
          </a:bodyPr>
          <a:lstStyle/>
          <a:p>
            <a:r>
              <a:rPr lang="ja-JP" altLang="en-US" dirty="0"/>
              <a:t>③</a:t>
            </a:r>
            <a:endParaRPr kumimoji="1" lang="ja-JP" altLang="en-US" dirty="0"/>
          </a:p>
        </p:txBody>
      </p:sp>
      <p:sp>
        <p:nvSpPr>
          <p:cNvPr id="2063" name="テキスト ボックス 2062"/>
          <p:cNvSpPr txBox="1"/>
          <p:nvPr/>
        </p:nvSpPr>
        <p:spPr>
          <a:xfrm>
            <a:off x="4430886" y="3960352"/>
            <a:ext cx="415498" cy="369332"/>
          </a:xfrm>
          <a:prstGeom prst="rect">
            <a:avLst/>
          </a:prstGeom>
          <a:noFill/>
        </p:spPr>
        <p:txBody>
          <a:bodyPr wrap="none" rtlCol="0">
            <a:spAutoFit/>
          </a:bodyPr>
          <a:lstStyle/>
          <a:p>
            <a:r>
              <a:rPr kumimoji="1" lang="ja-JP" altLang="en-US" dirty="0" smtClean="0"/>
              <a:t>④</a:t>
            </a:r>
            <a:endParaRPr kumimoji="1" lang="ja-JP" altLang="en-US" dirty="0"/>
          </a:p>
        </p:txBody>
      </p:sp>
      <p:sp>
        <p:nvSpPr>
          <p:cNvPr id="2064" name="テキスト ボックス 2063"/>
          <p:cNvSpPr txBox="1"/>
          <p:nvPr/>
        </p:nvSpPr>
        <p:spPr>
          <a:xfrm>
            <a:off x="7396862" y="3707740"/>
            <a:ext cx="415498" cy="369332"/>
          </a:xfrm>
          <a:prstGeom prst="rect">
            <a:avLst/>
          </a:prstGeom>
          <a:noFill/>
        </p:spPr>
        <p:txBody>
          <a:bodyPr wrap="none" rtlCol="0">
            <a:spAutoFit/>
          </a:bodyPr>
          <a:lstStyle/>
          <a:p>
            <a:r>
              <a:rPr kumimoji="1" lang="ja-JP" altLang="en-US" dirty="0" smtClean="0"/>
              <a:t>⑤</a:t>
            </a:r>
            <a:endParaRPr kumimoji="1" lang="ja-JP" altLang="en-US" dirty="0"/>
          </a:p>
        </p:txBody>
      </p:sp>
      <p:sp>
        <p:nvSpPr>
          <p:cNvPr id="3" name="テキスト ボックス 2"/>
          <p:cNvSpPr txBox="1"/>
          <p:nvPr/>
        </p:nvSpPr>
        <p:spPr>
          <a:xfrm>
            <a:off x="7884368" y="3800073"/>
            <a:ext cx="1083951" cy="276999"/>
          </a:xfrm>
          <a:prstGeom prst="rect">
            <a:avLst/>
          </a:prstGeom>
          <a:noFill/>
        </p:spPr>
        <p:txBody>
          <a:bodyPr wrap="none" rtlCol="0">
            <a:spAutoFit/>
          </a:bodyPr>
          <a:lstStyle/>
          <a:p>
            <a:r>
              <a:rPr lang="ja-JP" altLang="en-US" sz="1200" dirty="0"/>
              <a:t>ボブの秘密鍵</a:t>
            </a:r>
            <a:endParaRPr kumimoji="1" lang="ja-JP" altLang="en-US" sz="1200" dirty="0"/>
          </a:p>
        </p:txBody>
      </p:sp>
      <p:cxnSp>
        <p:nvCxnSpPr>
          <p:cNvPr id="13" name="直線矢印コネクタ 12"/>
          <p:cNvCxnSpPr>
            <a:stCxn id="3" idx="2"/>
          </p:cNvCxnSpPr>
          <p:nvPr/>
        </p:nvCxnSpPr>
        <p:spPr>
          <a:xfrm>
            <a:off x="8426344" y="4077072"/>
            <a:ext cx="203686" cy="85380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 name="テキスト ボックス 10"/>
          <p:cNvSpPr txBox="1"/>
          <p:nvPr/>
        </p:nvSpPr>
        <p:spPr>
          <a:xfrm>
            <a:off x="323528" y="1556792"/>
            <a:ext cx="2749471" cy="400110"/>
          </a:xfrm>
          <a:prstGeom prst="rect">
            <a:avLst/>
          </a:prstGeom>
          <a:noFill/>
        </p:spPr>
        <p:txBody>
          <a:bodyPr wrap="none" rtlCol="0">
            <a:spAutoFit/>
          </a:bodyPr>
          <a:lstStyle/>
          <a:p>
            <a:r>
              <a:rPr kumimoji="1" lang="ja-JP" altLang="en-US" sz="2000" u="sng" dirty="0" smtClean="0"/>
              <a:t>公開鍵暗号の基本手続</a:t>
            </a:r>
            <a:endParaRPr kumimoji="1" lang="ja-JP" altLang="en-US" sz="2000" u="sng" dirty="0"/>
          </a:p>
        </p:txBody>
      </p:sp>
      <p:pic>
        <p:nvPicPr>
          <p:cNvPr id="36" name="Picture 9" descr="C:\Users\tyasuda\AppData\Local\Microsoft\Windows\Temporary Internet Files\Content.IE5\HUDHTHD9\MC9000143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293096"/>
            <a:ext cx="939400" cy="5841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Users\tyasuda\AppData\Local\Microsoft\Windows\Temporary Internet Files\Content.IE5\3A0XDLEA\MC90043159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2611" y="4546961"/>
            <a:ext cx="482238" cy="4822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Users\tyasuda\AppData\Local\Microsoft\Windows\Temporary Internet Files\Content.IE5\Y76RCTG8\MC90043159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68344" y="4567581"/>
            <a:ext cx="509203" cy="509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yasuda\AppData\Local\Microsoft\Windows\Temporary Internet Files\Content.IE5\9BQQ69DN\MC900239697[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51658" y="4987239"/>
            <a:ext cx="356744" cy="28557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38" name="表 37"/>
              <p:cNvGraphicFramePr>
                <a:graphicFrameLocks noGrp="1"/>
              </p:cNvGraphicFramePr>
              <p:nvPr>
                <p:extLst>
                  <p:ext uri="{D42A27DB-BD31-4B8C-83A1-F6EECF244321}">
                    <p14:modId xmlns:p14="http://schemas.microsoft.com/office/powerpoint/2010/main" val="705811265"/>
                  </p:ext>
                </p:extLst>
              </p:nvPr>
            </p:nvGraphicFramePr>
            <p:xfrm>
              <a:off x="6041864" y="1821953"/>
              <a:ext cx="2486323" cy="1219200"/>
            </p:xfrm>
            <a:graphic>
              <a:graphicData uri="http://schemas.openxmlformats.org/drawingml/2006/table">
                <a:tbl>
                  <a:tblPr firstRow="1" bandRow="1">
                    <a:tableStyleId>{5C22544A-7EE6-4342-B048-85BDC9FD1C3A}</a:tableStyleId>
                  </a:tblPr>
                  <a:tblGrid>
                    <a:gridCol w="788049"/>
                    <a:gridCol w="1698274"/>
                  </a:tblGrid>
                  <a:tr h="262549">
                    <a:tc gridSpan="2">
                      <a:txBody>
                        <a:bodyPr/>
                        <a:lstStyle/>
                        <a:p>
                          <a:pPr algn="ctr"/>
                          <a:r>
                            <a:rPr kumimoji="1" lang="ja-JP" altLang="en-US" sz="1400" dirty="0" smtClean="0">
                              <a:effectLst>
                                <a:outerShdw blurRad="38100" dist="38100" dir="2700000" algn="tl">
                                  <a:srgbClr val="000000">
                                    <a:alpha val="43137"/>
                                  </a:srgbClr>
                                </a:outerShdw>
                              </a:effectLst>
                            </a:rPr>
                            <a:t>公開鍵ディレクトリ</a:t>
                          </a:r>
                          <a:endParaRPr kumimoji="1" lang="ja-JP" altLang="en-US" sz="1400" b="1" dirty="0">
                            <a:effectLst>
                              <a:outerShdw blurRad="38100" dist="38100" dir="2700000" algn="tl">
                                <a:srgbClr val="000000">
                                  <a:alpha val="43137"/>
                                </a:srgbClr>
                              </a:outerShdw>
                            </a:effectLst>
                          </a:endParaRPr>
                        </a:p>
                      </a:txBody>
                      <a:tcPr/>
                    </a:tc>
                    <a:tc hMerge="1">
                      <a:txBody>
                        <a:bodyPr/>
                        <a:lstStyle/>
                        <a:p>
                          <a:endParaRPr kumimoji="1" lang="ja-JP" altLang="en-US"/>
                        </a:p>
                      </a:txBody>
                      <a:tcPr/>
                    </a:tc>
                  </a:tr>
                  <a:tr h="262549">
                    <a:tc>
                      <a:txBody>
                        <a:bodyPr/>
                        <a:lstStyle/>
                        <a:p>
                          <a:r>
                            <a:rPr kumimoji="1" lang="en-US" altLang="ja-JP" sz="1400" dirty="0" smtClean="0"/>
                            <a:t>Bob</a:t>
                          </a:r>
                          <a:endParaRPr kumimoji="1" lang="ja-JP" altLang="en-US" sz="1400" b="1" dirty="0"/>
                        </a:p>
                      </a:txBody>
                      <a:tcPr/>
                    </a:tc>
                    <a:tc>
                      <a:txBody>
                        <a:bodyPr/>
                        <a:lstStyle/>
                        <a:p>
                          <a:r>
                            <a:rPr kumimoji="1" lang="en-US" altLang="ja-JP" sz="1400" dirty="0" smtClean="0"/>
                            <a:t>1948080845858952</a:t>
                          </a:r>
                          <a:endParaRPr kumimoji="1" lang="ja-JP" altLang="en-US" sz="1400" dirty="0"/>
                        </a:p>
                      </a:txBody>
                      <a:tcPr/>
                    </a:tc>
                  </a:tr>
                  <a:tr h="262549">
                    <a:tc>
                      <a:txBody>
                        <a:bodyPr/>
                        <a:lstStyle/>
                        <a:p>
                          <a:r>
                            <a:rPr kumimoji="1" lang="en-US" altLang="ja-JP" sz="1400" dirty="0" smtClean="0"/>
                            <a:t>Alice</a:t>
                          </a:r>
                          <a:endParaRPr kumimoji="1" lang="en-US" altLang="ja-JP" sz="1400" b="1" dirty="0" smtClean="0"/>
                        </a:p>
                      </a:txBody>
                      <a:tcPr/>
                    </a:tc>
                    <a:tc>
                      <a:txBody>
                        <a:bodyPr/>
                        <a:lstStyle/>
                        <a:p>
                          <a:r>
                            <a:rPr kumimoji="1" lang="en-US" altLang="ja-JP" sz="1400" dirty="0" smtClean="0"/>
                            <a:t>6476586474838920</a:t>
                          </a:r>
                          <a:endParaRPr kumimoji="1" lang="ja-JP" altLang="en-US" sz="1400" b="1" dirty="0"/>
                        </a:p>
                      </a:txBody>
                      <a:tcPr/>
                    </a:tc>
                  </a:tr>
                  <a:tr h="262549">
                    <a:tc>
                      <a:txBody>
                        <a:bodyPr/>
                        <a:lstStyle/>
                        <a:p>
                          <a:pPr/>
                          <a14:m>
                            <m:oMathPara xmlns:m="http://schemas.openxmlformats.org/officeDocument/2006/math">
                              <m:oMathParaPr>
                                <m:jc m:val="centerGroup"/>
                              </m:oMathParaPr>
                              <m:oMath xmlns:m="http://schemas.openxmlformats.org/officeDocument/2006/math">
                                <m:r>
                                  <a:rPr kumimoji="1" lang="en-US" altLang="ja-JP" sz="1400" smtClean="0">
                                    <a:latin typeface="Cambria Math"/>
                                  </a:rPr>
                                  <m:t>⋮</m:t>
                                </m:r>
                              </m:oMath>
                            </m:oMathPara>
                          </a14:m>
                          <a:endParaRPr kumimoji="1" lang="en-US" altLang="ja-JP" sz="1400" b="0" dirty="0" smtClean="0"/>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sz="1400" smtClean="0">
                                    <a:latin typeface="Cambria Math"/>
                                  </a:rPr>
                                  <m:t>⋮</m:t>
                                </m:r>
                              </m:oMath>
                            </m:oMathPara>
                          </a14:m>
                          <a:endParaRPr kumimoji="1" lang="en-US" altLang="ja-JP" sz="1400" b="0" dirty="0" smtClean="0"/>
                        </a:p>
                      </a:txBody>
                      <a:tcPr/>
                    </a:tc>
                  </a:tr>
                </a:tbl>
              </a:graphicData>
            </a:graphic>
          </p:graphicFrame>
        </mc:Choice>
        <mc:Fallback xmlns="">
          <p:graphicFrame>
            <p:nvGraphicFramePr>
              <p:cNvPr id="38" name="表 37"/>
              <p:cNvGraphicFramePr>
                <a:graphicFrameLocks noGrp="1"/>
              </p:cNvGraphicFramePr>
              <p:nvPr>
                <p:extLst>
                  <p:ext uri="{D42A27DB-BD31-4B8C-83A1-F6EECF244321}">
                    <p14:modId xmlns:p14="http://schemas.microsoft.com/office/powerpoint/2010/main" val="705811265"/>
                  </p:ext>
                </p:extLst>
              </p:nvPr>
            </p:nvGraphicFramePr>
            <p:xfrm>
              <a:off x="6041864" y="1821953"/>
              <a:ext cx="2486323" cy="1219200"/>
            </p:xfrm>
            <a:graphic>
              <a:graphicData uri="http://schemas.openxmlformats.org/drawingml/2006/table">
                <a:tbl>
                  <a:tblPr firstRow="1" bandRow="1">
                    <a:tableStyleId>{5C22544A-7EE6-4342-B048-85BDC9FD1C3A}</a:tableStyleId>
                  </a:tblPr>
                  <a:tblGrid>
                    <a:gridCol w="788049"/>
                    <a:gridCol w="1698274"/>
                  </a:tblGrid>
                  <a:tr h="304800">
                    <a:tc gridSpan="2">
                      <a:txBody>
                        <a:bodyPr/>
                        <a:lstStyle/>
                        <a:p>
                          <a:pPr algn="ctr"/>
                          <a:r>
                            <a:rPr kumimoji="1" lang="ja-JP" altLang="en-US" sz="1400" dirty="0" smtClean="0">
                              <a:effectLst>
                                <a:outerShdw blurRad="38100" dist="38100" dir="2700000" algn="tl">
                                  <a:srgbClr val="000000">
                                    <a:alpha val="43137"/>
                                  </a:srgbClr>
                                </a:outerShdw>
                              </a:effectLst>
                            </a:rPr>
                            <a:t>公開鍵ディレクトリ</a:t>
                          </a:r>
                          <a:endParaRPr kumimoji="1" lang="ja-JP" altLang="en-US" sz="1400" b="1" dirty="0">
                            <a:effectLst>
                              <a:outerShdw blurRad="38100" dist="38100" dir="2700000" algn="tl">
                                <a:srgbClr val="000000">
                                  <a:alpha val="43137"/>
                                </a:srgbClr>
                              </a:outerShdw>
                            </a:effectLst>
                          </a:endParaRPr>
                        </a:p>
                      </a:txBody>
                      <a:tcPr/>
                    </a:tc>
                    <a:tc hMerge="1">
                      <a:txBody>
                        <a:bodyPr/>
                        <a:lstStyle/>
                        <a:p>
                          <a:endParaRPr kumimoji="1" lang="ja-JP" altLang="en-US"/>
                        </a:p>
                      </a:txBody>
                      <a:tcPr/>
                    </a:tc>
                  </a:tr>
                  <a:tr h="304800">
                    <a:tc>
                      <a:txBody>
                        <a:bodyPr/>
                        <a:lstStyle/>
                        <a:p>
                          <a:r>
                            <a:rPr kumimoji="1" lang="en-US" altLang="ja-JP" sz="1400" dirty="0" smtClean="0"/>
                            <a:t>Bob</a:t>
                          </a:r>
                          <a:endParaRPr kumimoji="1" lang="ja-JP" altLang="en-US" sz="1400" b="1" dirty="0"/>
                        </a:p>
                      </a:txBody>
                      <a:tcPr/>
                    </a:tc>
                    <a:tc>
                      <a:txBody>
                        <a:bodyPr/>
                        <a:lstStyle/>
                        <a:p>
                          <a:r>
                            <a:rPr kumimoji="1" lang="en-US" altLang="ja-JP" sz="1400" dirty="0" smtClean="0"/>
                            <a:t>1948080845858952</a:t>
                          </a:r>
                          <a:endParaRPr kumimoji="1" lang="ja-JP" altLang="en-US" sz="1400" dirty="0"/>
                        </a:p>
                      </a:txBody>
                      <a:tcPr/>
                    </a:tc>
                  </a:tr>
                  <a:tr h="304800">
                    <a:tc>
                      <a:txBody>
                        <a:bodyPr/>
                        <a:lstStyle/>
                        <a:p>
                          <a:r>
                            <a:rPr kumimoji="1" lang="en-US" altLang="ja-JP" sz="1400" dirty="0" smtClean="0"/>
                            <a:t>Alice</a:t>
                          </a:r>
                          <a:endParaRPr kumimoji="1" lang="en-US" altLang="ja-JP" sz="1400" b="1" dirty="0" smtClean="0"/>
                        </a:p>
                      </a:txBody>
                      <a:tcPr/>
                    </a:tc>
                    <a:tc>
                      <a:txBody>
                        <a:bodyPr/>
                        <a:lstStyle/>
                        <a:p>
                          <a:r>
                            <a:rPr kumimoji="1" lang="en-US" altLang="ja-JP" sz="1400" dirty="0" smtClean="0"/>
                            <a:t>6476586474838920</a:t>
                          </a:r>
                          <a:endParaRPr kumimoji="1" lang="ja-JP" altLang="en-US" sz="1400" b="1" dirty="0"/>
                        </a:p>
                      </a:txBody>
                      <a:tcPr/>
                    </a:tc>
                  </a:tr>
                  <a:tr h="304800">
                    <a:tc>
                      <a:txBody>
                        <a:bodyPr/>
                        <a:lstStyle/>
                        <a:p>
                          <a:endParaRPr lang="en-US"/>
                        </a:p>
                      </a:txBody>
                      <a:tcPr>
                        <a:blipFill rotWithShape="1">
                          <a:blip r:embed="rId13"/>
                          <a:stretch>
                            <a:fillRect t="-308000" r="-216279"/>
                          </a:stretch>
                        </a:blipFill>
                      </a:tcPr>
                    </a:tc>
                    <a:tc>
                      <a:txBody>
                        <a:bodyPr/>
                        <a:lstStyle/>
                        <a:p>
                          <a:endParaRPr lang="en-US"/>
                        </a:p>
                      </a:txBody>
                      <a:tcPr>
                        <a:blipFill rotWithShape="1">
                          <a:blip r:embed="rId13"/>
                          <a:stretch>
                            <a:fillRect l="-46237" t="-308000"/>
                          </a:stretch>
                        </a:blipFill>
                      </a:tcPr>
                    </a:tc>
                  </a:tr>
                </a:tbl>
              </a:graphicData>
            </a:graphic>
          </p:graphicFrame>
        </mc:Fallback>
      </mc:AlternateContent>
      <p:sp>
        <p:nvSpPr>
          <p:cNvPr id="39" name="円/楕円 38"/>
          <p:cNvSpPr/>
          <p:nvPr/>
        </p:nvSpPr>
        <p:spPr>
          <a:xfrm>
            <a:off x="6761305" y="2066088"/>
            <a:ext cx="1710641" cy="412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a:stCxn id="39" idx="3"/>
          </p:cNvCxnSpPr>
          <p:nvPr/>
        </p:nvCxnSpPr>
        <p:spPr>
          <a:xfrm flipH="1">
            <a:off x="3995936" y="2417987"/>
            <a:ext cx="3015887" cy="12363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39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xit" presetSubtype="0" fill="hold"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9"/>
                                        </p:tgtEl>
                                      </p:cBhvr>
                                    </p:animEffect>
                                    <p:set>
                                      <p:cBhvr>
                                        <p:cTn id="39" dur="1" fill="hold">
                                          <p:stCondLst>
                                            <p:cond delay="499"/>
                                          </p:stCondLst>
                                        </p:cTn>
                                        <p:tgtEl>
                                          <p:spTgt spid="3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0"/>
                                        </p:tgtEl>
                                      </p:cBhvr>
                                    </p:animEffect>
                                    <p:set>
                                      <p:cBhvr>
                                        <p:cTn id="42" dur="1" fill="hold">
                                          <p:stCondLst>
                                            <p:cond delay="499"/>
                                          </p:stCondLst>
                                        </p:cTn>
                                        <p:tgtEl>
                                          <p:spTgt spid="4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2062"/>
                                        </p:tgtEl>
                                        <p:attrNameLst>
                                          <p:attrName>style.visibility</p:attrName>
                                        </p:attrNameLst>
                                      </p:cBhvr>
                                      <p:to>
                                        <p:strVal val="visible"/>
                                      </p:to>
                                    </p:set>
                                    <p:animEffect transition="in" filter="fade">
                                      <p:cBhvr>
                                        <p:cTn id="48" dur="500"/>
                                        <p:tgtEl>
                                          <p:spTgt spid="2062"/>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42" presetClass="path" presetSubtype="0" accel="50000" decel="50000" fill="hold" nodeType="withEffect">
                                  <p:stCondLst>
                                    <p:cond delay="0"/>
                                  </p:stCondLst>
                                  <p:childTnLst>
                                    <p:animMotion origin="layout" path="M 2.22222E-6 -1.75341E-6 L -0.04809 0.16794 " pathEditMode="relative" rAng="0" ptsTypes="AA">
                                      <p:cBhvr>
                                        <p:cTn id="53" dur="2000" fill="hold"/>
                                        <p:tgtEl>
                                          <p:spTgt spid="29"/>
                                        </p:tgtEl>
                                        <p:attrNameLst>
                                          <p:attrName>ppt_x</p:attrName>
                                          <p:attrName>ppt_y</p:attrName>
                                        </p:attrNameLst>
                                      </p:cBhvr>
                                      <p:rCtr x="-2413" y="8397"/>
                                    </p:animMotion>
                                  </p:childTnLst>
                                </p:cTn>
                              </p:par>
                              <p:par>
                                <p:cTn id="54" presetID="42" presetClass="path" presetSubtype="0" accel="50000" decel="50000" fill="hold" nodeType="withEffect">
                                  <p:stCondLst>
                                    <p:cond delay="0"/>
                                  </p:stCondLst>
                                  <p:childTnLst>
                                    <p:animMotion origin="layout" path="M -3.33333E-6 -6.10687E-7 L 0.03386 0.22762 " pathEditMode="relative" rAng="0" ptsTypes="AA">
                                      <p:cBhvr>
                                        <p:cTn id="55" dur="2000" fill="hold"/>
                                        <p:tgtEl>
                                          <p:spTgt spid="26"/>
                                        </p:tgtEl>
                                        <p:attrNameLst>
                                          <p:attrName>ppt_x</p:attrName>
                                          <p:attrName>ppt_y</p:attrName>
                                        </p:attrNameLst>
                                      </p:cBhvr>
                                      <p:rCtr x="1684" y="11381"/>
                                    </p:animMotion>
                                  </p:childTnLst>
                                </p:cTn>
                              </p:par>
                            </p:childTnLst>
                          </p:cTn>
                        </p:par>
                        <p:par>
                          <p:cTn id="56" fill="hold">
                            <p:stCondLst>
                              <p:cond delay="2000"/>
                            </p:stCondLst>
                            <p:childTnLst>
                              <p:par>
                                <p:cTn id="57" presetID="10" presetClass="exit" presetSubtype="0" fill="hold" nodeType="after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par>
                          <p:cTn id="60" fill="hold">
                            <p:stCondLst>
                              <p:cond delay="2500"/>
                            </p:stCondLst>
                            <p:childTnLst>
                              <p:par>
                                <p:cTn id="61" presetID="1" presetClass="entr" presetSubtype="0" fill="hold" nodeType="after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childTnLst>
                          </p:cTn>
                        </p:par>
                        <p:par>
                          <p:cTn id="63" fill="hold">
                            <p:stCondLst>
                              <p:cond delay="3000"/>
                            </p:stCondLst>
                            <p:childTnLst>
                              <p:par>
                                <p:cTn id="64" presetID="32" presetClass="emph" presetSubtype="0" fill="hold" nodeType="afterEffect">
                                  <p:stCondLst>
                                    <p:cond delay="0"/>
                                  </p:stCondLst>
                                  <p:childTnLst>
                                    <p:animRot by="120000">
                                      <p:cBhvr>
                                        <p:cTn id="65" dur="100" fill="hold">
                                          <p:stCondLst>
                                            <p:cond delay="0"/>
                                          </p:stCondLst>
                                        </p:cTn>
                                        <p:tgtEl>
                                          <p:spTgt spid="31"/>
                                        </p:tgtEl>
                                        <p:attrNameLst>
                                          <p:attrName>r</p:attrName>
                                        </p:attrNameLst>
                                      </p:cBhvr>
                                    </p:animRot>
                                    <p:animRot by="-240000">
                                      <p:cBhvr>
                                        <p:cTn id="66" dur="200" fill="hold">
                                          <p:stCondLst>
                                            <p:cond delay="200"/>
                                          </p:stCondLst>
                                        </p:cTn>
                                        <p:tgtEl>
                                          <p:spTgt spid="31"/>
                                        </p:tgtEl>
                                        <p:attrNameLst>
                                          <p:attrName>r</p:attrName>
                                        </p:attrNameLst>
                                      </p:cBhvr>
                                    </p:animRot>
                                    <p:animRot by="240000">
                                      <p:cBhvr>
                                        <p:cTn id="67" dur="200" fill="hold">
                                          <p:stCondLst>
                                            <p:cond delay="400"/>
                                          </p:stCondLst>
                                        </p:cTn>
                                        <p:tgtEl>
                                          <p:spTgt spid="31"/>
                                        </p:tgtEl>
                                        <p:attrNameLst>
                                          <p:attrName>r</p:attrName>
                                        </p:attrNameLst>
                                      </p:cBhvr>
                                    </p:animRot>
                                    <p:animRot by="-240000">
                                      <p:cBhvr>
                                        <p:cTn id="68" dur="200" fill="hold">
                                          <p:stCondLst>
                                            <p:cond delay="600"/>
                                          </p:stCondLst>
                                        </p:cTn>
                                        <p:tgtEl>
                                          <p:spTgt spid="31"/>
                                        </p:tgtEl>
                                        <p:attrNameLst>
                                          <p:attrName>r</p:attrName>
                                        </p:attrNameLst>
                                      </p:cBhvr>
                                    </p:animRot>
                                    <p:animRot by="120000">
                                      <p:cBhvr>
                                        <p:cTn id="69" dur="200" fill="hold">
                                          <p:stCondLst>
                                            <p:cond delay="800"/>
                                          </p:stCondLst>
                                        </p:cTn>
                                        <p:tgtEl>
                                          <p:spTgt spid="31"/>
                                        </p:tgtEl>
                                        <p:attrNameLst>
                                          <p:attrName>r</p:attrName>
                                        </p:attrNameLst>
                                      </p:cBhvr>
                                    </p:animRot>
                                  </p:childTnLst>
                                </p:cTn>
                              </p:par>
                              <p:par>
                                <p:cTn id="70" presetID="1" presetClass="exit" presetSubtype="0" fill="hold" nodeType="withEffect">
                                  <p:stCondLst>
                                    <p:cond delay="0"/>
                                  </p:stCondLst>
                                  <p:childTnLst>
                                    <p:set>
                                      <p:cBhvr>
                                        <p:cTn id="71" dur="1" fill="hold">
                                          <p:stCondLst>
                                            <p:cond delay="0"/>
                                          </p:stCondLst>
                                        </p:cTn>
                                        <p:tgtEl>
                                          <p:spTgt spid="1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062"/>
                                        </p:tgtEl>
                                      </p:cBhvr>
                                    </p:animEffect>
                                    <p:set>
                                      <p:cBhvr>
                                        <p:cTn id="76" dur="1" fill="hold">
                                          <p:stCondLst>
                                            <p:cond delay="499"/>
                                          </p:stCondLst>
                                        </p:cTn>
                                        <p:tgtEl>
                                          <p:spTgt spid="206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2063"/>
                                        </p:tgtEl>
                                        <p:attrNameLst>
                                          <p:attrName>style.visibility</p:attrName>
                                        </p:attrNameLst>
                                      </p:cBhvr>
                                      <p:to>
                                        <p:strVal val="visible"/>
                                      </p:to>
                                    </p:set>
                                    <p:animEffect transition="in" filter="fade">
                                      <p:cBhvr>
                                        <p:cTn id="88" dur="500"/>
                                        <p:tgtEl>
                                          <p:spTgt spid="2063"/>
                                        </p:tgtEl>
                                      </p:cBhvr>
                                    </p:animEffect>
                                  </p:childTnLst>
                                </p:cTn>
                              </p:par>
                              <p:par>
                                <p:cTn id="89" presetID="10" presetClass="entr" presetSubtype="0" fill="hold" nodeType="withEffect">
                                  <p:stCondLst>
                                    <p:cond delay="0"/>
                                  </p:stCondLst>
                                  <p:childTnLst>
                                    <p:set>
                                      <p:cBhvr>
                                        <p:cTn id="90" dur="1" fill="hold">
                                          <p:stCondLst>
                                            <p:cond delay="0"/>
                                          </p:stCondLst>
                                        </p:cTn>
                                        <p:tgtEl>
                                          <p:spTgt spid="2057"/>
                                        </p:tgtEl>
                                        <p:attrNameLst>
                                          <p:attrName>style.visibility</p:attrName>
                                        </p:attrNameLst>
                                      </p:cBhvr>
                                      <p:to>
                                        <p:strVal val="visible"/>
                                      </p:to>
                                    </p:set>
                                    <p:animEffect transition="in" filter="fade">
                                      <p:cBhvr>
                                        <p:cTn id="91" dur="500"/>
                                        <p:tgtEl>
                                          <p:spTgt spid="2057"/>
                                        </p:tgtEl>
                                      </p:cBhvr>
                                    </p:animEffect>
                                  </p:childTnLst>
                                </p:cTn>
                              </p:par>
                              <p:par>
                                <p:cTn id="92" presetID="10" presetClass="entr" presetSubtype="0" fill="hold" nodeType="withEffect">
                                  <p:stCondLst>
                                    <p:cond delay="0"/>
                                  </p:stCondLst>
                                  <p:childTnLst>
                                    <p:set>
                                      <p:cBhvr>
                                        <p:cTn id="93" dur="1" fill="hold">
                                          <p:stCondLst>
                                            <p:cond delay="0"/>
                                          </p:stCondLst>
                                        </p:cTn>
                                        <p:tgtEl>
                                          <p:spTgt spid="2053"/>
                                        </p:tgtEl>
                                        <p:attrNameLst>
                                          <p:attrName>style.visibility</p:attrName>
                                        </p:attrNameLst>
                                      </p:cBhvr>
                                      <p:to>
                                        <p:strVal val="visible"/>
                                      </p:to>
                                    </p:set>
                                    <p:animEffect transition="in" filter="fade">
                                      <p:cBhvr>
                                        <p:cTn id="94" dur="500"/>
                                        <p:tgtEl>
                                          <p:spTgt spid="2053"/>
                                        </p:tgtEl>
                                      </p:cBhvr>
                                    </p:animEffect>
                                  </p:childTnLst>
                                </p:cTn>
                              </p:par>
                            </p:childTnLst>
                          </p:cTn>
                        </p:par>
                        <p:par>
                          <p:cTn id="95" fill="hold">
                            <p:stCondLst>
                              <p:cond delay="500"/>
                            </p:stCondLst>
                            <p:childTnLst>
                              <p:par>
                                <p:cTn id="96" presetID="42" presetClass="path" presetSubtype="0" accel="50000" decel="50000" fill="hold" nodeType="afterEffect">
                                  <p:stCondLst>
                                    <p:cond delay="0"/>
                                  </p:stCondLst>
                                  <p:childTnLst>
                                    <p:animMotion origin="layout" path="M -2.77778E-7 -3.2755E-6 L 0.24045 -0.00208 " pathEditMode="relative" rAng="0" ptsTypes="AA">
                                      <p:cBhvr>
                                        <p:cTn id="97" dur="2000" fill="hold"/>
                                        <p:tgtEl>
                                          <p:spTgt spid="2057"/>
                                        </p:tgtEl>
                                        <p:attrNameLst>
                                          <p:attrName>ppt_x</p:attrName>
                                          <p:attrName>ppt_y</p:attrName>
                                        </p:attrNameLst>
                                      </p:cBhvr>
                                      <p:rCtr x="12014" y="-116"/>
                                    </p:animMotion>
                                  </p:childTnLst>
                                </p:cTn>
                              </p:par>
                              <p:par>
                                <p:cTn id="98" presetID="42" presetClass="path" presetSubtype="0" accel="50000" decel="50000" fill="hold" nodeType="withEffect">
                                  <p:stCondLst>
                                    <p:cond delay="0"/>
                                  </p:stCondLst>
                                  <p:childTnLst>
                                    <p:animMotion origin="layout" path="M -2.22222E-6 3.69419E-6 L 0.24132 -0.00093 " pathEditMode="relative" rAng="0" ptsTypes="AA">
                                      <p:cBhvr>
                                        <p:cTn id="99" dur="2000" fill="hold"/>
                                        <p:tgtEl>
                                          <p:spTgt spid="2053"/>
                                        </p:tgtEl>
                                        <p:attrNameLst>
                                          <p:attrName>ppt_x</p:attrName>
                                          <p:attrName>ppt_y</p:attrName>
                                        </p:attrNameLst>
                                      </p:cBhvr>
                                      <p:rCtr x="12066" y="-46"/>
                                    </p:animMotion>
                                  </p:childTnLst>
                                </p:cTn>
                              </p:par>
                              <p:par>
                                <p:cTn id="100" presetID="22" presetClass="entr" presetSubtype="8"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left)">
                                      <p:cBhvr>
                                        <p:cTn id="102" dur="20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2063"/>
                                        </p:tgtEl>
                                      </p:cBhvr>
                                    </p:animEffect>
                                    <p:set>
                                      <p:cBhvr>
                                        <p:cTn id="107" dur="1" fill="hold">
                                          <p:stCondLst>
                                            <p:cond delay="499"/>
                                          </p:stCondLst>
                                        </p:cTn>
                                        <p:tgtEl>
                                          <p:spTgt spid="2063"/>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057"/>
                                        </p:tgtEl>
                                      </p:cBhvr>
                                    </p:animEffect>
                                    <p:set>
                                      <p:cBhvr>
                                        <p:cTn id="110" dur="1" fill="hold">
                                          <p:stCondLst>
                                            <p:cond delay="499"/>
                                          </p:stCondLst>
                                        </p:cTn>
                                        <p:tgtEl>
                                          <p:spTgt spid="2057"/>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053"/>
                                        </p:tgtEl>
                                      </p:cBhvr>
                                    </p:animEffect>
                                    <p:set>
                                      <p:cBhvr>
                                        <p:cTn id="113" dur="1" fill="hold">
                                          <p:stCondLst>
                                            <p:cond delay="499"/>
                                          </p:stCondLst>
                                        </p:cTn>
                                        <p:tgtEl>
                                          <p:spTgt spid="2053"/>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500"/>
                                        <p:tgtEl>
                                          <p:spTgt spid="3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064"/>
                                        </p:tgtEl>
                                        <p:attrNameLst>
                                          <p:attrName>style.visibility</p:attrName>
                                        </p:attrNameLst>
                                      </p:cBhvr>
                                      <p:to>
                                        <p:strVal val="visible"/>
                                      </p:to>
                                    </p:set>
                                    <p:animEffect transition="in" filter="fade">
                                      <p:cBhvr>
                                        <p:cTn id="125" dur="500"/>
                                        <p:tgtEl>
                                          <p:spTgt spid="206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
                                        </p:tgtEl>
                                        <p:attrNameLst>
                                          <p:attrName>style.visibility</p:attrName>
                                        </p:attrNameLst>
                                      </p:cBhvr>
                                      <p:to>
                                        <p:strVal val="visible"/>
                                      </p:to>
                                    </p:set>
                                    <p:animEffect transition="in" filter="fade">
                                      <p:cBhvr>
                                        <p:cTn id="128" dur="500"/>
                                        <p:tgtEl>
                                          <p:spTgt spid="3"/>
                                        </p:tgtEl>
                                      </p:cBhvr>
                                    </p:animEffect>
                                  </p:childTnLst>
                                </p:cTn>
                              </p:par>
                              <p:par>
                                <p:cTn id="129" presetID="10" presetClass="entr" presetSubtype="0" fill="hold" nodeType="withEffect">
                                  <p:stCondLst>
                                    <p:cond delay="0"/>
                                  </p:stCondLst>
                                  <p:childTnLst>
                                    <p:set>
                                      <p:cBhvr>
                                        <p:cTn id="130" dur="1" fill="hold">
                                          <p:stCondLst>
                                            <p:cond delay="0"/>
                                          </p:stCondLst>
                                        </p:cTn>
                                        <p:tgtEl>
                                          <p:spTgt spid="1027"/>
                                        </p:tgtEl>
                                        <p:attrNameLst>
                                          <p:attrName>style.visibility</p:attrName>
                                        </p:attrNameLst>
                                      </p:cBhvr>
                                      <p:to>
                                        <p:strVal val="visible"/>
                                      </p:to>
                                    </p:set>
                                    <p:animEffect transition="in" filter="fade">
                                      <p:cBhvr>
                                        <p:cTn id="131" dur="500"/>
                                        <p:tgtEl>
                                          <p:spTgt spid="1027"/>
                                        </p:tgtEl>
                                      </p:cBhvr>
                                    </p:animEffect>
                                  </p:childTnLst>
                                </p:cTn>
                              </p:par>
                              <p:par>
                                <p:cTn id="132" presetID="10" presetClass="entr" presetSubtype="0" fill="hold" nodeType="with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fade">
                                      <p:cBhvr>
                                        <p:cTn id="134" dur="500"/>
                                        <p:tgtEl>
                                          <p:spTgt spid="1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500"/>
                                        <p:tgtEl>
                                          <p:spTgt spid="3"/>
                                        </p:tgtEl>
                                      </p:cBhvr>
                                    </p:animEffect>
                                    <p:set>
                                      <p:cBhvr>
                                        <p:cTn id="139" dur="1" fill="hold">
                                          <p:stCondLst>
                                            <p:cond delay="499"/>
                                          </p:stCondLst>
                                        </p:cTn>
                                        <p:tgtEl>
                                          <p:spTgt spid="3"/>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3"/>
                                        </p:tgtEl>
                                      </p:cBhvr>
                                    </p:animEffect>
                                    <p:set>
                                      <p:cBhvr>
                                        <p:cTn id="142" dur="1" fill="hold">
                                          <p:stCondLst>
                                            <p:cond delay="499"/>
                                          </p:stCondLst>
                                        </p:cTn>
                                        <p:tgtEl>
                                          <p:spTgt spid="13"/>
                                        </p:tgtEl>
                                        <p:attrNameLst>
                                          <p:attrName>style.visibility</p:attrName>
                                        </p:attrNameLst>
                                      </p:cBhvr>
                                      <p:to>
                                        <p:strVal val="hidden"/>
                                      </p:to>
                                    </p:set>
                                  </p:childTnLst>
                                </p:cTn>
                              </p:par>
                              <p:par>
                                <p:cTn id="143" presetID="42" presetClass="path" presetSubtype="0" accel="50000" decel="50000" fill="hold" nodeType="withEffect">
                                  <p:stCondLst>
                                    <p:cond delay="0"/>
                                  </p:stCondLst>
                                  <p:childTnLst>
                                    <p:animMotion origin="layout" path="M 0 2.35947E-6 L -0.05781 -0.0273 " pathEditMode="relative" rAng="0" ptsTypes="AA">
                                      <p:cBhvr>
                                        <p:cTn id="144" dur="2000" fill="hold"/>
                                        <p:tgtEl>
                                          <p:spTgt spid="1027"/>
                                        </p:tgtEl>
                                        <p:attrNameLst>
                                          <p:attrName>ppt_x</p:attrName>
                                          <p:attrName>ppt_y</p:attrName>
                                        </p:attrNameLst>
                                      </p:cBhvr>
                                      <p:rCtr x="-2899" y="-1365"/>
                                    </p:animMotion>
                                  </p:childTnLst>
                                </p:cTn>
                              </p:par>
                            </p:childTnLst>
                          </p:cTn>
                        </p:par>
                        <p:par>
                          <p:cTn id="145" fill="hold">
                            <p:stCondLst>
                              <p:cond delay="2000"/>
                            </p:stCondLst>
                            <p:childTnLst>
                              <p:par>
                                <p:cTn id="146" presetID="10" presetClass="entr" presetSubtype="0" fill="hold" nodeType="after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fade">
                                      <p:cBhvr>
                                        <p:cTn id="148" dur="500"/>
                                        <p:tgtEl>
                                          <p:spTgt spid="41"/>
                                        </p:tgtEl>
                                      </p:cBhvr>
                                    </p:animEffect>
                                  </p:childTnLst>
                                </p:cTn>
                              </p:par>
                              <p:par>
                                <p:cTn id="149" presetID="42" presetClass="path" presetSubtype="0" accel="50000" decel="50000" fill="hold" nodeType="withEffect">
                                  <p:stCondLst>
                                    <p:cond delay="0"/>
                                  </p:stCondLst>
                                  <p:childTnLst>
                                    <p:animMotion origin="layout" path="M -0.05781 -0.0273 L -0.00278 0.00416 " pathEditMode="relative" rAng="0" ptsTypes="AA">
                                      <p:cBhvr>
                                        <p:cTn id="150" dur="2000" fill="hold"/>
                                        <p:tgtEl>
                                          <p:spTgt spid="1027"/>
                                        </p:tgtEl>
                                        <p:attrNameLst>
                                          <p:attrName>ppt_x</p:attrName>
                                          <p:attrName>ppt_y</p:attrName>
                                        </p:attrNameLst>
                                      </p:cBhvr>
                                      <p:rCtr x="2743" y="1573"/>
                                    </p:animMotion>
                                  </p:childTnLst>
                                </p:cTn>
                              </p:par>
                              <p:par>
                                <p:cTn id="151" presetID="1" presetClass="exit" presetSubtype="0" fill="hold" nodeType="withEffect">
                                  <p:stCondLst>
                                    <p:cond delay="0"/>
                                  </p:stCondLst>
                                  <p:childTnLst>
                                    <p:set>
                                      <p:cBhvr>
                                        <p:cTn id="152" dur="1" fill="hold">
                                          <p:stCondLst>
                                            <p:cond delay="0"/>
                                          </p:stCondLst>
                                        </p:cTn>
                                        <p:tgtEl>
                                          <p:spTgt spid="37"/>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nodeType="clickEffect">
                                  <p:stCondLst>
                                    <p:cond delay="0"/>
                                  </p:stCondLst>
                                  <p:childTnLst>
                                    <p:animEffect transition="out" filter="fade">
                                      <p:cBhvr>
                                        <p:cTn id="156" dur="500"/>
                                        <p:tgtEl>
                                          <p:spTgt spid="36"/>
                                        </p:tgtEl>
                                      </p:cBhvr>
                                    </p:animEffect>
                                    <p:set>
                                      <p:cBhvr>
                                        <p:cTn id="157" dur="1" fill="hold">
                                          <p:stCondLst>
                                            <p:cond delay="499"/>
                                          </p:stCondLst>
                                        </p:cTn>
                                        <p:tgtEl>
                                          <p:spTgt spid="36"/>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2064"/>
                                        </p:tgtEl>
                                      </p:cBhvr>
                                    </p:animEffect>
                                    <p:set>
                                      <p:cBhvr>
                                        <p:cTn id="160" dur="1" fill="hold">
                                          <p:stCondLst>
                                            <p:cond delay="499"/>
                                          </p:stCondLst>
                                        </p:cTn>
                                        <p:tgtEl>
                                          <p:spTgt spid="2064"/>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027"/>
                                        </p:tgtEl>
                                      </p:cBhvr>
                                    </p:animEffect>
                                    <p:set>
                                      <p:cBhvr>
                                        <p:cTn id="163" dur="1" fill="hold">
                                          <p:stCondLst>
                                            <p:cond delay="499"/>
                                          </p:stCondLst>
                                        </p:cTn>
                                        <p:tgtEl>
                                          <p:spTgt spid="1027"/>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41"/>
                                        </p:tgtEl>
                                      </p:cBhvr>
                                    </p:animEffect>
                                    <p:set>
                                      <p:cBhvr>
                                        <p:cTn id="166" dur="1" fill="hold">
                                          <p:stCondLst>
                                            <p:cond delay="499"/>
                                          </p:stCondLst>
                                        </p:cTn>
                                        <p:tgtEl>
                                          <p:spTgt spid="41"/>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nodeType="afterEffect">
                                  <p:stCondLst>
                                    <p:cond delay="0"/>
                                  </p:stCondLst>
                                  <p:childTnLst>
                                    <p:set>
                                      <p:cBhvr>
                                        <p:cTn id="169" dur="1" fill="hold">
                                          <p:stCondLst>
                                            <p:cond delay="0"/>
                                          </p:stCondLst>
                                        </p:cTn>
                                        <p:tgtEl>
                                          <p:spTgt spid="2059"/>
                                        </p:tgtEl>
                                        <p:attrNameLst>
                                          <p:attrName>style.visibility</p:attrName>
                                        </p:attrNameLst>
                                      </p:cBhvr>
                                      <p:to>
                                        <p:strVal val="visible"/>
                                      </p:to>
                                    </p:set>
                                    <p:animEffect transition="in" filter="fade">
                                      <p:cBhvr>
                                        <p:cTn id="170"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p:bldP spid="19" grpId="1"/>
      <p:bldP spid="23" grpId="0"/>
      <p:bldP spid="23" grpId="1"/>
      <p:bldP spid="2062" grpId="0"/>
      <p:bldP spid="2062" grpId="1"/>
      <p:bldP spid="2063" grpId="0"/>
      <p:bldP spid="2063" grpId="1"/>
      <p:bldP spid="2064" grpId="0"/>
      <p:bldP spid="2064" grpId="1"/>
      <p:bldP spid="3" grpId="0"/>
      <p:bldP spid="3" grpId="1"/>
      <p:bldP spid="39" grpId="0" animBg="1"/>
      <p:bldP spid="3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公開鍵ディレクトリでの注意点</a:t>
            </a:r>
            <a:endParaRPr kumimoji="1" lang="ja-JP" altLang="en-US" dirty="0"/>
          </a:p>
        </p:txBody>
      </p:sp>
      <p:sp>
        <p:nvSpPr>
          <p:cNvPr id="8" name="日付プレースホルダー 7"/>
          <p:cNvSpPr>
            <a:spLocks noGrp="1"/>
          </p:cNvSpPr>
          <p:nvPr>
            <p:ph type="dt" sz="half" idx="10"/>
          </p:nvPr>
        </p:nvSpPr>
        <p:spPr/>
        <p:txBody>
          <a:bodyPr/>
          <a:lstStyle/>
          <a:p>
            <a:pPr eaLnBrk="1" latinLnBrk="0" hangingPunct="1"/>
            <a:r>
              <a:rPr lang="ja-JP" altLang="en-US" smtClean="0"/>
              <a:t>計算機科学入門</a:t>
            </a:r>
            <a:endParaRPr lang="en-US" dirty="0"/>
          </a:p>
        </p:txBody>
      </p:sp>
      <p:sp>
        <p:nvSpPr>
          <p:cNvPr id="3" name="フッター プレースホルダー 2"/>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27</a:t>
            </a:fld>
            <a:endParaRPr kumimoji="0" lang="en-US" dirty="0"/>
          </a:p>
        </p:txBody>
      </p:sp>
      <p:sp>
        <p:nvSpPr>
          <p:cNvPr id="9" name="コンテンツ プレースホルダー 8"/>
          <p:cNvSpPr>
            <a:spLocks noGrp="1"/>
          </p:cNvSpPr>
          <p:nvPr>
            <p:ph sz="quarter" idx="1"/>
          </p:nvPr>
        </p:nvSpPr>
        <p:spPr>
          <a:xfrm>
            <a:off x="509125" y="4149080"/>
            <a:ext cx="8229600" cy="2417480"/>
          </a:xfrm>
        </p:spPr>
        <p:txBody>
          <a:bodyPr>
            <a:normAutofit fontScale="85000" lnSpcReduction="20000"/>
          </a:bodyPr>
          <a:lstStyle/>
          <a:p>
            <a:r>
              <a:rPr lang="ja-JP" altLang="en-US" dirty="0" smtClean="0">
                <a:solidFill>
                  <a:srgbClr val="0070C0"/>
                </a:solidFill>
                <a:effectLst>
                  <a:outerShdw blurRad="38100" dist="38100" dir="2700000" algn="tl">
                    <a:srgbClr val="000000">
                      <a:alpha val="43137"/>
                    </a:srgbClr>
                  </a:outerShdw>
                </a:effectLst>
              </a:rPr>
              <a:t>注意</a:t>
            </a:r>
            <a:r>
              <a:rPr lang="ja-JP" altLang="en-US" dirty="0" smtClean="0"/>
              <a:t>：悪人は公開鍵ディレクトリを書き換え</a:t>
            </a:r>
            <a:r>
              <a:rPr lang="ja-JP" altLang="en-US" dirty="0"/>
              <a:t>る</a:t>
            </a:r>
            <a:r>
              <a:rPr lang="ja-JP" altLang="en-US" dirty="0" smtClean="0"/>
              <a:t>、例えば</a:t>
            </a:r>
            <a:r>
              <a:rPr lang="en-US" altLang="ja-JP" dirty="0" smtClean="0"/>
              <a:t>Bob</a:t>
            </a:r>
            <a:r>
              <a:rPr lang="ja-JP" altLang="en-US" dirty="0" smtClean="0"/>
              <a:t>の公開鍵を自分の公開鍵に書き換え</a:t>
            </a:r>
            <a:r>
              <a:rPr lang="ja-JP" altLang="en-US" dirty="0"/>
              <a:t>る</a:t>
            </a:r>
            <a:r>
              <a:rPr lang="ja-JP" altLang="en-US" dirty="0" smtClean="0"/>
              <a:t>、</a:t>
            </a:r>
            <a:r>
              <a:rPr lang="en-US" altLang="ja-JP" dirty="0" smtClean="0"/>
              <a:t>Bob</a:t>
            </a:r>
            <a:r>
              <a:rPr lang="ja-JP" altLang="en-US" dirty="0" smtClean="0"/>
              <a:t>宛先のすべてのメッセージを読める。</a:t>
            </a:r>
            <a:endParaRPr lang="en-US" altLang="ja-JP" dirty="0" smtClean="0"/>
          </a:p>
          <a:p>
            <a:endParaRPr lang="en-US" altLang="ja-JP" dirty="0" smtClean="0"/>
          </a:p>
          <a:p>
            <a:r>
              <a:rPr lang="ja-JP" altLang="en-US" dirty="0"/>
              <a:t>なの</a:t>
            </a:r>
            <a:r>
              <a:rPr lang="ja-JP" altLang="en-US" dirty="0" smtClean="0"/>
              <a:t>で、</a:t>
            </a:r>
            <a:r>
              <a:rPr lang="en-US" altLang="ja-JP" dirty="0" smtClean="0"/>
              <a:t>Alice</a:t>
            </a:r>
            <a:r>
              <a:rPr lang="ja-JP" altLang="en-US" dirty="0" err="1" smtClean="0"/>
              <a:t>は宛</a:t>
            </a:r>
            <a:r>
              <a:rPr lang="ja-JP" altLang="en-US" dirty="0" smtClean="0"/>
              <a:t>先が本当に</a:t>
            </a:r>
            <a:r>
              <a:rPr lang="en-US" altLang="ja-JP" dirty="0" smtClean="0"/>
              <a:t>Bob</a:t>
            </a:r>
            <a:r>
              <a:rPr lang="ja-JP" altLang="en-US" dirty="0" smtClean="0"/>
              <a:t>であるか確かめたい。　</a:t>
            </a:r>
            <a:r>
              <a:rPr lang="ja-JP" altLang="en-US" dirty="0" smtClean="0">
                <a:solidFill>
                  <a:srgbClr val="0070C0"/>
                </a:solidFill>
              </a:rPr>
              <a:t>ディ</a:t>
            </a:r>
            <a:r>
              <a:rPr lang="ja-JP" altLang="en-US" dirty="0">
                <a:solidFill>
                  <a:srgbClr val="0070C0"/>
                </a:solidFill>
              </a:rPr>
              <a:t>ジ</a:t>
            </a:r>
            <a:r>
              <a:rPr lang="ja-JP" altLang="en-US" dirty="0" smtClean="0">
                <a:solidFill>
                  <a:srgbClr val="0070C0"/>
                </a:solidFill>
              </a:rPr>
              <a:t>タル署名</a:t>
            </a:r>
            <a:r>
              <a:rPr lang="ja-JP" altLang="en-US" dirty="0" smtClean="0"/>
              <a:t>によって</a:t>
            </a:r>
            <a:r>
              <a:rPr lang="ja-JP" altLang="en-US" dirty="0"/>
              <a:t>実現</a:t>
            </a:r>
            <a:r>
              <a:rPr lang="ja-JP" altLang="en-US" dirty="0" smtClean="0"/>
              <a:t>される</a:t>
            </a:r>
            <a:r>
              <a:rPr lang="ja-JP" altLang="en-US" dirty="0"/>
              <a:t>。</a:t>
            </a:r>
            <a:endParaRPr lang="en-US" altLang="ja-JP" dirty="0" smtClean="0"/>
          </a:p>
        </p:txBody>
      </p:sp>
      <p:pic>
        <p:nvPicPr>
          <p:cNvPr id="4" name="Picture 6" descr="C:\Users\tyasuda\AppData\Local\Microsoft\Windows\Temporary Internet Files\Content.IE5\FAHUO7A7\MC900431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212" y="2827947"/>
            <a:ext cx="792088" cy="79208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 name="Picture 4" descr="C:\Users\tyasuda\AppData\Local\Microsoft\Windows\Temporary Internet Files\Content.IE5\6G6W7DUK\MC9004316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660" y="2755939"/>
            <a:ext cx="792088" cy="792088"/>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556" y="2911482"/>
            <a:ext cx="760326" cy="625020"/>
          </a:xfrm>
          <a:prstGeom prst="rect">
            <a:avLst/>
          </a:prstGeom>
        </p:spPr>
      </p:pic>
      <mc:AlternateContent xmlns:mc="http://schemas.openxmlformats.org/markup-compatibility/2006" xmlns:a14="http://schemas.microsoft.com/office/drawing/2010/main">
        <mc:Choice Requires="a14">
          <p:graphicFrame>
            <p:nvGraphicFramePr>
              <p:cNvPr id="10" name="表 9"/>
              <p:cNvGraphicFramePr>
                <a:graphicFrameLocks noGrp="1"/>
              </p:cNvGraphicFramePr>
              <p:nvPr>
                <p:extLst>
                  <p:ext uri="{D42A27DB-BD31-4B8C-83A1-F6EECF244321}">
                    <p14:modId xmlns:p14="http://schemas.microsoft.com/office/powerpoint/2010/main" val="4171440273"/>
                  </p:ext>
                </p:extLst>
              </p:nvPr>
            </p:nvGraphicFramePr>
            <p:xfrm>
              <a:off x="2591780" y="1805003"/>
              <a:ext cx="3673388" cy="1295400"/>
            </p:xfrm>
            <a:graphic>
              <a:graphicData uri="http://schemas.openxmlformats.org/drawingml/2006/table">
                <a:tbl>
                  <a:tblPr firstRow="1" bandRow="1">
                    <a:tableStyleId>{5C22544A-7EE6-4342-B048-85BDC9FD1C3A}</a:tableStyleId>
                  </a:tblPr>
                  <a:tblGrid>
                    <a:gridCol w="1836694"/>
                    <a:gridCol w="1836694"/>
                  </a:tblGrid>
                  <a:tr h="314960">
                    <a:tc gridSpan="2">
                      <a:txBody>
                        <a:bodyPr/>
                        <a:lstStyle/>
                        <a:p>
                          <a:pPr algn="ctr"/>
                          <a:r>
                            <a:rPr kumimoji="1" lang="ja-JP" altLang="en-US" sz="1500" dirty="0" smtClean="0">
                              <a:effectLst>
                                <a:outerShdw blurRad="38100" dist="38100" dir="2700000" algn="tl">
                                  <a:srgbClr val="000000">
                                    <a:alpha val="43137"/>
                                  </a:srgbClr>
                                </a:outerShdw>
                              </a:effectLst>
                            </a:rPr>
                            <a:t>公開鍵ディレクトリ</a:t>
                          </a:r>
                          <a:endParaRPr kumimoji="1" lang="ja-JP" altLang="en-US" sz="1500" b="1" dirty="0">
                            <a:effectLst>
                              <a:outerShdw blurRad="38100" dist="38100" dir="2700000" algn="tl">
                                <a:srgbClr val="000000">
                                  <a:alpha val="43137"/>
                                </a:srgbClr>
                              </a:outerShdw>
                            </a:effectLst>
                          </a:endParaRPr>
                        </a:p>
                      </a:txBody>
                      <a:tcPr/>
                    </a:tc>
                    <a:tc hMerge="1">
                      <a:txBody>
                        <a:bodyPr/>
                        <a:lstStyle/>
                        <a:p>
                          <a:endParaRPr kumimoji="1" lang="ja-JP" altLang="en-US"/>
                        </a:p>
                      </a:txBody>
                      <a:tcPr/>
                    </a:tc>
                  </a:tr>
                  <a:tr h="314960">
                    <a:tc>
                      <a:txBody>
                        <a:bodyPr/>
                        <a:lstStyle/>
                        <a:p>
                          <a:r>
                            <a:rPr kumimoji="1" lang="en-US" altLang="ja-JP" sz="1500" smtClean="0"/>
                            <a:t>Bob</a:t>
                          </a:r>
                          <a:endParaRPr kumimoji="1" lang="ja-JP" altLang="en-US" sz="1500" b="1">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smtClean="0"/>
                        </a:p>
                      </a:txBody>
                      <a:tcPr/>
                    </a:tc>
                  </a:tr>
                  <a:tr h="314960">
                    <a:tc>
                      <a:txBody>
                        <a:bodyPr/>
                        <a:lstStyle/>
                        <a:p>
                          <a:r>
                            <a:rPr kumimoji="1" lang="en-US" altLang="ja-JP" sz="1500" smtClean="0"/>
                            <a:t>Alice</a:t>
                          </a:r>
                          <a:endParaRPr kumimoji="1" lang="en-US" altLang="ja-JP" sz="1500" b="1" smtClean="0"/>
                        </a:p>
                      </a:txBody>
                      <a:tcPr/>
                    </a:tc>
                    <a:tc>
                      <a:txBody>
                        <a:bodyPr/>
                        <a:lstStyle/>
                        <a:p>
                          <a:r>
                            <a:rPr kumimoji="1" lang="en-US" altLang="ja-JP" sz="1500" smtClean="0"/>
                            <a:t>6476586474838920</a:t>
                          </a:r>
                          <a:endParaRPr kumimoji="1" lang="ja-JP" altLang="en-US" sz="1500" b="1"/>
                        </a:p>
                      </a:txBody>
                      <a:tcPr/>
                    </a:tc>
                  </a:tr>
                  <a:tr h="314960">
                    <a:tc>
                      <a:txBody>
                        <a:bodyPr/>
                        <a:lstStyle/>
                        <a:p>
                          <a:pPr/>
                          <a14:m>
                            <m:oMathPara xmlns:m="http://schemas.openxmlformats.org/officeDocument/2006/math">
                              <m:oMathParaPr>
                                <m:jc m:val="centerGroup"/>
                              </m:oMathParaPr>
                              <m:oMath xmlns:m="http://schemas.openxmlformats.org/officeDocument/2006/math">
                                <m:r>
                                  <a:rPr kumimoji="1" lang="en-US" altLang="ja-JP" sz="1500" smtClean="0">
                                    <a:latin typeface="Cambria Math"/>
                                  </a:rPr>
                                  <m:t>⋮</m:t>
                                </m:r>
                              </m:oMath>
                            </m:oMathPara>
                          </a14:m>
                          <a:endParaRPr kumimoji="1" lang="en-US" altLang="ja-JP" sz="1500" b="0" dirty="0" smtClean="0"/>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sz="1500" smtClean="0">
                                    <a:latin typeface="Cambria Math"/>
                                  </a:rPr>
                                  <m:t>⋮</m:t>
                                </m:r>
                              </m:oMath>
                            </m:oMathPara>
                          </a14:m>
                          <a:endParaRPr kumimoji="1" lang="en-US" altLang="ja-JP" sz="1500" b="0" dirty="0" smtClean="0"/>
                        </a:p>
                      </a:txBody>
                      <a:tcPr/>
                    </a:tc>
                  </a:tr>
                </a:tbl>
              </a:graphicData>
            </a:graphic>
          </p:graphicFrame>
        </mc:Choice>
        <mc:Fallback xmlns="">
          <p:graphicFrame>
            <p:nvGraphicFramePr>
              <p:cNvPr id="10" name="表 9"/>
              <p:cNvGraphicFramePr>
                <a:graphicFrameLocks noGrp="1"/>
              </p:cNvGraphicFramePr>
              <p:nvPr>
                <p:extLst>
                  <p:ext uri="{D42A27DB-BD31-4B8C-83A1-F6EECF244321}">
                    <p14:modId xmlns:p14="http://schemas.microsoft.com/office/powerpoint/2010/main" val="4171440273"/>
                  </p:ext>
                </p:extLst>
              </p:nvPr>
            </p:nvGraphicFramePr>
            <p:xfrm>
              <a:off x="2591780" y="1805003"/>
              <a:ext cx="3673388" cy="1295400"/>
            </p:xfrm>
            <a:graphic>
              <a:graphicData uri="http://schemas.openxmlformats.org/drawingml/2006/table">
                <a:tbl>
                  <a:tblPr firstRow="1" bandRow="1">
                    <a:tableStyleId>{5C22544A-7EE6-4342-B048-85BDC9FD1C3A}</a:tableStyleId>
                  </a:tblPr>
                  <a:tblGrid>
                    <a:gridCol w="1836694"/>
                    <a:gridCol w="1836694"/>
                  </a:tblGrid>
                  <a:tr h="320040">
                    <a:tc gridSpan="2">
                      <a:txBody>
                        <a:bodyPr/>
                        <a:lstStyle/>
                        <a:p>
                          <a:pPr algn="ctr"/>
                          <a:r>
                            <a:rPr kumimoji="1" lang="ja-JP" altLang="en-US" sz="1500" dirty="0" smtClean="0">
                              <a:effectLst>
                                <a:outerShdw blurRad="38100" dist="38100" dir="2700000" algn="tl">
                                  <a:srgbClr val="000000">
                                    <a:alpha val="43137"/>
                                  </a:srgbClr>
                                </a:outerShdw>
                              </a:effectLst>
                            </a:rPr>
                            <a:t>公開鍵ディレクトリ</a:t>
                          </a:r>
                          <a:endParaRPr kumimoji="1" lang="ja-JP" altLang="en-US" sz="1500" b="1" dirty="0">
                            <a:effectLst>
                              <a:outerShdw blurRad="38100" dist="38100" dir="2700000" algn="tl">
                                <a:srgbClr val="000000">
                                  <a:alpha val="43137"/>
                                </a:srgbClr>
                              </a:outerShdw>
                            </a:effectLst>
                          </a:endParaRPr>
                        </a:p>
                      </a:txBody>
                      <a:tcPr/>
                    </a:tc>
                    <a:tc hMerge="1">
                      <a:txBody>
                        <a:bodyPr/>
                        <a:lstStyle/>
                        <a:p>
                          <a:endParaRPr kumimoji="1" lang="ja-JP" altLang="en-US"/>
                        </a:p>
                      </a:txBody>
                      <a:tcPr/>
                    </a:tc>
                  </a:tr>
                  <a:tr h="335280">
                    <a:tc>
                      <a:txBody>
                        <a:bodyPr/>
                        <a:lstStyle/>
                        <a:p>
                          <a:r>
                            <a:rPr kumimoji="1" lang="en-US" altLang="ja-JP" sz="1500" smtClean="0"/>
                            <a:t>Bob</a:t>
                          </a:r>
                          <a:endParaRPr kumimoji="1" lang="ja-JP" altLang="en-US" sz="1500" b="1">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smtClean="0"/>
                        </a:p>
                      </a:txBody>
                      <a:tcPr/>
                    </a:tc>
                  </a:tr>
                  <a:tr h="320040">
                    <a:tc>
                      <a:txBody>
                        <a:bodyPr/>
                        <a:lstStyle/>
                        <a:p>
                          <a:r>
                            <a:rPr kumimoji="1" lang="en-US" altLang="ja-JP" sz="1500" smtClean="0"/>
                            <a:t>Alice</a:t>
                          </a:r>
                          <a:endParaRPr kumimoji="1" lang="en-US" altLang="ja-JP" sz="1500" b="1" smtClean="0"/>
                        </a:p>
                      </a:txBody>
                      <a:tcPr/>
                    </a:tc>
                    <a:tc>
                      <a:txBody>
                        <a:bodyPr/>
                        <a:lstStyle/>
                        <a:p>
                          <a:r>
                            <a:rPr kumimoji="1" lang="en-US" altLang="ja-JP" sz="1500" smtClean="0"/>
                            <a:t>6476586474838920</a:t>
                          </a:r>
                          <a:endParaRPr kumimoji="1" lang="ja-JP" altLang="en-US" sz="1500" b="1"/>
                        </a:p>
                      </a:txBody>
                      <a:tcPr/>
                    </a:tc>
                  </a:tr>
                  <a:tr h="320040">
                    <a:tc>
                      <a:txBody>
                        <a:bodyPr/>
                        <a:lstStyle/>
                        <a:p>
                          <a:endParaRPr lang="en-US"/>
                        </a:p>
                      </a:txBody>
                      <a:tcPr>
                        <a:blipFill rotWithShape="1">
                          <a:blip r:embed="rId6"/>
                          <a:stretch>
                            <a:fillRect t="-311321" r="-99669"/>
                          </a:stretch>
                        </a:blipFill>
                      </a:tcPr>
                    </a:tc>
                    <a:tc>
                      <a:txBody>
                        <a:bodyPr/>
                        <a:lstStyle/>
                        <a:p>
                          <a:endParaRPr lang="en-US"/>
                        </a:p>
                      </a:txBody>
                      <a:tcPr>
                        <a:blipFill rotWithShape="1">
                          <a:blip r:embed="rId6"/>
                          <a:stretch>
                            <a:fillRect l="-100332" t="-311321"/>
                          </a:stretch>
                        </a:blipFill>
                      </a:tcPr>
                    </a:tc>
                  </a:tr>
                </a:tbl>
              </a:graphicData>
            </a:graphic>
          </p:graphicFrame>
        </mc:Fallback>
      </mc:AlternateContent>
      <p:sp>
        <p:nvSpPr>
          <p:cNvPr id="11" name="右矢印 10"/>
          <p:cNvSpPr/>
          <p:nvPr/>
        </p:nvSpPr>
        <p:spPr>
          <a:xfrm>
            <a:off x="2951820" y="3271796"/>
            <a:ext cx="3168352" cy="184788"/>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9" descr="C:\Users\tyasuda\AppData\Local\Microsoft\Windows\Temporary Internet Files\Content.IE5\HUDHTHD9\MC90001438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1056" y="3203408"/>
            <a:ext cx="756794" cy="4705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tyasuda\AppData\Local\Microsoft\Windows\Temporary Internet Files\Content.IE5\3A0XDLEA\MC90043159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8334" y="3306909"/>
            <a:ext cx="482238" cy="48223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8324" y="2890898"/>
            <a:ext cx="760326" cy="625020"/>
          </a:xfrm>
          <a:prstGeom prst="rect">
            <a:avLst/>
          </a:prstGeom>
        </p:spPr>
      </p:pic>
      <p:cxnSp>
        <p:nvCxnSpPr>
          <p:cNvPr id="17" name="直線矢印コネクタ 16"/>
          <p:cNvCxnSpPr>
            <a:endCxn id="12" idx="0"/>
          </p:cNvCxnSpPr>
          <p:nvPr/>
        </p:nvCxnSpPr>
        <p:spPr>
          <a:xfrm>
            <a:off x="4759453" y="2381068"/>
            <a:ext cx="0" cy="8223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485030" y="3620035"/>
            <a:ext cx="1275102" cy="369332"/>
          </a:xfrm>
          <a:prstGeom prst="rect">
            <a:avLst/>
          </a:prstGeom>
          <a:noFill/>
        </p:spPr>
        <p:txBody>
          <a:bodyPr wrap="square" rtlCol="0">
            <a:spAutoFit/>
          </a:bodyPr>
          <a:lstStyle/>
          <a:p>
            <a:r>
              <a:rPr kumimoji="1" lang="en-US" altLang="ja-JP" smtClean="0">
                <a:solidFill>
                  <a:srgbClr val="FF0000"/>
                </a:solidFill>
              </a:rPr>
              <a:t>Bob (</a:t>
            </a:r>
            <a:r>
              <a:rPr kumimoji="1" lang="ja-JP" altLang="en-US" smtClean="0">
                <a:solidFill>
                  <a:srgbClr val="FF0000"/>
                </a:solidFill>
              </a:rPr>
              <a:t>公</a:t>
            </a:r>
            <a:r>
              <a:rPr kumimoji="1" lang="en-US" altLang="ja-JP" smtClean="0">
                <a:solidFill>
                  <a:srgbClr val="FF0000"/>
                </a:solidFill>
              </a:rPr>
              <a:t>)</a:t>
            </a:r>
            <a:endParaRPr kumimoji="1" lang="ja-JP" altLang="en-US" dirty="0">
              <a:solidFill>
                <a:srgbClr val="FF0000"/>
              </a:solidFill>
            </a:endParaRPr>
          </a:p>
        </p:txBody>
      </p:sp>
      <p:pic>
        <p:nvPicPr>
          <p:cNvPr id="1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331805">
            <a:off x="6284531" y="3446979"/>
            <a:ext cx="346111" cy="34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6480212" y="3679570"/>
            <a:ext cx="324036" cy="369332"/>
          </a:xfrm>
          <a:prstGeom prst="rect">
            <a:avLst/>
          </a:prstGeom>
          <a:noFill/>
        </p:spPr>
        <p:txBody>
          <a:bodyPr wrap="square" rtlCol="0">
            <a:spAutoFit/>
          </a:bodyPr>
          <a:lstStyle/>
          <a:p>
            <a:r>
              <a:rPr kumimoji="1" lang="ja-JP" altLang="en-US" smtClean="0"/>
              <a:t>私</a:t>
            </a:r>
            <a:endParaRPr kumimoji="1" lang="ja-JP" altLang="en-US"/>
          </a:p>
        </p:txBody>
      </p:sp>
      <p:sp>
        <p:nvSpPr>
          <p:cNvPr id="15" name="円/楕円 14"/>
          <p:cNvSpPr/>
          <p:nvPr/>
        </p:nvSpPr>
        <p:spPr>
          <a:xfrm>
            <a:off x="4485030" y="2099735"/>
            <a:ext cx="17339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069111" y="1153190"/>
            <a:ext cx="1789276" cy="323165"/>
          </a:xfrm>
          <a:prstGeom prst="rect">
            <a:avLst/>
          </a:prstGeom>
          <a:noFill/>
        </p:spPr>
        <p:txBody>
          <a:bodyPr wrap="square" rtlCol="0">
            <a:spAutoFit/>
          </a:bodyPr>
          <a:lstStyle/>
          <a:p>
            <a:r>
              <a:rPr kumimoji="1" lang="en-US" altLang="ja-JP" sz="1500" smtClean="0"/>
              <a:t>Oscar</a:t>
            </a:r>
            <a:endParaRPr kumimoji="1" lang="ja-JP" altLang="en-US" sz="1500"/>
          </a:p>
        </p:txBody>
      </p:sp>
      <p:sp>
        <p:nvSpPr>
          <p:cNvPr id="22" name="テキスト ボックス 21"/>
          <p:cNvSpPr txBox="1"/>
          <p:nvPr/>
        </p:nvSpPr>
        <p:spPr>
          <a:xfrm>
            <a:off x="6570517" y="2298192"/>
            <a:ext cx="1789276" cy="323165"/>
          </a:xfrm>
          <a:prstGeom prst="rect">
            <a:avLst/>
          </a:prstGeom>
          <a:noFill/>
        </p:spPr>
        <p:txBody>
          <a:bodyPr wrap="square" rtlCol="0">
            <a:spAutoFit/>
          </a:bodyPr>
          <a:lstStyle/>
          <a:p>
            <a:r>
              <a:rPr kumimoji="1" lang="en-US" altLang="ja-JP" sz="1500" smtClean="0"/>
              <a:t>4838134592058078</a:t>
            </a:r>
            <a:endParaRPr kumimoji="1" lang="ja-JP" altLang="en-US" sz="1500"/>
          </a:p>
        </p:txBody>
      </p:sp>
      <p:sp>
        <p:nvSpPr>
          <p:cNvPr id="28" name="テキスト ボックス 27"/>
          <p:cNvSpPr txBox="1"/>
          <p:nvPr/>
        </p:nvSpPr>
        <p:spPr>
          <a:xfrm>
            <a:off x="4451882" y="2135785"/>
            <a:ext cx="1800200" cy="323165"/>
          </a:xfrm>
          <a:prstGeom prst="rect">
            <a:avLst/>
          </a:prstGeom>
          <a:noFill/>
        </p:spPr>
        <p:txBody>
          <a:bodyPr wrap="square" rtlCol="0">
            <a:spAutoFit/>
          </a:bodyPr>
          <a:lstStyle/>
          <a:p>
            <a:pPr>
              <a:defRPr/>
            </a:pPr>
            <a:r>
              <a:rPr kumimoji="1" lang="en-US" altLang="ja-JP" sz="1500"/>
              <a:t>1948080845858952</a:t>
            </a:r>
            <a:endParaRPr kumimoji="1" lang="ja-JP" altLang="en-US" sz="1500"/>
          </a:p>
        </p:txBody>
      </p:sp>
      <p:sp>
        <p:nvSpPr>
          <p:cNvPr id="29" name="テキスト ボックス 28"/>
          <p:cNvSpPr txBox="1"/>
          <p:nvPr/>
        </p:nvSpPr>
        <p:spPr>
          <a:xfrm>
            <a:off x="4093110" y="3621144"/>
            <a:ext cx="1275102" cy="369332"/>
          </a:xfrm>
          <a:prstGeom prst="rect">
            <a:avLst/>
          </a:prstGeom>
          <a:noFill/>
        </p:spPr>
        <p:txBody>
          <a:bodyPr wrap="square" rtlCol="0">
            <a:spAutoFit/>
          </a:bodyPr>
          <a:lstStyle/>
          <a:p>
            <a:r>
              <a:rPr kumimoji="1" lang="en-US" altLang="ja-JP" smtClean="0">
                <a:solidFill>
                  <a:srgbClr val="FF0000"/>
                </a:solidFill>
              </a:rPr>
              <a:t>Oscar (</a:t>
            </a:r>
            <a:r>
              <a:rPr kumimoji="1" lang="ja-JP" altLang="en-US" smtClean="0">
                <a:solidFill>
                  <a:srgbClr val="FF0000"/>
                </a:solidFill>
              </a:rPr>
              <a:t>公</a:t>
            </a:r>
            <a:r>
              <a:rPr kumimoji="1" lang="en-US" altLang="ja-JP" smtClean="0">
                <a:solidFill>
                  <a:srgbClr val="FF0000"/>
                </a:solidFill>
              </a:rPr>
              <a:t>)</a:t>
            </a:r>
            <a:endParaRPr kumimoji="1" lang="ja-JP" altLang="en-US" dirty="0">
              <a:solidFill>
                <a:srgbClr val="FF0000"/>
              </a:solidFill>
            </a:endParaRPr>
          </a:p>
        </p:txBody>
      </p:sp>
      <p:sp>
        <p:nvSpPr>
          <p:cNvPr id="35" name="フリーフォーム 34"/>
          <p:cNvSpPr/>
          <p:nvPr/>
        </p:nvSpPr>
        <p:spPr>
          <a:xfrm>
            <a:off x="2951820" y="2316613"/>
            <a:ext cx="4057650" cy="1148569"/>
          </a:xfrm>
          <a:custGeom>
            <a:avLst/>
            <a:gdLst>
              <a:gd name="connsiteX0" fmla="*/ 0 w 4057650"/>
              <a:gd name="connsiteY0" fmla="*/ 1047750 h 1148569"/>
              <a:gd name="connsiteX1" fmla="*/ 2800350 w 4057650"/>
              <a:gd name="connsiteY1" fmla="*/ 1047750 h 1148569"/>
              <a:gd name="connsiteX2" fmla="*/ 4057650 w 4057650"/>
              <a:gd name="connsiteY2" fmla="*/ 0 h 1148569"/>
            </a:gdLst>
            <a:ahLst/>
            <a:cxnLst>
              <a:cxn ang="0">
                <a:pos x="connsiteX0" y="connsiteY0"/>
              </a:cxn>
              <a:cxn ang="0">
                <a:pos x="connsiteX1" y="connsiteY1"/>
              </a:cxn>
              <a:cxn ang="0">
                <a:pos x="connsiteX2" y="connsiteY2"/>
              </a:cxn>
            </a:cxnLst>
            <a:rect l="l" t="t" r="r" b="b"/>
            <a:pathLst>
              <a:path w="4057650" h="1148569">
                <a:moveTo>
                  <a:pt x="0" y="1047750"/>
                </a:moveTo>
                <a:cubicBezTo>
                  <a:pt x="1062037" y="1135062"/>
                  <a:pt x="2124075" y="1222375"/>
                  <a:pt x="2800350" y="1047750"/>
                </a:cubicBezTo>
                <a:cubicBezTo>
                  <a:pt x="3476625" y="873125"/>
                  <a:pt x="3767137" y="436562"/>
                  <a:pt x="4057650" y="0"/>
                </a:cubicBezTo>
              </a:path>
            </a:pathLst>
          </a:custGeom>
          <a:noFill/>
          <a:ln w="762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037788" y="2469073"/>
            <a:ext cx="596187" cy="323165"/>
          </a:xfrm>
          <a:prstGeom prst="rect">
            <a:avLst/>
          </a:prstGeom>
          <a:noFill/>
        </p:spPr>
        <p:txBody>
          <a:bodyPr wrap="square" rtlCol="0">
            <a:spAutoFit/>
          </a:bodyPr>
          <a:lstStyle/>
          <a:p>
            <a:r>
              <a:rPr kumimoji="1" lang="en-US" altLang="ja-JP" sz="1500" smtClean="0"/>
              <a:t>Alice</a:t>
            </a:r>
            <a:endParaRPr kumimoji="1" lang="ja-JP" altLang="en-US" sz="1500"/>
          </a:p>
        </p:txBody>
      </p:sp>
      <p:sp>
        <p:nvSpPr>
          <p:cNvPr id="37" name="テキスト ボックス 36"/>
          <p:cNvSpPr txBox="1"/>
          <p:nvPr/>
        </p:nvSpPr>
        <p:spPr>
          <a:xfrm>
            <a:off x="7009470" y="2567097"/>
            <a:ext cx="596187" cy="323165"/>
          </a:xfrm>
          <a:prstGeom prst="rect">
            <a:avLst/>
          </a:prstGeom>
          <a:noFill/>
        </p:spPr>
        <p:txBody>
          <a:bodyPr wrap="square" rtlCol="0">
            <a:spAutoFit/>
          </a:bodyPr>
          <a:lstStyle/>
          <a:p>
            <a:r>
              <a:rPr kumimoji="1" lang="en-US" altLang="ja-JP" sz="1500" smtClean="0"/>
              <a:t>Bob</a:t>
            </a:r>
            <a:endParaRPr kumimoji="1" lang="ja-JP" altLang="en-US" sz="1500"/>
          </a:p>
        </p:txBody>
      </p:sp>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27497" y="1490626"/>
            <a:ext cx="478160" cy="76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605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4" presetClass="exit" presetSubtype="10" fill="hold" nodeType="withEffect">
                                  <p:stCondLst>
                                    <p:cond delay="0"/>
                                  </p:stCondLst>
                                  <p:childTnLst>
                                    <p:animEffect transition="out" filter="randombar(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42" presetClass="path" presetSubtype="0" accel="50000" decel="50000" fill="hold" nodeType="withEffect">
                                  <p:stCondLst>
                                    <p:cond delay="0"/>
                                  </p:stCondLst>
                                  <p:childTnLst>
                                    <p:animMotion origin="layout" path="M 8.33333E-7 -3.7037E-7 L -0.11563 -0.00208 " pathEditMode="relative" rAng="0" ptsTypes="AA">
                                      <p:cBhvr>
                                        <p:cTn id="29" dur="500" fill="hold"/>
                                        <p:tgtEl>
                                          <p:spTgt spid="19"/>
                                        </p:tgtEl>
                                        <p:attrNameLst>
                                          <p:attrName>ppt_x</p:attrName>
                                          <p:attrName>ppt_y</p:attrName>
                                        </p:attrNameLst>
                                      </p:cBhvr>
                                      <p:rCtr x="-5781" y="-116"/>
                                    </p:animMotion>
                                  </p:childTnLst>
                                </p:cTn>
                              </p:par>
                              <p:par>
                                <p:cTn id="30" presetID="42" presetClass="path" presetSubtype="0" accel="50000" decel="50000" fill="hold" grpId="0" nodeType="withEffect">
                                  <p:stCondLst>
                                    <p:cond delay="0"/>
                                  </p:stCondLst>
                                  <p:childTnLst>
                                    <p:animMotion origin="layout" path="M 2.77778E-6 2.96296E-6 L -0.11025 2.96296E-6 " pathEditMode="relative" rAng="0" ptsTypes="AA">
                                      <p:cBhvr>
                                        <p:cTn id="31" dur="500" fill="hold"/>
                                        <p:tgtEl>
                                          <p:spTgt spid="20"/>
                                        </p:tgtEl>
                                        <p:attrNameLst>
                                          <p:attrName>ppt_x</p:attrName>
                                          <p:attrName>ppt_y</p:attrName>
                                        </p:attrNameLst>
                                      </p:cBhvr>
                                      <p:rCtr x="-5521" y="0"/>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1" presetClass="entr" presetSubtype="0"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childTnLst>
                                </p:cTn>
                              </p:par>
                              <p:par>
                                <p:cTn id="42" presetID="6"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ircle(in)">
                                      <p:cBhvr>
                                        <p:cTn id="44" dur="20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1.38889E-6 2.59259E-6 L -0.23351 -0.02199 " pathEditMode="relative" rAng="0" ptsTypes="AA">
                                      <p:cBhvr>
                                        <p:cTn id="48" dur="2000" fill="hold"/>
                                        <p:tgtEl>
                                          <p:spTgt spid="22"/>
                                        </p:tgtEl>
                                        <p:attrNameLst>
                                          <p:attrName>ppt_x</p:attrName>
                                          <p:attrName>ppt_y</p:attrName>
                                        </p:attrNameLst>
                                      </p:cBhvr>
                                      <p:rCtr x="-11684" y="-1111"/>
                                    </p:animMotion>
                                  </p:childTnLst>
                                </p:cTn>
                              </p:par>
                              <p:par>
                                <p:cTn id="49" presetID="14" presetClass="exit" presetSubtype="10" fill="hold" grpId="0" nodeType="withEffect">
                                  <p:stCondLst>
                                    <p:cond delay="0"/>
                                  </p:stCondLst>
                                  <p:childTnLst>
                                    <p:animEffect transition="out" filter="randombar(horizontal)">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randombar(horizontal)">
                                      <p:cBhvr>
                                        <p:cTn id="56" dur="500"/>
                                        <p:tgtEl>
                                          <p:spTgt spid="29"/>
                                        </p:tgtEl>
                                      </p:cBhvr>
                                    </p:animEffect>
                                  </p:childTnLst>
                                </p:cTn>
                              </p:par>
                              <p:par>
                                <p:cTn id="57" presetID="14" presetClass="exit" presetSubtype="10" fill="hold" grpId="1" nodeType="withEffect">
                                  <p:stCondLst>
                                    <p:cond delay="0"/>
                                  </p:stCondLst>
                                  <p:childTnLst>
                                    <p:animEffect transition="out" filter="randombar(horizontal)">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5.55556E-7 -2.22222E-6 L 0.02934 -0.18287 " pathEditMode="relative" rAng="0" ptsTypes="AA">
                                      <p:cBhvr>
                                        <p:cTn id="63" dur="2000" fill="hold"/>
                                        <p:tgtEl>
                                          <p:spTgt spid="14"/>
                                        </p:tgtEl>
                                        <p:attrNameLst>
                                          <p:attrName>ppt_x</p:attrName>
                                          <p:attrName>ppt_y</p:attrName>
                                        </p:attrNameLst>
                                      </p:cBhvr>
                                      <p:rCtr x="1458" y="-9144"/>
                                    </p:animMotion>
                                  </p:childTnLst>
                                </p:cTn>
                              </p:par>
                              <p:par>
                                <p:cTn id="64" presetID="14" presetClass="exit" presetSubtype="10" fill="hold" grpId="1" nodeType="withEffect">
                                  <p:stCondLst>
                                    <p:cond delay="0"/>
                                  </p:stCondLst>
                                  <p:childTnLst>
                                    <p:animEffect transition="out" filter="randombar(horizontal)">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4" presetClass="entr" presetSubtype="1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randombar(horizontal)">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p:bldP spid="18" grpId="1"/>
      <p:bldP spid="20" grpId="0"/>
      <p:bldP spid="15" grpId="0" animBg="1"/>
      <p:bldP spid="21" grpId="0"/>
      <p:bldP spid="22" grpId="0"/>
      <p:bldP spid="22" grpId="1"/>
      <p:bldP spid="28" grpId="0"/>
      <p:bldP spid="29" grpId="0"/>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公開鍵方式の原理</a:t>
            </a:r>
            <a:r>
              <a:rPr kumimoji="1" lang="en-US" altLang="ja-JP" smtClean="0"/>
              <a:t>:</a:t>
            </a:r>
            <a:r>
              <a:rPr kumimoji="1" lang="ja-JP" altLang="en-US" smtClean="0"/>
              <a:t>なんで安全？</a:t>
            </a:r>
            <a:endParaRPr kumimoji="1" lang="ja-JP" altLang="en-US"/>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暗号化・復号化アルゴリズム</a:t>
            </a:r>
            <a:r>
              <a:rPr lang="en-US" altLang="ja-JP" dirty="0"/>
              <a:t/>
            </a:r>
            <a:br>
              <a:rPr lang="en-US" altLang="ja-JP" dirty="0"/>
            </a:br>
            <a:r>
              <a:rPr kumimoji="1" lang="ja-JP" altLang="en-US" dirty="0" smtClean="0"/>
              <a:t>宛先の公開鍵</a:t>
            </a:r>
            <a:endParaRPr kumimoji="1" lang="en-US" altLang="ja-JP" dirty="0" smtClean="0"/>
          </a:p>
          <a:p>
            <a:r>
              <a:rPr lang="ja-JP" altLang="en-US" dirty="0"/>
              <a:t>暗号</a:t>
            </a:r>
            <a:r>
              <a:rPr lang="ja-JP" altLang="en-US" dirty="0" smtClean="0"/>
              <a:t>文、宛先の秘密鍵がなければ、暗号文を推測できない。</a:t>
            </a:r>
            <a:r>
              <a:rPr lang="ja-JP" altLang="en-US" dirty="0"/>
              <a:t>　</a:t>
            </a:r>
            <a:r>
              <a:rPr lang="ja-JP" altLang="en-US" dirty="0" smtClean="0"/>
              <a:t>　</a:t>
            </a:r>
            <a:r>
              <a:rPr lang="ja-JP" altLang="en-US" dirty="0" smtClean="0">
                <a:solidFill>
                  <a:schemeClr val="accent6">
                    <a:lumMod val="75000"/>
                  </a:schemeClr>
                </a:solidFill>
              </a:rPr>
              <a:t>どうやって実現できるか？</a:t>
            </a:r>
            <a:endParaRPr lang="en-US" altLang="ja-JP" dirty="0" smtClean="0">
              <a:solidFill>
                <a:schemeClr val="accent6">
                  <a:lumMod val="75000"/>
                </a:schemeClr>
              </a:solidFill>
            </a:endParaRPr>
          </a:p>
          <a:p>
            <a:endParaRPr kumimoji="1" lang="en-US" altLang="ja-JP" dirty="0"/>
          </a:p>
          <a:p>
            <a:r>
              <a:rPr lang="ja-JP" altLang="en-US" dirty="0" smtClean="0">
                <a:solidFill>
                  <a:schemeClr val="accent6">
                    <a:lumMod val="75000"/>
                  </a:schemeClr>
                </a:solidFill>
              </a:rPr>
              <a:t>必要なもの</a:t>
            </a:r>
            <a:r>
              <a:rPr lang="ja-JP" altLang="en-US" dirty="0" smtClean="0"/>
              <a:t>：暗号化は充分にデータを散らす。</a:t>
            </a:r>
            <a:endParaRPr lang="en-US" altLang="ja-JP" dirty="0" smtClean="0"/>
          </a:p>
          <a:p>
            <a:r>
              <a:rPr lang="ja-JP" altLang="en-US" dirty="0" smtClean="0"/>
              <a:t>公開鍵</a:t>
            </a:r>
            <a:r>
              <a:rPr lang="ja-JP" altLang="en-US" dirty="0"/>
              <a:t>に</a:t>
            </a:r>
            <a:r>
              <a:rPr lang="ja-JP" altLang="en-US" dirty="0" smtClean="0"/>
              <a:t>対応</a:t>
            </a:r>
            <a:r>
              <a:rPr kumimoji="1" lang="ja-JP" altLang="en-US" dirty="0" smtClean="0"/>
              <a:t>する秘密鍵</a:t>
            </a:r>
            <a:r>
              <a:rPr kumimoji="1" lang="ja-JP" altLang="en-US" dirty="0" smtClean="0">
                <a:solidFill>
                  <a:srgbClr val="FF0000"/>
                </a:solidFill>
              </a:rPr>
              <a:t>だけで</a:t>
            </a:r>
            <a:r>
              <a:rPr kumimoji="1" lang="ja-JP" altLang="en-US" dirty="0" smtClean="0"/>
              <a:t>暗号文を復号化できる。</a:t>
            </a:r>
            <a:endParaRPr kumimoji="1" lang="en-US" altLang="ja-JP" dirty="0" smtClean="0"/>
          </a:p>
          <a:p>
            <a:r>
              <a:rPr kumimoji="1" lang="ja-JP" altLang="en-US" dirty="0" smtClean="0"/>
              <a:t>両方の操作は、効率的！</a:t>
            </a:r>
            <a:endParaRPr kumimoji="1" lang="ja-JP" altLang="en-US" dirty="0"/>
          </a:p>
        </p:txBody>
      </p:sp>
      <p:sp>
        <p:nvSpPr>
          <p:cNvPr id="4" name="右中かっこ 3"/>
          <p:cNvSpPr/>
          <p:nvPr/>
        </p:nvSpPr>
        <p:spPr>
          <a:xfrm>
            <a:off x="5796136" y="1628800"/>
            <a:ext cx="216024" cy="100811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5" name="テキスト ボックス 4"/>
          <p:cNvSpPr txBox="1"/>
          <p:nvPr/>
        </p:nvSpPr>
        <p:spPr>
          <a:xfrm>
            <a:off x="6300192" y="1628800"/>
            <a:ext cx="199057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b="1" dirty="0" smtClean="0"/>
              <a:t>みんなアクセスできる</a:t>
            </a:r>
            <a:endParaRPr kumimoji="1" lang="ja-JP" altLang="en-US" sz="2400" b="1" dirty="0"/>
          </a:p>
        </p:txBody>
      </p:sp>
      <p:sp>
        <p:nvSpPr>
          <p:cNvPr id="6" name="左中かっこ 5"/>
          <p:cNvSpPr/>
          <p:nvPr/>
        </p:nvSpPr>
        <p:spPr>
          <a:xfrm>
            <a:off x="656084" y="3991474"/>
            <a:ext cx="288032" cy="136815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a:off x="89260" y="4675550"/>
            <a:ext cx="725252" cy="977843"/>
          </a:xfrm>
          <a:custGeom>
            <a:avLst/>
            <a:gdLst>
              <a:gd name="connsiteX0" fmla="*/ 496652 w 725252"/>
              <a:gd name="connsiteY0" fmla="*/ 2771 h 1314778"/>
              <a:gd name="connsiteX1" fmla="*/ 179152 w 725252"/>
              <a:gd name="connsiteY1" fmla="*/ 117071 h 1314778"/>
              <a:gd name="connsiteX2" fmla="*/ 1352 w 725252"/>
              <a:gd name="connsiteY2" fmla="*/ 764771 h 1314778"/>
              <a:gd name="connsiteX3" fmla="*/ 268052 w 725252"/>
              <a:gd name="connsiteY3" fmla="*/ 1247371 h 1314778"/>
              <a:gd name="connsiteX4" fmla="*/ 725252 w 725252"/>
              <a:gd name="connsiteY4" fmla="*/ 1310871 h 1314778"/>
              <a:gd name="connsiteX5" fmla="*/ 725252 w 725252"/>
              <a:gd name="connsiteY5" fmla="*/ 1310871 h 1314778"/>
              <a:gd name="connsiteX6" fmla="*/ 725252 w 725252"/>
              <a:gd name="connsiteY6" fmla="*/ 1310871 h 131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52" h="1314778">
                <a:moveTo>
                  <a:pt x="496652" y="2771"/>
                </a:moveTo>
                <a:cubicBezTo>
                  <a:pt x="379177" y="-3579"/>
                  <a:pt x="261702" y="-9929"/>
                  <a:pt x="179152" y="117071"/>
                </a:cubicBezTo>
                <a:cubicBezTo>
                  <a:pt x="96602" y="244071"/>
                  <a:pt x="-13465" y="576388"/>
                  <a:pt x="1352" y="764771"/>
                </a:cubicBezTo>
                <a:cubicBezTo>
                  <a:pt x="16169" y="953154"/>
                  <a:pt x="147402" y="1156354"/>
                  <a:pt x="268052" y="1247371"/>
                </a:cubicBezTo>
                <a:cubicBezTo>
                  <a:pt x="388702" y="1338388"/>
                  <a:pt x="725252" y="1310871"/>
                  <a:pt x="725252" y="1310871"/>
                </a:cubicBezTo>
                <a:lnTo>
                  <a:pt x="725252" y="1310871"/>
                </a:lnTo>
                <a:lnTo>
                  <a:pt x="725252" y="1310871"/>
                </a:lnTo>
              </a:path>
            </a:pathLst>
          </a:cu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日付プレースホルダー 6"/>
          <p:cNvSpPr>
            <a:spLocks noGrp="1"/>
          </p:cNvSpPr>
          <p:nvPr>
            <p:ph type="dt" sz="half" idx="10"/>
          </p:nvPr>
        </p:nvSpPr>
        <p:spPr/>
        <p:txBody>
          <a:bodyPr/>
          <a:lstStyle/>
          <a:p>
            <a:pPr eaLnBrk="1" latinLnBrk="0" hangingPunct="1"/>
            <a:r>
              <a:rPr lang="en-US" smtClean="0"/>
              <a:t>計算機科学入門</a:t>
            </a:r>
            <a:endParaRPr lang="en-US" dirty="0"/>
          </a:p>
        </p:txBody>
      </p:sp>
      <p:sp>
        <p:nvSpPr>
          <p:cNvPr id="8" name="フッター プレースホルダー 7"/>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9" name="スライド番号プレースホルダー 8"/>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28</a:t>
            </a:fld>
            <a:endParaRPr kumimoji="0" lang="en-US" dirty="0"/>
          </a:p>
        </p:txBody>
      </p:sp>
    </p:spTree>
    <p:extLst>
      <p:ext uri="{BB962C8B-B14F-4D97-AF65-F5344CB8AC3E}">
        <p14:creationId xmlns:p14="http://schemas.microsoft.com/office/powerpoint/2010/main" val="2430587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内容</a:t>
            </a:r>
            <a:endParaRPr lang="en-US" dirty="0"/>
          </a:p>
        </p:txBody>
      </p:sp>
      <p:sp>
        <p:nvSpPr>
          <p:cNvPr id="3" name="コンテンツ プレースホルダー 2"/>
          <p:cNvSpPr>
            <a:spLocks noGrp="1"/>
          </p:cNvSpPr>
          <p:nvPr>
            <p:ph idx="1"/>
          </p:nvPr>
        </p:nvSpPr>
        <p:spPr/>
        <p:txBody>
          <a:bodyPr/>
          <a:lstStyle/>
          <a:p>
            <a:r>
              <a:rPr lang="ja-JP" altLang="en-US" dirty="0" smtClean="0"/>
              <a:t>情報セキュリティとは</a:t>
            </a:r>
            <a:endParaRPr lang="en-US" altLang="ja-JP" dirty="0" smtClean="0"/>
          </a:p>
          <a:p>
            <a:r>
              <a:rPr lang="ja-JP" altLang="en-US" dirty="0" smtClean="0"/>
              <a:t>暗号学入門　（シーザー暗号例を用いて）</a:t>
            </a:r>
            <a:endParaRPr lang="en-US" altLang="ja-JP" dirty="0" smtClean="0"/>
          </a:p>
          <a:p>
            <a:r>
              <a:rPr lang="ja-JP" altLang="en-US" dirty="0" smtClean="0"/>
              <a:t>剰余演算　</a:t>
            </a:r>
            <a:endParaRPr lang="en-US" altLang="ja-JP" dirty="0" smtClean="0"/>
          </a:p>
          <a:p>
            <a:r>
              <a:rPr lang="ja-JP" altLang="en-US" dirty="0" smtClean="0"/>
              <a:t>公開鍵暗号（入門）</a:t>
            </a:r>
            <a:endParaRPr lang="en-US" altLang="ja-JP" dirty="0" smtClean="0"/>
          </a:p>
          <a:p>
            <a:r>
              <a:rPr lang="en-US" altLang="ja-JP" dirty="0" smtClean="0"/>
              <a:t>RSA</a:t>
            </a:r>
            <a:r>
              <a:rPr lang="ja-JP" altLang="en-US" dirty="0" smtClean="0"/>
              <a:t>暗号方式</a:t>
            </a:r>
            <a:endParaRPr lang="en-US" altLang="ja-JP" dirty="0" smtClean="0"/>
          </a:p>
          <a:p>
            <a:pPr marL="342900" lvl="1" indent="-342900">
              <a:buFont typeface="Arial" pitchFamily="34" charset="0"/>
              <a:buChar char="•"/>
            </a:pPr>
            <a:r>
              <a:rPr lang="ja-JP" altLang="en-US" dirty="0" smtClean="0"/>
              <a:t>補足：</a:t>
            </a:r>
            <a:r>
              <a:rPr lang="en-US" altLang="ja-JP" dirty="0"/>
              <a:t>Diffie-Hellmann</a:t>
            </a:r>
            <a:r>
              <a:rPr lang="ja-JP" altLang="en-US" dirty="0"/>
              <a:t>交換</a:t>
            </a:r>
            <a:r>
              <a:rPr lang="ja-JP" altLang="en-US" dirty="0" smtClean="0"/>
              <a:t>鍵　＋ディジタル署名</a:t>
            </a:r>
            <a:endParaRPr lang="en-US" altLang="ja-JP" dirty="0" smtClean="0"/>
          </a:p>
          <a:p>
            <a:endParaRPr lang="en-US" dirty="0"/>
          </a:p>
        </p:txBody>
      </p:sp>
      <p:sp>
        <p:nvSpPr>
          <p:cNvPr id="4" name="正方形/長方形 3"/>
          <p:cNvSpPr/>
          <p:nvPr/>
        </p:nvSpPr>
        <p:spPr>
          <a:xfrm>
            <a:off x="827584" y="3861048"/>
            <a:ext cx="259228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29</a:t>
            </a:fld>
            <a:endParaRPr kumimoji="0" lang="en-US" dirty="0"/>
          </a:p>
        </p:txBody>
      </p:sp>
    </p:spTree>
    <p:extLst>
      <p:ext uri="{BB962C8B-B14F-4D97-AF65-F5344CB8AC3E}">
        <p14:creationId xmlns:p14="http://schemas.microsoft.com/office/powerpoint/2010/main" val="270154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内容</a:t>
            </a:r>
            <a:endParaRPr lang="en-US" dirty="0"/>
          </a:p>
        </p:txBody>
      </p:sp>
      <p:sp>
        <p:nvSpPr>
          <p:cNvPr id="3" name="コンテンツ プレースホルダー 2"/>
          <p:cNvSpPr>
            <a:spLocks noGrp="1"/>
          </p:cNvSpPr>
          <p:nvPr>
            <p:ph idx="1"/>
          </p:nvPr>
        </p:nvSpPr>
        <p:spPr/>
        <p:txBody>
          <a:bodyPr/>
          <a:lstStyle/>
          <a:p>
            <a:r>
              <a:rPr lang="ja-JP" altLang="en-US" dirty="0" smtClean="0"/>
              <a:t>情報セキュリティとは</a:t>
            </a:r>
            <a:endParaRPr lang="en-US" altLang="ja-JP" dirty="0" smtClean="0"/>
          </a:p>
          <a:p>
            <a:r>
              <a:rPr lang="ja-JP" altLang="en-US" dirty="0" smtClean="0"/>
              <a:t>暗号学入門　（シーザー暗号例を用いて）</a:t>
            </a:r>
            <a:endParaRPr lang="en-US" altLang="ja-JP" dirty="0" smtClean="0"/>
          </a:p>
          <a:p>
            <a:r>
              <a:rPr lang="ja-JP" altLang="en-US" dirty="0" smtClean="0"/>
              <a:t>剰余演算　</a:t>
            </a:r>
            <a:endParaRPr lang="en-US" altLang="ja-JP" dirty="0" smtClean="0"/>
          </a:p>
          <a:p>
            <a:r>
              <a:rPr lang="ja-JP" altLang="en-US" dirty="0" smtClean="0"/>
              <a:t>公開鍵暗号（入門）</a:t>
            </a:r>
            <a:endParaRPr lang="en-US" altLang="ja-JP" dirty="0" smtClean="0"/>
          </a:p>
          <a:p>
            <a:r>
              <a:rPr lang="en-US" altLang="ja-JP" dirty="0" smtClean="0"/>
              <a:t>RSA</a:t>
            </a:r>
            <a:r>
              <a:rPr lang="ja-JP" altLang="en-US" dirty="0" smtClean="0"/>
              <a:t>暗号方式</a:t>
            </a:r>
            <a:endParaRPr lang="en-US" altLang="ja-JP" dirty="0" smtClean="0"/>
          </a:p>
          <a:p>
            <a:pPr marL="342900" lvl="1" indent="-342900">
              <a:buFont typeface="Arial" pitchFamily="34" charset="0"/>
              <a:buChar char="•"/>
            </a:pPr>
            <a:r>
              <a:rPr lang="ja-JP" altLang="en-US" dirty="0" smtClean="0"/>
              <a:t>補足：</a:t>
            </a:r>
            <a:r>
              <a:rPr lang="en-US" altLang="ja-JP" dirty="0"/>
              <a:t>Diffie-Hellmann</a:t>
            </a:r>
            <a:r>
              <a:rPr lang="ja-JP" altLang="en-US" dirty="0"/>
              <a:t>交換</a:t>
            </a:r>
            <a:r>
              <a:rPr lang="ja-JP" altLang="en-US" dirty="0" smtClean="0"/>
              <a:t>鍵　＋ディジタル署名</a:t>
            </a:r>
            <a:endParaRPr lang="en-US" altLang="ja-JP" dirty="0" smtClean="0"/>
          </a:p>
          <a:p>
            <a:endParaRPr lang="en-US" dirty="0"/>
          </a:p>
        </p:txBody>
      </p:sp>
      <p:sp>
        <p:nvSpPr>
          <p:cNvPr id="4" name="正方形/長方形 3"/>
          <p:cNvSpPr/>
          <p:nvPr/>
        </p:nvSpPr>
        <p:spPr>
          <a:xfrm>
            <a:off x="827584" y="1484784"/>
            <a:ext cx="39604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a:t>
            </a:fld>
            <a:endParaRPr kumimoji="0" lang="en-US" dirty="0"/>
          </a:p>
        </p:txBody>
      </p:sp>
    </p:spTree>
    <p:extLst>
      <p:ext uri="{BB962C8B-B14F-4D97-AF65-F5344CB8AC3E}">
        <p14:creationId xmlns:p14="http://schemas.microsoft.com/office/powerpoint/2010/main" val="29851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公開鍵の主なプロトコル：</a:t>
            </a:r>
            <a:r>
              <a:rPr kumimoji="1" lang="en-US" altLang="ja-JP" dirty="0" smtClean="0"/>
              <a:t>RSA</a:t>
            </a:r>
            <a:endParaRPr kumimoji="1" lang="ja-JP" altLang="en-US" dirty="0"/>
          </a:p>
        </p:txBody>
      </p:sp>
      <p:sp>
        <p:nvSpPr>
          <p:cNvPr id="3" name="コンテンツ プレースホルダー 2"/>
          <p:cNvSpPr>
            <a:spLocks noGrp="1"/>
          </p:cNvSpPr>
          <p:nvPr>
            <p:ph idx="1"/>
          </p:nvPr>
        </p:nvSpPr>
        <p:spPr>
          <a:xfrm>
            <a:off x="323528" y="1412776"/>
            <a:ext cx="8511714" cy="5040560"/>
          </a:xfrm>
        </p:spPr>
        <p:txBody>
          <a:bodyPr>
            <a:normAutofit fontScale="92500" lnSpcReduction="20000"/>
          </a:bodyPr>
          <a:lstStyle/>
          <a:p>
            <a:r>
              <a:rPr kumimoji="1" lang="en-US" altLang="ja-JP" dirty="0" smtClean="0"/>
              <a:t>RSA</a:t>
            </a:r>
            <a:r>
              <a:rPr kumimoji="1" lang="ja-JP" altLang="en-US" dirty="0" smtClean="0"/>
              <a:t>暗号方式は暗号学において、革命をもたら</a:t>
            </a:r>
            <a:r>
              <a:rPr lang="ja-JP" altLang="en-US" dirty="0"/>
              <a:t>し</a:t>
            </a:r>
            <a:r>
              <a:rPr kumimoji="1" lang="ja-JP" altLang="en-US" dirty="0" smtClean="0"/>
              <a:t>た。</a:t>
            </a:r>
            <a:r>
              <a:rPr kumimoji="1" lang="en-US" altLang="ja-JP" dirty="0" smtClean="0"/>
              <a:t>	</a:t>
            </a:r>
            <a:r>
              <a:rPr lang="en-US" altLang="ja-JP" dirty="0" smtClean="0"/>
              <a:t>2002 </a:t>
            </a:r>
            <a:r>
              <a:rPr lang="en-US" altLang="ja-JP" dirty="0"/>
              <a:t>ACM Turing</a:t>
            </a:r>
            <a:r>
              <a:rPr lang="ja-JP" altLang="en-US" dirty="0"/>
              <a:t>賞を受賞した 。</a:t>
            </a:r>
            <a:endParaRPr lang="en-US" altLang="ja-JP" dirty="0"/>
          </a:p>
          <a:p>
            <a:endParaRPr kumimoji="1" lang="en-US" altLang="ja-JP" dirty="0" smtClean="0"/>
          </a:p>
          <a:p>
            <a:r>
              <a:rPr lang="en-US" altLang="ja-JP" dirty="0" smtClean="0">
                <a:solidFill>
                  <a:srgbClr val="0000CC"/>
                </a:solidFill>
              </a:rPr>
              <a:t>Ron </a:t>
            </a:r>
            <a:r>
              <a:rPr lang="en-US" altLang="ja-JP" b="1" dirty="0" err="1">
                <a:solidFill>
                  <a:srgbClr val="FF0000"/>
                </a:solidFill>
              </a:rPr>
              <a:t>R</a:t>
            </a:r>
            <a:r>
              <a:rPr lang="en-US" altLang="ja-JP" dirty="0" err="1">
                <a:solidFill>
                  <a:srgbClr val="0000CC"/>
                </a:solidFill>
              </a:rPr>
              <a:t>ivest</a:t>
            </a:r>
            <a:r>
              <a:rPr lang="en-US" altLang="ja-JP" dirty="0"/>
              <a:t>,  </a:t>
            </a:r>
            <a:r>
              <a:rPr lang="en-US" altLang="ja-JP" dirty="0" err="1">
                <a:solidFill>
                  <a:srgbClr val="0000CC"/>
                </a:solidFill>
              </a:rPr>
              <a:t>Adi</a:t>
            </a:r>
            <a:r>
              <a:rPr lang="en-US" altLang="ja-JP" dirty="0">
                <a:solidFill>
                  <a:srgbClr val="0000CC"/>
                </a:solidFill>
              </a:rPr>
              <a:t> </a:t>
            </a:r>
            <a:r>
              <a:rPr lang="en-US" altLang="ja-JP" b="1" dirty="0">
                <a:solidFill>
                  <a:srgbClr val="FF0000"/>
                </a:solidFill>
              </a:rPr>
              <a:t>S</a:t>
            </a:r>
            <a:r>
              <a:rPr lang="en-US" altLang="ja-JP" dirty="0">
                <a:solidFill>
                  <a:srgbClr val="0000CC"/>
                </a:solidFill>
              </a:rPr>
              <a:t>hamir,</a:t>
            </a:r>
            <a:r>
              <a:rPr lang="en-US" altLang="ja-JP" dirty="0"/>
              <a:t>  </a:t>
            </a:r>
            <a:br>
              <a:rPr lang="en-US" altLang="ja-JP" dirty="0"/>
            </a:br>
            <a:r>
              <a:rPr lang="en-US" altLang="ja-JP" dirty="0">
                <a:solidFill>
                  <a:srgbClr val="0000CC"/>
                </a:solidFill>
              </a:rPr>
              <a:t>Leonard </a:t>
            </a:r>
            <a:r>
              <a:rPr lang="en-US" altLang="ja-JP" b="1" dirty="0" err="1">
                <a:solidFill>
                  <a:srgbClr val="FF0000"/>
                </a:solidFill>
              </a:rPr>
              <a:t>A</a:t>
            </a:r>
            <a:r>
              <a:rPr lang="en-US" altLang="ja-JP" dirty="0" err="1">
                <a:solidFill>
                  <a:srgbClr val="0000CC"/>
                </a:solidFill>
              </a:rPr>
              <a:t>dleman</a:t>
            </a:r>
            <a:r>
              <a:rPr lang="en-US" altLang="ja-JP" dirty="0">
                <a:solidFill>
                  <a:srgbClr val="0000CC"/>
                </a:solidFill>
              </a:rPr>
              <a:t> </a:t>
            </a:r>
            <a:r>
              <a:rPr lang="ja-JP" altLang="en-US" dirty="0"/>
              <a:t>により</a:t>
            </a:r>
            <a:r>
              <a:rPr lang="en-US" altLang="ja-JP" dirty="0"/>
              <a:t/>
            </a:r>
            <a:br>
              <a:rPr lang="en-US" altLang="ja-JP" dirty="0"/>
            </a:br>
            <a:r>
              <a:rPr lang="ja-JP" altLang="en-US" dirty="0"/>
              <a:t>開発された</a:t>
            </a:r>
            <a:r>
              <a:rPr lang="en-US" altLang="ja-JP" dirty="0" smtClean="0"/>
              <a:t>.</a:t>
            </a:r>
            <a:r>
              <a:rPr lang="ja-JP" altLang="en-US" dirty="0" smtClean="0"/>
              <a:t>　（１９７７）</a:t>
            </a:r>
            <a:endParaRPr lang="en-US" altLang="ja-JP" dirty="0"/>
          </a:p>
          <a:p>
            <a:r>
              <a:rPr lang="ja-JP" altLang="en-US" dirty="0"/>
              <a:t>現在，最も普及している</a:t>
            </a:r>
            <a:r>
              <a:rPr lang="en-US" altLang="ja-JP" dirty="0"/>
              <a:t/>
            </a:r>
            <a:br>
              <a:rPr lang="en-US" altLang="ja-JP" dirty="0"/>
            </a:br>
            <a:r>
              <a:rPr lang="ja-JP" altLang="en-US" dirty="0"/>
              <a:t>公開鍵暗号</a:t>
            </a:r>
            <a:r>
              <a:rPr lang="en-US" altLang="ja-JP" dirty="0"/>
              <a:t> </a:t>
            </a:r>
            <a:r>
              <a:rPr lang="en-US" altLang="ja-JP" dirty="0" smtClean="0"/>
              <a:t/>
            </a:r>
            <a:br>
              <a:rPr lang="en-US" altLang="ja-JP" dirty="0" smtClean="0"/>
            </a:br>
            <a:r>
              <a:rPr lang="ja-JP" altLang="en-US" dirty="0" smtClean="0"/>
              <a:t>（毎日、数多く実行されている）</a:t>
            </a:r>
            <a:endParaRPr lang="en-US" altLang="ja-JP" dirty="0" smtClean="0"/>
          </a:p>
          <a:p>
            <a:endParaRPr lang="en-US" altLang="ja-JP" dirty="0" smtClean="0"/>
          </a:p>
          <a:p>
            <a:r>
              <a:rPr lang="ja-JP" altLang="en-US" dirty="0" smtClean="0"/>
              <a:t>安全性</a:t>
            </a:r>
            <a:r>
              <a:rPr lang="ja-JP" altLang="en-US" dirty="0"/>
              <a:t>の根拠：</a:t>
            </a:r>
            <a:r>
              <a:rPr lang="en-US" altLang="ja-JP" dirty="0"/>
              <a:t/>
            </a:r>
            <a:br>
              <a:rPr lang="en-US" altLang="ja-JP" dirty="0"/>
            </a:br>
            <a:r>
              <a:rPr lang="ja-JP" altLang="en-US" dirty="0"/>
              <a:t>　</a:t>
            </a:r>
            <a:r>
              <a:rPr lang="en-US" altLang="ja-JP" dirty="0"/>
              <a:t>  </a:t>
            </a:r>
            <a:r>
              <a:rPr lang="ja-JP" altLang="en-US" dirty="0">
                <a:solidFill>
                  <a:srgbClr val="00CC00"/>
                </a:solidFill>
              </a:rPr>
              <a:t>素因数分解問題</a:t>
            </a:r>
            <a:r>
              <a:rPr lang="ja-JP" altLang="en-US" dirty="0"/>
              <a:t>の困難性</a:t>
            </a:r>
            <a:endParaRPr lang="en-US" altLang="ja-JP" dirty="0"/>
          </a:p>
          <a:p>
            <a:endParaRPr kumimoji="1" lang="ja-JP" alt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0112" y="2930070"/>
            <a:ext cx="3244918"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30</a:t>
            </a:fld>
            <a:endParaRPr kumimoji="0" lang="en-US" dirty="0"/>
          </a:p>
        </p:txBody>
      </p:sp>
    </p:spTree>
    <p:extLst>
      <p:ext uri="{BB962C8B-B14F-4D97-AF65-F5344CB8AC3E}">
        <p14:creationId xmlns:p14="http://schemas.microsoft.com/office/powerpoint/2010/main" val="2143923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一方向性関数のコンセプト</a:t>
            </a:r>
            <a:endParaRPr kumimoji="1" lang="ja-JP" altLang="en-US" dirty="0"/>
          </a:p>
        </p:txBody>
      </p:sp>
      <p:sp>
        <p:nvSpPr>
          <p:cNvPr id="3" name="コンテンツ プレースホルダー 2"/>
          <p:cNvSpPr>
            <a:spLocks noGrp="1"/>
          </p:cNvSpPr>
          <p:nvPr>
            <p:ph idx="1"/>
          </p:nvPr>
        </p:nvSpPr>
        <p:spPr>
          <a:xfrm>
            <a:off x="467544" y="1484784"/>
            <a:ext cx="8229600" cy="3168352"/>
          </a:xfrm>
        </p:spPr>
        <p:txBody>
          <a:bodyPr>
            <a:normAutofit lnSpcReduction="10000"/>
          </a:bodyPr>
          <a:lstStyle/>
          <a:p>
            <a:r>
              <a:rPr kumimoji="1" lang="ja-JP" altLang="en-US" dirty="0" smtClean="0"/>
              <a:t>公開鍵の安全性の根拠：　</a:t>
            </a:r>
            <a:r>
              <a:rPr lang="en-US" altLang="ja-JP" dirty="0" smtClean="0"/>
              <a:t/>
            </a:r>
            <a:br>
              <a:rPr lang="en-US" altLang="ja-JP" dirty="0" smtClean="0"/>
            </a:br>
            <a:r>
              <a:rPr lang="ja-JP" altLang="en-US" dirty="0" smtClean="0"/>
              <a:t>公開鍵に対して、対応する秘密鍵を得るのは</a:t>
            </a:r>
            <a:r>
              <a:rPr lang="en-US" altLang="ja-JP" dirty="0" smtClean="0"/>
              <a:t>(</a:t>
            </a:r>
            <a:r>
              <a:rPr lang="ja-JP" altLang="en-US" dirty="0" smtClean="0"/>
              <a:t>非常に）難しい。</a:t>
            </a:r>
            <a:endParaRPr lang="en-US" altLang="ja-JP" dirty="0" smtClean="0"/>
          </a:p>
          <a:p>
            <a:endParaRPr lang="en-US" altLang="ja-JP" dirty="0"/>
          </a:p>
          <a:p>
            <a:r>
              <a:rPr lang="ja-JP" altLang="en-US" dirty="0"/>
              <a:t>一方</a:t>
            </a:r>
            <a:r>
              <a:rPr lang="ja-JP" altLang="en-US" dirty="0" smtClean="0"/>
              <a:t>秘密鍵に対して、対応する公開鍵を得るのは簡単。</a:t>
            </a:r>
            <a:endParaRPr lang="en-US" altLang="ja-JP" dirty="0" smtClean="0"/>
          </a:p>
          <a:p>
            <a:endParaRPr kumimoji="1" lang="en-US" altLang="ja-JP" dirty="0" smtClean="0"/>
          </a:p>
          <a:p>
            <a:endParaRPr kumimoji="1" lang="en-US" altLang="ja-JP" dirty="0"/>
          </a:p>
          <a:p>
            <a:endParaRPr kumimoji="1" lang="en-US" altLang="ja-JP" dirty="0" smtClean="0"/>
          </a:p>
        </p:txBody>
      </p:sp>
      <p:sp>
        <p:nvSpPr>
          <p:cNvPr id="4" name="円/楕円 3"/>
          <p:cNvSpPr/>
          <p:nvPr/>
        </p:nvSpPr>
        <p:spPr>
          <a:xfrm>
            <a:off x="1600080" y="5159692"/>
            <a:ext cx="2376264" cy="126899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5" name="円/楕円 4"/>
          <p:cNvSpPr/>
          <p:nvPr/>
        </p:nvSpPr>
        <p:spPr>
          <a:xfrm>
            <a:off x="5704536" y="5159692"/>
            <a:ext cx="2376264" cy="1268999"/>
          </a:xfrm>
          <a:prstGeom prst="ellipse">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4264598" y="5540655"/>
            <a:ext cx="1224136" cy="18661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7" name="右矢印 6"/>
          <p:cNvSpPr/>
          <p:nvPr/>
        </p:nvSpPr>
        <p:spPr>
          <a:xfrm rot="10800000">
            <a:off x="4225642" y="5945558"/>
            <a:ext cx="1224136" cy="18661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46421" y="4571441"/>
            <a:ext cx="2665927" cy="830997"/>
          </a:xfrm>
          <a:prstGeom prst="rect">
            <a:avLst/>
          </a:prstGeom>
          <a:noFill/>
        </p:spPr>
        <p:txBody>
          <a:bodyPr wrap="square" rtlCol="0">
            <a:spAutoFit/>
          </a:bodyPr>
          <a:lstStyle/>
          <a:p>
            <a:r>
              <a:rPr kumimoji="1" lang="ja-JP" altLang="en-US" sz="2400" dirty="0" smtClean="0"/>
              <a:t>秘密鍵</a:t>
            </a:r>
            <a:r>
              <a:rPr kumimoji="1" lang="ja-JP" altLang="en-US" sz="2400" dirty="0"/>
              <a:t>空間</a:t>
            </a:r>
            <a:r>
              <a:rPr kumimoji="1" lang="en-US" altLang="ja-JP" sz="2400" dirty="0" smtClean="0"/>
              <a:t> </a:t>
            </a:r>
          </a:p>
          <a:p>
            <a:r>
              <a:rPr lang="en-US" altLang="ja-JP" sz="2400" dirty="0"/>
              <a:t> </a:t>
            </a:r>
            <a:r>
              <a:rPr lang="en-US" altLang="ja-JP" sz="2400" dirty="0" smtClean="0"/>
              <a:t>         (</a:t>
            </a:r>
            <a:r>
              <a:rPr lang="ja-JP" altLang="en-US" sz="2400" dirty="0"/>
              <a:t>復号鍵</a:t>
            </a:r>
            <a:r>
              <a:rPr lang="en-US" altLang="ja-JP" sz="2400" dirty="0" smtClean="0"/>
              <a:t>)</a:t>
            </a:r>
            <a:endParaRPr kumimoji="1" lang="ja-JP" altLang="en-US" sz="2400" dirty="0"/>
          </a:p>
        </p:txBody>
      </p:sp>
      <p:sp>
        <p:nvSpPr>
          <p:cNvPr id="9" name="テキスト ボックス 8"/>
          <p:cNvSpPr txBox="1"/>
          <p:nvPr/>
        </p:nvSpPr>
        <p:spPr>
          <a:xfrm>
            <a:off x="5747748" y="4479107"/>
            <a:ext cx="2448271" cy="830997"/>
          </a:xfrm>
          <a:prstGeom prst="rect">
            <a:avLst/>
          </a:prstGeom>
          <a:noFill/>
        </p:spPr>
        <p:txBody>
          <a:bodyPr wrap="square" rtlCol="0">
            <a:spAutoFit/>
          </a:bodyPr>
          <a:lstStyle/>
          <a:p>
            <a:r>
              <a:rPr kumimoji="1" lang="ja-JP" altLang="en-US" sz="2400"/>
              <a:t>公開</a:t>
            </a:r>
            <a:r>
              <a:rPr kumimoji="1" lang="ja-JP" altLang="en-US" sz="2400" smtClean="0"/>
              <a:t>鍵空間</a:t>
            </a:r>
            <a:endParaRPr kumimoji="1" lang="en-US" altLang="ja-JP" sz="2400" dirty="0" smtClean="0"/>
          </a:p>
          <a:p>
            <a:r>
              <a:rPr lang="en-US" altLang="ja-JP" sz="2400"/>
              <a:t> </a:t>
            </a:r>
            <a:r>
              <a:rPr lang="en-US" altLang="ja-JP" sz="2400" smtClean="0"/>
              <a:t>         (</a:t>
            </a:r>
            <a:r>
              <a:rPr lang="ja-JP" altLang="en-US" sz="2400" smtClean="0"/>
              <a:t>暗号鍵</a:t>
            </a:r>
            <a:r>
              <a:rPr lang="en-US" altLang="ja-JP" sz="2400" smtClean="0"/>
              <a:t>)</a:t>
            </a:r>
            <a:endParaRPr kumimoji="1" lang="ja-JP" altLang="en-US" sz="2400" dirty="0"/>
          </a:p>
        </p:txBody>
      </p:sp>
      <p:sp>
        <p:nvSpPr>
          <p:cNvPr id="10" name="ドーナツ 9"/>
          <p:cNvSpPr/>
          <p:nvPr/>
        </p:nvSpPr>
        <p:spPr>
          <a:xfrm>
            <a:off x="4624638" y="5108607"/>
            <a:ext cx="432048" cy="432048"/>
          </a:xfrm>
          <a:prstGeom prst="don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solidFill>
                <a:schemeClr val="tx1"/>
              </a:solidFill>
            </a:endParaRPr>
          </a:p>
        </p:txBody>
      </p:sp>
      <p:sp>
        <p:nvSpPr>
          <p:cNvPr id="11" name="乗算記号 10"/>
          <p:cNvSpPr/>
          <p:nvPr/>
        </p:nvSpPr>
        <p:spPr>
          <a:xfrm>
            <a:off x="4552630" y="6132177"/>
            <a:ext cx="648072" cy="464470"/>
          </a:xfrm>
          <a:prstGeom prst="mathMultiply">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2" name="円/楕円 11"/>
          <p:cNvSpPr/>
          <p:nvPr/>
        </p:nvSpPr>
        <p:spPr>
          <a:xfrm>
            <a:off x="6856664" y="6239812"/>
            <a:ext cx="144016" cy="746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536184" y="6239812"/>
            <a:ext cx="144016" cy="746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392168" y="5716592"/>
            <a:ext cx="649537" cy="369332"/>
          </a:xfrm>
          <a:prstGeom prst="rect">
            <a:avLst/>
          </a:prstGeom>
          <a:noFill/>
        </p:spPr>
        <p:txBody>
          <a:bodyPr wrap="none" rtlCol="0">
            <a:spAutoFit/>
          </a:bodyPr>
          <a:lstStyle/>
          <a:p>
            <a:r>
              <a:rPr kumimoji="1" lang="ja-JP" altLang="en-US" b="1" smtClean="0"/>
              <a:t>秘密</a:t>
            </a:r>
            <a:endParaRPr kumimoji="1" lang="ja-JP" altLang="en-US" b="1" dirty="0"/>
          </a:p>
        </p:txBody>
      </p:sp>
      <p:sp>
        <p:nvSpPr>
          <p:cNvPr id="15" name="テキスト ボックス 14"/>
          <p:cNvSpPr txBox="1"/>
          <p:nvPr/>
        </p:nvSpPr>
        <p:spPr>
          <a:xfrm>
            <a:off x="6784656" y="5663748"/>
            <a:ext cx="417102" cy="369332"/>
          </a:xfrm>
          <a:prstGeom prst="rect">
            <a:avLst/>
          </a:prstGeom>
          <a:noFill/>
        </p:spPr>
        <p:txBody>
          <a:bodyPr wrap="none" rtlCol="0">
            <a:spAutoFit/>
          </a:bodyPr>
          <a:lstStyle/>
          <a:p>
            <a:r>
              <a:rPr kumimoji="1" lang="ja-JP" altLang="en-US" b="1" smtClean="0"/>
              <a:t>公</a:t>
            </a:r>
            <a:endParaRPr kumimoji="1" lang="ja-JP" altLang="en-US" b="1" dirty="0"/>
          </a:p>
        </p:txBody>
      </p:sp>
      <p:sp>
        <p:nvSpPr>
          <p:cNvPr id="16" name="日付プレースホルダー 15"/>
          <p:cNvSpPr>
            <a:spLocks noGrp="1"/>
          </p:cNvSpPr>
          <p:nvPr>
            <p:ph type="dt" sz="half" idx="10"/>
          </p:nvPr>
        </p:nvSpPr>
        <p:spPr/>
        <p:txBody>
          <a:bodyPr/>
          <a:lstStyle/>
          <a:p>
            <a:pPr eaLnBrk="1" latinLnBrk="0" hangingPunct="1"/>
            <a:r>
              <a:rPr lang="en-US" smtClean="0"/>
              <a:t>計算機科学入門</a:t>
            </a:r>
            <a:endParaRPr lang="en-US" dirty="0"/>
          </a:p>
        </p:txBody>
      </p:sp>
      <p:sp>
        <p:nvSpPr>
          <p:cNvPr id="17" name="フッター プレースホルダー 16"/>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18" name="スライド番号プレースホルダー 17"/>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31</a:t>
            </a:fld>
            <a:endParaRPr kumimoji="0" lang="en-US" dirty="0"/>
          </a:p>
        </p:txBody>
      </p:sp>
    </p:spTree>
    <p:extLst>
      <p:ext uri="{BB962C8B-B14F-4D97-AF65-F5344CB8AC3E}">
        <p14:creationId xmlns:p14="http://schemas.microsoft.com/office/powerpoint/2010/main" val="203340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animBg="1"/>
      <p:bldP spid="11" grpId="0" animBg="1"/>
      <p:bldP spid="12" grpId="0" animBg="1"/>
      <p:bldP spid="13" grpId="0" animBg="1"/>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RSA</a:t>
            </a:r>
            <a:r>
              <a:rPr lang="ja-JP" altLang="en-US" dirty="0"/>
              <a:t>に</a:t>
            </a:r>
            <a:r>
              <a:rPr lang="ja-JP" altLang="en-US" dirty="0" smtClean="0"/>
              <a:t>おける一方向性関数</a:t>
            </a:r>
            <a:endParaRPr 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99735" y="4149080"/>
                <a:ext cx="8229600" cy="2365723"/>
              </a:xfrm>
            </p:spPr>
            <p:txBody>
              <a:bodyPr>
                <a:normAutofit fontScale="55000" lnSpcReduction="20000"/>
              </a:bodyPr>
              <a:lstStyle/>
              <a:p>
                <a:r>
                  <a:rPr lang="ja-JP" altLang="en-US" dirty="0" smtClean="0"/>
                  <a:t>実際に、その一方向性関数がどう利用されるか。</a:t>
                </a:r>
                <a:endParaRPr lang="en-US" altLang="ja-JP" dirty="0" smtClean="0"/>
              </a:p>
              <a:p>
                <a:endParaRPr lang="en-US" altLang="ja-JP" dirty="0" smtClean="0"/>
              </a:p>
              <a:p>
                <a:r>
                  <a:rPr lang="ja-JP" altLang="en-US" dirty="0"/>
                  <a:t>より多く</a:t>
                </a:r>
                <a:r>
                  <a:rPr lang="ja-JP" altLang="en-US" dirty="0" smtClean="0"/>
                  <a:t>の剰余演算が必要</a:t>
                </a:r>
                <a:endParaRPr lang="en-US" altLang="ja-JP" dirty="0" smtClean="0"/>
              </a:p>
              <a:p>
                <a:endParaRPr lang="en-US" altLang="ja-JP" dirty="0" smtClean="0"/>
              </a:p>
              <a:p>
                <a:r>
                  <a:rPr lang="ja-JP" altLang="en-US" dirty="0" smtClean="0"/>
                  <a:t>簡単にいえば：</a:t>
                </a:r>
                <a:r>
                  <a:rPr lang="ja-JP" altLang="en-US" dirty="0" smtClean="0">
                    <a:solidFill>
                      <a:schemeClr val="accent6">
                        <a:lumMod val="75000"/>
                      </a:schemeClr>
                    </a:solidFill>
                  </a:rPr>
                  <a:t>公開鍵</a:t>
                </a:r>
                <a:r>
                  <a:rPr lang="ja-JP" altLang="en-US" dirty="0" smtClean="0"/>
                  <a:t>は、</a:t>
                </a:r>
                <a14:m>
                  <m:oMath xmlns:m="http://schemas.openxmlformats.org/officeDocument/2006/math">
                    <m:r>
                      <a:rPr lang="en-US" altLang="ja-JP" b="0" i="1" smtClean="0">
                        <a:solidFill>
                          <a:schemeClr val="accent6">
                            <a:lumMod val="75000"/>
                          </a:schemeClr>
                        </a:solidFill>
                        <a:latin typeface="Cambria Math"/>
                      </a:rPr>
                      <m:t>𝑁</m:t>
                    </m:r>
                    <m:r>
                      <a:rPr lang="en-US" altLang="ja-JP" b="0" i="1" smtClean="0">
                        <a:latin typeface="Cambria Math"/>
                      </a:rPr>
                      <m:t>=</m:t>
                    </m:r>
                    <m:r>
                      <a:rPr lang="en-US" altLang="ja-JP" b="0" i="1" smtClean="0">
                        <a:latin typeface="Cambria Math"/>
                      </a:rPr>
                      <m:t>𝑝𝑞</m:t>
                    </m:r>
                  </m:oMath>
                </a14:m>
                <a:r>
                  <a:rPr lang="ja-JP" altLang="en-US" dirty="0" smtClean="0"/>
                  <a:t>を含む</a:t>
                </a:r>
                <a:r>
                  <a:rPr lang="en-US" altLang="ja-JP" dirty="0" smtClean="0"/>
                  <a:t/>
                </a:r>
                <a:br>
                  <a:rPr lang="en-US" altLang="ja-JP" dirty="0" smtClean="0"/>
                </a:br>
                <a:r>
                  <a:rPr lang="ja-JP" altLang="en-US" dirty="0" smtClean="0"/>
                  <a:t>秘密鍵：</a:t>
                </a:r>
                <a14:m>
                  <m:oMath xmlns:m="http://schemas.openxmlformats.org/officeDocument/2006/math">
                    <m:sSup>
                      <m:sSupPr>
                        <m:ctrlPr>
                          <a:rPr lang="en-US" altLang="ja-JP" b="0" i="1" smtClean="0">
                            <a:latin typeface="Cambria Math"/>
                          </a:rPr>
                        </m:ctrlPr>
                      </m:sSupPr>
                      <m:e>
                        <m:r>
                          <a:rPr lang="en-US" altLang="ja-JP" b="0" i="1" smtClean="0">
                            <a:latin typeface="Cambria Math"/>
                          </a:rPr>
                          <m:t>𝑁</m:t>
                        </m:r>
                      </m:e>
                      <m:sup>
                        <m:r>
                          <a:rPr lang="en-US" altLang="ja-JP" b="0" i="1" smtClean="0">
                            <a:latin typeface="Cambria Math"/>
                          </a:rPr>
                          <m:t>′</m:t>
                        </m:r>
                      </m:sup>
                    </m:sSup>
                    <m:r>
                      <a:rPr lang="en-US" altLang="ja-JP" b="0" i="1" smtClean="0">
                        <a:latin typeface="Cambria Math"/>
                      </a:rPr>
                      <m:t>=(</m:t>
                    </m:r>
                    <m:r>
                      <a:rPr lang="en-US" altLang="ja-JP" b="0" i="1" smtClean="0">
                        <a:latin typeface="Cambria Math"/>
                      </a:rPr>
                      <m:t>𝑝</m:t>
                    </m:r>
                    <m:r>
                      <a:rPr lang="en-US" altLang="ja-JP" b="0" i="1" smtClean="0">
                        <a:latin typeface="Cambria Math"/>
                      </a:rPr>
                      <m:t>−1)(</m:t>
                    </m:r>
                    <m:r>
                      <a:rPr lang="en-US" altLang="ja-JP" b="0" i="1" smtClean="0">
                        <a:latin typeface="Cambria Math"/>
                      </a:rPr>
                      <m:t>𝑞</m:t>
                    </m:r>
                    <m:r>
                      <a:rPr lang="en-US" altLang="ja-JP" b="0" i="1" smtClean="0">
                        <a:latin typeface="Cambria Math"/>
                      </a:rPr>
                      <m:t>−1)</m:t>
                    </m:r>
                  </m:oMath>
                </a14:m>
                <a:r>
                  <a:rPr lang="ja-JP" altLang="en-US" dirty="0" smtClean="0"/>
                  <a:t>の知識が必要</a:t>
                </a:r>
                <a:endParaRPr lang="en-US" altLang="ja-JP" dirty="0" smtClean="0"/>
              </a:p>
              <a:p>
                <a:endParaRPr lang="en-US" altLang="ja-JP" dirty="0" smtClean="0"/>
              </a:p>
              <a:p>
                <a:r>
                  <a:rPr lang="en-US" altLang="ja-JP" dirty="0" smtClean="0">
                    <a:solidFill>
                      <a:schemeClr val="accent6">
                        <a:lumMod val="75000"/>
                      </a:schemeClr>
                    </a:solidFill>
                  </a:rPr>
                  <a:t>N</a:t>
                </a:r>
                <a:r>
                  <a:rPr lang="ja-JP" altLang="en-US" dirty="0" smtClean="0"/>
                  <a:t>の因数分解を知らないと、</a:t>
                </a:r>
                <a14:m>
                  <m:oMath xmlns:m="http://schemas.openxmlformats.org/officeDocument/2006/math">
                    <m:r>
                      <a:rPr lang="en-US" altLang="ja-JP" b="0" i="1" smtClean="0">
                        <a:latin typeface="Cambria Math"/>
                      </a:rPr>
                      <m:t>𝑁</m:t>
                    </m:r>
                    <m:r>
                      <a:rPr lang="en-US" altLang="ja-JP" b="0" i="1" smtClean="0">
                        <a:latin typeface="Cambria Math"/>
                      </a:rPr>
                      <m:t>′</m:t>
                    </m:r>
                  </m:oMath>
                </a14:m>
                <a:r>
                  <a:rPr lang="ja-JP" altLang="en-US" dirty="0" smtClean="0"/>
                  <a:t>を得ることは困難</a:t>
                </a:r>
                <a:endParaRPr lang="en-US" altLang="ja-JP" dirty="0" smtClean="0"/>
              </a:p>
              <a:p>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99735" y="4149080"/>
                <a:ext cx="8229600" cy="2365723"/>
              </a:xfrm>
              <a:blipFill rotWithShape="1">
                <a:blip r:embed="rId3"/>
                <a:stretch>
                  <a:fillRect l="-519" t="-4381"/>
                </a:stretch>
              </a:blipFill>
            </p:spPr>
            <p:txBody>
              <a:bodyPr/>
              <a:lstStyle/>
              <a:p>
                <a:r>
                  <a:rPr lang="en-US">
                    <a:noFill/>
                  </a:rPr>
                  <a:t> </a:t>
                </a:r>
              </a:p>
            </p:txBody>
          </p:sp>
        </mc:Fallback>
      </mc:AlternateContent>
      <p:sp>
        <p:nvSpPr>
          <p:cNvPr id="4" name="正方形/長方形 3"/>
          <p:cNvSpPr/>
          <p:nvPr/>
        </p:nvSpPr>
        <p:spPr>
          <a:xfrm>
            <a:off x="971357" y="1715616"/>
            <a:ext cx="7200800" cy="205036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角丸四角形 4"/>
              <p:cNvSpPr/>
              <p:nvPr/>
            </p:nvSpPr>
            <p:spPr>
              <a:xfrm>
                <a:off x="1691437" y="1859632"/>
                <a:ext cx="2088232" cy="8811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b="1" dirty="0" smtClean="0"/>
                  <a:t>素数の組 </a:t>
                </a:r>
                <a14:m>
                  <m:oMath xmlns:m="http://schemas.openxmlformats.org/officeDocument/2006/math">
                    <m:r>
                      <a:rPr lang="en-US" altLang="ja-JP" b="1" i="1" dirty="0" smtClean="0">
                        <a:latin typeface="Cambria Math"/>
                      </a:rPr>
                      <m:t>(</m:t>
                    </m:r>
                    <m:r>
                      <a:rPr lang="en-US" altLang="ja-JP" b="1" i="1" dirty="0" err="1" smtClean="0">
                        <a:latin typeface="Cambria Math"/>
                      </a:rPr>
                      <m:t>𝒑</m:t>
                    </m:r>
                    <m:r>
                      <a:rPr lang="en-US" altLang="ja-JP" b="1" i="1" dirty="0" err="1" smtClean="0">
                        <a:latin typeface="Cambria Math"/>
                      </a:rPr>
                      <m:t>,</m:t>
                    </m:r>
                    <m:r>
                      <a:rPr lang="en-US" altLang="ja-JP" b="1" i="1" dirty="0" err="1" smtClean="0">
                        <a:latin typeface="Cambria Math"/>
                      </a:rPr>
                      <m:t>𝒒</m:t>
                    </m:r>
                    <m:r>
                      <a:rPr lang="en-US" altLang="ja-JP" b="1" i="1" dirty="0" smtClean="0">
                        <a:latin typeface="Cambria Math"/>
                      </a:rPr>
                      <m:t>)</m:t>
                    </m:r>
                  </m:oMath>
                </a14:m>
                <a:r>
                  <a:rPr kumimoji="1" lang="ja-JP" altLang="en-US" b="1" dirty="0" smtClean="0"/>
                  <a:t> の集合</a:t>
                </a:r>
                <a:endParaRPr kumimoji="1" lang="ja-JP" altLang="en-US" b="1" dirty="0"/>
              </a:p>
            </p:txBody>
          </p:sp>
        </mc:Choice>
        <mc:Fallback xmlns="">
          <p:sp>
            <p:nvSpPr>
              <p:cNvPr id="5" name="角丸四角形 4"/>
              <p:cNvSpPr>
                <a:spLocks noRot="1" noChangeAspect="1" noMove="1" noResize="1" noEditPoints="1" noAdjustHandles="1" noChangeArrowheads="1" noChangeShapeType="1" noTextEdit="1"/>
              </p:cNvSpPr>
              <p:nvPr/>
            </p:nvSpPr>
            <p:spPr>
              <a:xfrm>
                <a:off x="1691437" y="1859632"/>
                <a:ext cx="2088232" cy="881168"/>
              </a:xfrm>
              <a:prstGeom prst="round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角丸四角形 5"/>
              <p:cNvSpPr/>
              <p:nvPr/>
            </p:nvSpPr>
            <p:spPr>
              <a:xfrm>
                <a:off x="5363845" y="1859632"/>
                <a:ext cx="2088232" cy="8811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14:m>
                  <m:oMath xmlns:m="http://schemas.openxmlformats.org/officeDocument/2006/math">
                    <m:r>
                      <a:rPr lang="en-US" altLang="ja-JP" i="1" smtClean="0">
                        <a:latin typeface="Cambria Math"/>
                      </a:rPr>
                      <m:t>ℤ</m:t>
                    </m:r>
                    <m:r>
                      <a:rPr lang="ja-JP" altLang="en-US" b="0" i="1" smtClean="0">
                        <a:latin typeface="Cambria Math"/>
                      </a:rPr>
                      <m:t>（</m:t>
                    </m:r>
                    <m:r>
                      <a:rPr lang="en-US" altLang="ja-JP" i="1" dirty="0" smtClean="0">
                        <a:latin typeface="Cambria Math"/>
                      </a:rPr>
                      <m:t>=</m:t>
                    </m:r>
                  </m:oMath>
                </a14:m>
                <a:r>
                  <a:rPr lang="ja-JP" altLang="en-US" dirty="0" smtClean="0"/>
                  <a:t>整数の集合）</a:t>
                </a:r>
                <a:endParaRPr lang="ja-JP" altLang="en-US" dirty="0"/>
              </a:p>
            </p:txBody>
          </p:sp>
        </mc:Choice>
        <mc:Fallback xmlns="">
          <p:sp>
            <p:nvSpPr>
              <p:cNvPr id="6" name="角丸四角形 5"/>
              <p:cNvSpPr>
                <a:spLocks noRot="1" noChangeAspect="1" noMove="1" noResize="1" noEditPoints="1" noAdjustHandles="1" noChangeArrowheads="1" noChangeShapeType="1" noTextEdit="1"/>
              </p:cNvSpPr>
              <p:nvPr/>
            </p:nvSpPr>
            <p:spPr>
              <a:xfrm>
                <a:off x="5363845" y="1859632"/>
                <a:ext cx="2088232" cy="881168"/>
              </a:xfrm>
              <a:prstGeom prst="roundRect">
                <a:avLst/>
              </a:prstGeom>
              <a:blipFill rotWithShape="1">
                <a:blip r:embed="rId5"/>
                <a:stretch>
                  <a:fillRect/>
                </a:stretch>
              </a:blipFill>
            </p:spPr>
            <p:txBody>
              <a:bodyPr/>
              <a:lstStyle/>
              <a:p>
                <a:r>
                  <a:rPr lang="en-US">
                    <a:noFill/>
                  </a:rPr>
                  <a:t> </a:t>
                </a:r>
              </a:p>
            </p:txBody>
          </p:sp>
        </mc:Fallback>
      </mc:AlternateContent>
      <p:sp>
        <p:nvSpPr>
          <p:cNvPr id="7" name="右矢印 6"/>
          <p:cNvSpPr/>
          <p:nvPr/>
        </p:nvSpPr>
        <p:spPr>
          <a:xfrm>
            <a:off x="4139709" y="2291680"/>
            <a:ext cx="936104" cy="2880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p:cNvSpPr txBox="1"/>
              <p:nvPr/>
            </p:nvSpPr>
            <p:spPr>
              <a:xfrm>
                <a:off x="2195493" y="3043641"/>
                <a:ext cx="1080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i="1" dirty="0" smtClean="0">
                          <a:latin typeface="Cambria Math"/>
                        </a:rPr>
                        <m:t>(</m:t>
                      </m:r>
                      <m:r>
                        <a:rPr kumimoji="1" lang="en-US" altLang="ja-JP" sz="2800" i="1" dirty="0" err="1" smtClean="0">
                          <a:latin typeface="Cambria Math"/>
                        </a:rPr>
                        <m:t>𝑝</m:t>
                      </m:r>
                      <m:r>
                        <a:rPr kumimoji="1" lang="en-US" altLang="ja-JP" sz="2800" i="1" dirty="0" err="1" smtClean="0">
                          <a:latin typeface="Cambria Math"/>
                        </a:rPr>
                        <m:t>,</m:t>
                      </m:r>
                      <m:r>
                        <a:rPr kumimoji="1" lang="en-US" altLang="ja-JP" sz="2800" i="1" dirty="0" err="1" smtClean="0">
                          <a:latin typeface="Cambria Math"/>
                        </a:rPr>
                        <m:t>𝑞</m:t>
                      </m:r>
                      <m:r>
                        <a:rPr kumimoji="1" lang="en-US" altLang="ja-JP" sz="2800" i="1" dirty="0" smtClean="0">
                          <a:latin typeface="Cambria Math"/>
                        </a:rPr>
                        <m:t>)</m:t>
                      </m:r>
                    </m:oMath>
                  </m:oMathPara>
                </a14:m>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195493" y="3043641"/>
                <a:ext cx="1080120" cy="523220"/>
              </a:xfrm>
              <a:prstGeom prst="rect">
                <a:avLst/>
              </a:prstGeom>
              <a:blipFill rotWithShape="1">
                <a:blip r:embed="rId6"/>
                <a:stretch>
                  <a:fillRect/>
                </a:stretch>
              </a:blipFill>
            </p:spPr>
            <p:txBody>
              <a:bodyPr/>
              <a:lstStyle/>
              <a:p>
                <a:r>
                  <a:rPr lang="en-US">
                    <a:noFill/>
                  </a:rPr>
                  <a:t> </a:t>
                </a:r>
              </a:p>
            </p:txBody>
          </p:sp>
        </mc:Fallback>
      </mc:AlternateContent>
      <p:cxnSp>
        <p:nvCxnSpPr>
          <p:cNvPr id="9" name="直線矢印コネクタ 8"/>
          <p:cNvCxnSpPr/>
          <p:nvPr/>
        </p:nvCxnSpPr>
        <p:spPr>
          <a:xfrm>
            <a:off x="3275613" y="3237435"/>
            <a:ext cx="25922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275613" y="3139399"/>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p:cNvSpPr txBox="1"/>
              <p:nvPr/>
            </p:nvSpPr>
            <p:spPr>
              <a:xfrm>
                <a:off x="6011917" y="3007258"/>
                <a:ext cx="923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i="1" dirty="0" smtClean="0">
                          <a:latin typeface="Cambria Math"/>
                        </a:rPr>
                        <m:t>𝑝</m:t>
                      </m:r>
                      <m:r>
                        <a:rPr kumimoji="1" lang="en-US" altLang="ja-JP" sz="2800" i="1" dirty="0" smtClean="0">
                          <a:latin typeface="Cambria Math"/>
                          <a:ea typeface="Cambria Math"/>
                        </a:rPr>
                        <m:t>∙</m:t>
                      </m:r>
                      <m:r>
                        <a:rPr kumimoji="1" lang="en-US" altLang="ja-JP" sz="2800" i="1" dirty="0" smtClean="0">
                          <a:latin typeface="Cambria Math"/>
                        </a:rPr>
                        <m:t>𝑞</m:t>
                      </m:r>
                    </m:oMath>
                  </m:oMathPara>
                </a14:m>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011917" y="3007258"/>
                <a:ext cx="923714" cy="523220"/>
              </a:xfrm>
              <a:prstGeom prst="rect">
                <a:avLst/>
              </a:prstGeom>
              <a:blipFill rotWithShape="1">
                <a:blip r:embed="rId7"/>
                <a:stretch>
                  <a:fillRect/>
                </a:stretch>
              </a:blipFill>
            </p:spPr>
            <p:txBody>
              <a:bodyPr/>
              <a:lstStyle/>
              <a:p>
                <a:r>
                  <a:rPr lang="en-US">
                    <a:noFill/>
                  </a:rPr>
                  <a:t> </a:t>
                </a:r>
              </a:p>
            </p:txBody>
          </p:sp>
        </mc:Fallback>
      </mc:AlternateContent>
      <p:sp>
        <p:nvSpPr>
          <p:cNvPr id="12" name="テキスト ボックス 11"/>
          <p:cNvSpPr txBox="1"/>
          <p:nvPr/>
        </p:nvSpPr>
        <p:spPr>
          <a:xfrm>
            <a:off x="4283725" y="2899625"/>
            <a:ext cx="595035" cy="338554"/>
          </a:xfrm>
          <a:prstGeom prst="rect">
            <a:avLst/>
          </a:prstGeom>
          <a:noFill/>
        </p:spPr>
        <p:txBody>
          <a:bodyPr wrap="none" rtlCol="0">
            <a:spAutoFit/>
          </a:bodyPr>
          <a:lstStyle/>
          <a:p>
            <a:r>
              <a:rPr kumimoji="1" lang="ja-JP" altLang="en-US" sz="1600" dirty="0" smtClean="0"/>
              <a:t>乗算</a:t>
            </a:r>
            <a:endParaRPr kumimoji="1" lang="ja-JP" altLang="en-US" sz="1600" dirty="0"/>
          </a:p>
        </p:txBody>
      </p:sp>
      <p:cxnSp>
        <p:nvCxnSpPr>
          <p:cNvPr id="13" name="直線矢印コネクタ 12"/>
          <p:cNvCxnSpPr/>
          <p:nvPr/>
        </p:nvCxnSpPr>
        <p:spPr>
          <a:xfrm flipH="1">
            <a:off x="3239988" y="3409548"/>
            <a:ext cx="25922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832276" y="331696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009241" y="3427431"/>
            <a:ext cx="1210588" cy="338554"/>
          </a:xfrm>
          <a:prstGeom prst="rect">
            <a:avLst/>
          </a:prstGeom>
          <a:noFill/>
        </p:spPr>
        <p:txBody>
          <a:bodyPr wrap="none" rtlCol="0">
            <a:spAutoFit/>
          </a:bodyPr>
          <a:lstStyle/>
          <a:p>
            <a:r>
              <a:rPr kumimoji="1" lang="ja-JP" altLang="en-US" sz="1600" dirty="0" smtClean="0"/>
              <a:t>素因数分解</a:t>
            </a:r>
            <a:endParaRPr kumimoji="1" lang="ja-JP" altLang="en-US" sz="1600" dirty="0"/>
          </a:p>
        </p:txBody>
      </p:sp>
      <p:sp>
        <p:nvSpPr>
          <p:cNvPr id="16" name="円/楕円 15"/>
          <p:cNvSpPr/>
          <p:nvPr/>
        </p:nvSpPr>
        <p:spPr>
          <a:xfrm>
            <a:off x="4175713" y="2899625"/>
            <a:ext cx="792088" cy="3378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テキスト ボックス 16"/>
          <p:cNvSpPr txBox="1"/>
          <p:nvPr/>
        </p:nvSpPr>
        <p:spPr>
          <a:xfrm>
            <a:off x="4243299" y="1124744"/>
            <a:ext cx="904765"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簡単！</a:t>
            </a:r>
            <a:endParaRPr lang="en-US" dirty="0"/>
          </a:p>
        </p:txBody>
      </p:sp>
      <p:cxnSp>
        <p:nvCxnSpPr>
          <p:cNvPr id="19" name="直線矢印コネクタ 18"/>
          <p:cNvCxnSpPr>
            <a:endCxn id="16" idx="7"/>
          </p:cNvCxnSpPr>
          <p:nvPr/>
        </p:nvCxnSpPr>
        <p:spPr>
          <a:xfrm flipH="1">
            <a:off x="4851802" y="1494076"/>
            <a:ext cx="116000" cy="14550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4009241" y="3355423"/>
            <a:ext cx="1210588" cy="410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テキスト ボックス 22"/>
          <p:cNvSpPr txBox="1"/>
          <p:nvPr/>
        </p:nvSpPr>
        <p:spPr>
          <a:xfrm>
            <a:off x="7038528" y="3305251"/>
            <a:ext cx="1277888" cy="369332"/>
          </a:xfrm>
          <a:prstGeom prst="rect">
            <a:avLst/>
          </a:prstGeom>
          <a:noFill/>
          <a:ln w="19050">
            <a:solidFill>
              <a:srgbClr val="FF0000"/>
            </a:solidFill>
          </a:ln>
        </p:spPr>
        <p:txBody>
          <a:bodyPr wrap="square" rtlCol="0">
            <a:spAutoFit/>
          </a:bodyPr>
          <a:lstStyle/>
          <a:p>
            <a:r>
              <a:rPr lang="ja-JP" altLang="en-US" dirty="0" smtClean="0"/>
              <a:t>超難しい！</a:t>
            </a:r>
            <a:endParaRPr lang="en-US" dirty="0"/>
          </a:p>
        </p:txBody>
      </p:sp>
      <p:cxnSp>
        <p:nvCxnSpPr>
          <p:cNvPr id="25" name="直線矢印コネクタ 24"/>
          <p:cNvCxnSpPr>
            <a:endCxn id="22" idx="6"/>
          </p:cNvCxnSpPr>
          <p:nvPr/>
        </p:nvCxnSpPr>
        <p:spPr>
          <a:xfrm flipH="1" flipV="1">
            <a:off x="5219829" y="3560704"/>
            <a:ext cx="1818700" cy="360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日付プレースホルダー 17"/>
          <p:cNvSpPr>
            <a:spLocks noGrp="1"/>
          </p:cNvSpPr>
          <p:nvPr>
            <p:ph type="dt" sz="half" idx="10"/>
          </p:nvPr>
        </p:nvSpPr>
        <p:spPr/>
        <p:txBody>
          <a:bodyPr/>
          <a:lstStyle/>
          <a:p>
            <a:pPr eaLnBrk="1" latinLnBrk="0" hangingPunct="1"/>
            <a:r>
              <a:rPr lang="en-US" smtClean="0"/>
              <a:t>計算機科学入門</a:t>
            </a:r>
            <a:endParaRPr lang="en-US" dirty="0"/>
          </a:p>
        </p:txBody>
      </p:sp>
      <p:sp>
        <p:nvSpPr>
          <p:cNvPr id="20" name="フッター プレースホルダー 19"/>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21" name="スライド番号プレースホルダー 20"/>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32</a:t>
            </a:fld>
            <a:endParaRPr kumimoji="0" lang="en-US" dirty="0"/>
          </a:p>
        </p:txBody>
      </p:sp>
    </p:spTree>
    <p:extLst>
      <p:ext uri="{BB962C8B-B14F-4D97-AF65-F5344CB8AC3E}">
        <p14:creationId xmlns:p14="http://schemas.microsoft.com/office/powerpoint/2010/main" val="36493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22" presetClass="entr" presetSubtype="2"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par>
                                <p:cTn id="42" presetID="31"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 calcmode="lin" valueType="num">
                                      <p:cBhvr>
                                        <p:cTn id="46" dur="1000" fill="hold"/>
                                        <p:tgtEl>
                                          <p:spTgt spid="19"/>
                                        </p:tgtEl>
                                        <p:attrNameLst>
                                          <p:attrName>style.rotation</p:attrName>
                                        </p:attrNameLst>
                                      </p:cBhvr>
                                      <p:tavLst>
                                        <p:tav tm="0">
                                          <p:val>
                                            <p:fltVal val="90"/>
                                          </p:val>
                                        </p:tav>
                                        <p:tav tm="100000">
                                          <p:val>
                                            <p:fltVal val="0"/>
                                          </p:val>
                                        </p:tav>
                                      </p:tavLst>
                                    </p:anim>
                                    <p:animEffect transition="in" filter="fade">
                                      <p:cBhvr>
                                        <p:cTn id="47" dur="1000"/>
                                        <p:tgtEl>
                                          <p:spTgt spid="19"/>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fltVal val="0"/>
                                          </p:val>
                                        </p:tav>
                                        <p:tav tm="100000">
                                          <p:val>
                                            <p:strVal val="#ppt_w"/>
                                          </p:val>
                                        </p:tav>
                                      </p:tavLst>
                                    </p:anim>
                                    <p:anim calcmode="lin" valueType="num">
                                      <p:cBhvr>
                                        <p:cTn id="51" dur="1000" fill="hold"/>
                                        <p:tgtEl>
                                          <p:spTgt spid="16"/>
                                        </p:tgtEl>
                                        <p:attrNameLst>
                                          <p:attrName>ppt_h</p:attrName>
                                        </p:attrNameLst>
                                      </p:cBhvr>
                                      <p:tavLst>
                                        <p:tav tm="0">
                                          <p:val>
                                            <p:fltVal val="0"/>
                                          </p:val>
                                        </p:tav>
                                        <p:tav tm="100000">
                                          <p:val>
                                            <p:strVal val="#ppt_h"/>
                                          </p:val>
                                        </p:tav>
                                      </p:tavLst>
                                    </p:anim>
                                    <p:anim calcmode="lin" valueType="num">
                                      <p:cBhvr>
                                        <p:cTn id="52" dur="1000" fill="hold"/>
                                        <p:tgtEl>
                                          <p:spTgt spid="16"/>
                                        </p:tgtEl>
                                        <p:attrNameLst>
                                          <p:attrName>style.rotation</p:attrName>
                                        </p:attrNameLst>
                                      </p:cBhvr>
                                      <p:tavLst>
                                        <p:tav tm="0">
                                          <p:val>
                                            <p:fltVal val="90"/>
                                          </p:val>
                                        </p:tav>
                                        <p:tav tm="100000">
                                          <p:val>
                                            <p:fltVal val="0"/>
                                          </p:val>
                                        </p:tav>
                                      </p:tavLst>
                                    </p:anim>
                                    <p:animEffect transition="in" filter="fade">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fltVal val="0"/>
                                          </p:val>
                                        </p:tav>
                                        <p:tav tm="100000">
                                          <p:val>
                                            <p:strVal val="#ppt_w"/>
                                          </p:val>
                                        </p:tav>
                                      </p:tavLst>
                                    </p:anim>
                                    <p:anim calcmode="lin" valueType="num">
                                      <p:cBhvr>
                                        <p:cTn id="59" dur="1000" fill="hold"/>
                                        <p:tgtEl>
                                          <p:spTgt spid="25"/>
                                        </p:tgtEl>
                                        <p:attrNameLst>
                                          <p:attrName>ppt_h</p:attrName>
                                        </p:attrNameLst>
                                      </p:cBhvr>
                                      <p:tavLst>
                                        <p:tav tm="0">
                                          <p:val>
                                            <p:fltVal val="0"/>
                                          </p:val>
                                        </p:tav>
                                        <p:tav tm="100000">
                                          <p:val>
                                            <p:strVal val="#ppt_h"/>
                                          </p:val>
                                        </p:tav>
                                      </p:tavLst>
                                    </p:anim>
                                    <p:anim calcmode="lin" valueType="num">
                                      <p:cBhvr>
                                        <p:cTn id="60" dur="1000" fill="hold"/>
                                        <p:tgtEl>
                                          <p:spTgt spid="25"/>
                                        </p:tgtEl>
                                        <p:attrNameLst>
                                          <p:attrName>style.rotation</p:attrName>
                                        </p:attrNameLst>
                                      </p:cBhvr>
                                      <p:tavLst>
                                        <p:tav tm="0">
                                          <p:val>
                                            <p:fltVal val="90"/>
                                          </p:val>
                                        </p:tav>
                                        <p:tav tm="100000">
                                          <p:val>
                                            <p:fltVal val="0"/>
                                          </p:val>
                                        </p:tav>
                                      </p:tavLst>
                                    </p:anim>
                                    <p:animEffect transition="in" filter="fade">
                                      <p:cBhvr>
                                        <p:cTn id="61" dur="1000"/>
                                        <p:tgtEl>
                                          <p:spTgt spid="25"/>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 calcmode="lin" valueType="num">
                                      <p:cBhvr>
                                        <p:cTn id="66" dur="1000" fill="hold"/>
                                        <p:tgtEl>
                                          <p:spTgt spid="22"/>
                                        </p:tgtEl>
                                        <p:attrNameLst>
                                          <p:attrName>style.rotation</p:attrName>
                                        </p:attrNameLst>
                                      </p:cBhvr>
                                      <p:tavLst>
                                        <p:tav tm="0">
                                          <p:val>
                                            <p:fltVal val="90"/>
                                          </p:val>
                                        </p:tav>
                                        <p:tav tm="100000">
                                          <p:val>
                                            <p:fltVal val="0"/>
                                          </p:val>
                                        </p:tav>
                                      </p:tavLst>
                                    </p:anim>
                                    <p:animEffect transition="in" filter="fade">
                                      <p:cBhvr>
                                        <p:cTn id="67" dur="1000"/>
                                        <p:tgtEl>
                                          <p:spTgt spid="22"/>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1000" fill="hold"/>
                                        <p:tgtEl>
                                          <p:spTgt spid="23"/>
                                        </p:tgtEl>
                                        <p:attrNameLst>
                                          <p:attrName>ppt_w</p:attrName>
                                        </p:attrNameLst>
                                      </p:cBhvr>
                                      <p:tavLst>
                                        <p:tav tm="0">
                                          <p:val>
                                            <p:fltVal val="0"/>
                                          </p:val>
                                        </p:tav>
                                        <p:tav tm="100000">
                                          <p:val>
                                            <p:strVal val="#ppt_w"/>
                                          </p:val>
                                        </p:tav>
                                      </p:tavLst>
                                    </p:anim>
                                    <p:anim calcmode="lin" valueType="num">
                                      <p:cBhvr>
                                        <p:cTn id="71" dur="1000" fill="hold"/>
                                        <p:tgtEl>
                                          <p:spTgt spid="23"/>
                                        </p:tgtEl>
                                        <p:attrNameLst>
                                          <p:attrName>ppt_h</p:attrName>
                                        </p:attrNameLst>
                                      </p:cBhvr>
                                      <p:tavLst>
                                        <p:tav tm="0">
                                          <p:val>
                                            <p:fltVal val="0"/>
                                          </p:val>
                                        </p:tav>
                                        <p:tav tm="100000">
                                          <p:val>
                                            <p:strVal val="#ppt_h"/>
                                          </p:val>
                                        </p:tav>
                                      </p:tavLst>
                                    </p:anim>
                                    <p:anim calcmode="lin" valueType="num">
                                      <p:cBhvr>
                                        <p:cTn id="72" dur="1000" fill="hold"/>
                                        <p:tgtEl>
                                          <p:spTgt spid="23"/>
                                        </p:tgtEl>
                                        <p:attrNameLst>
                                          <p:attrName>style.rotation</p:attrName>
                                        </p:attrNameLst>
                                      </p:cBhvr>
                                      <p:tavLst>
                                        <p:tav tm="0">
                                          <p:val>
                                            <p:fltVal val="90"/>
                                          </p:val>
                                        </p:tav>
                                        <p:tav tm="100000">
                                          <p:val>
                                            <p:fltVal val="0"/>
                                          </p:val>
                                        </p:tav>
                                      </p:tavLst>
                                    </p:anim>
                                    <p:animEffect transition="in" filter="fade">
                                      <p:cBhvr>
                                        <p:cTn id="73" dur="10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
                                            <p:txEl>
                                              <p:pRg st="0" end="0"/>
                                            </p:txEl>
                                          </p:spTgt>
                                        </p:tgtEl>
                                        <p:attrNameLst>
                                          <p:attrName>style.visibility</p:attrName>
                                        </p:attrNameLst>
                                      </p:cBhvr>
                                      <p:to>
                                        <p:strVal val="visible"/>
                                      </p:to>
                                    </p:set>
                                    <p:animEffect transition="in" filter="wipe(down)">
                                      <p:cBhvr>
                                        <p:cTn id="78" dur="500"/>
                                        <p:tgtEl>
                                          <p:spTgt spid="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
                                            <p:txEl>
                                              <p:pRg st="2" end="2"/>
                                            </p:txEl>
                                          </p:spTgt>
                                        </p:tgtEl>
                                        <p:attrNameLst>
                                          <p:attrName>style.visibility</p:attrName>
                                        </p:attrNameLst>
                                      </p:cBhvr>
                                      <p:to>
                                        <p:strVal val="visible"/>
                                      </p:to>
                                    </p:set>
                                    <p:animEffect transition="in" filter="wipe(down)">
                                      <p:cBhvr>
                                        <p:cTn id="83" dur="500"/>
                                        <p:tgtEl>
                                          <p:spTgt spid="3">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
                                            <p:txEl>
                                              <p:pRg st="4" end="4"/>
                                            </p:txEl>
                                          </p:spTgt>
                                        </p:tgtEl>
                                        <p:attrNameLst>
                                          <p:attrName>style.visibility</p:attrName>
                                        </p:attrNameLst>
                                      </p:cBhvr>
                                      <p:to>
                                        <p:strVal val="visible"/>
                                      </p:to>
                                    </p:set>
                                    <p:animEffect transition="in" filter="wipe(down)">
                                      <p:cBhvr>
                                        <p:cTn id="88" dur="500"/>
                                        <p:tgtEl>
                                          <p:spTgt spid="3">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Effect transition="in" filter="wipe(down)">
                                      <p:cBhvr>
                                        <p:cTn id="9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5" grpId="0"/>
      <p:bldP spid="16" grpId="0" animBg="1"/>
      <p:bldP spid="17"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lstStyle/>
          <a:p>
            <a:r>
              <a:rPr lang="ja-JP" altLang="en-US" smtClean="0"/>
              <a:t>補足：鍵生成</a:t>
            </a:r>
            <a:endParaRPr 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67544" y="1556792"/>
                <a:ext cx="8229600" cy="4752528"/>
              </a:xfrm>
            </p:spPr>
            <p:txBody>
              <a:bodyPr>
                <a:normAutofit fontScale="85000" lnSpcReduction="10000"/>
              </a:bodyPr>
              <a:lstStyle/>
              <a:p>
                <a:r>
                  <a:rPr lang="ja-JP" altLang="en-US" dirty="0" smtClean="0"/>
                  <a:t>鍵ペアの生成：</a:t>
                </a:r>
                <a:r>
                  <a:rPr lang="en-US" altLang="ja-JP" dirty="0"/>
                  <a:t/>
                </a:r>
                <a:br>
                  <a:rPr lang="en-US" altLang="ja-JP" dirty="0"/>
                </a:br>
                <a:r>
                  <a:rPr lang="ja-JP" altLang="en-US" dirty="0" smtClean="0"/>
                  <a:t>大きな素数</a:t>
                </a:r>
                <a14:m>
                  <m:oMath xmlns:m="http://schemas.openxmlformats.org/officeDocument/2006/math">
                    <m:r>
                      <a:rPr lang="en-US" altLang="ja-JP" b="0" i="1" smtClean="0">
                        <a:latin typeface="Cambria Math"/>
                      </a:rPr>
                      <m:t>𝑝</m:t>
                    </m:r>
                    <m:r>
                      <a:rPr lang="en-US" altLang="ja-JP" b="0" i="1" smtClean="0">
                        <a:latin typeface="Cambria Math"/>
                      </a:rPr>
                      <m:t>,</m:t>
                    </m:r>
                    <m:r>
                      <a:rPr lang="en-US" altLang="ja-JP" b="0" i="1" smtClean="0">
                        <a:latin typeface="Cambria Math"/>
                      </a:rPr>
                      <m:t>𝑞</m:t>
                    </m:r>
                  </m:oMath>
                </a14:m>
                <a:r>
                  <a:rPr lang="ja-JP" altLang="en-US" dirty="0" smtClean="0"/>
                  <a:t>をランダムに選択</a:t>
                </a:r>
                <a:r>
                  <a:rPr lang="en-US" altLang="ja-JP" dirty="0" smtClean="0"/>
                  <a:t/>
                </a:r>
                <a:br>
                  <a:rPr lang="en-US" altLang="ja-JP" dirty="0" smtClean="0"/>
                </a:br>
                <a:r>
                  <a:rPr lang="en-US" altLang="ja-JP" dirty="0"/>
                  <a:t/>
                </a:r>
                <a:br>
                  <a:rPr lang="en-US" altLang="ja-JP" dirty="0"/>
                </a:br>
                <a14:m>
                  <m:oMath xmlns:m="http://schemas.openxmlformats.org/officeDocument/2006/math">
                    <m:r>
                      <a:rPr lang="en-US" altLang="ja-JP" b="0" i="1" smtClean="0">
                        <a:solidFill>
                          <a:schemeClr val="accent6">
                            <a:lumMod val="75000"/>
                          </a:schemeClr>
                        </a:solidFill>
                        <a:latin typeface="Cambria Math"/>
                      </a:rPr>
                      <m:t>𝑁</m:t>
                    </m:r>
                    <m:r>
                      <a:rPr lang="en-US" altLang="ja-JP" b="0" i="1" smtClean="0">
                        <a:latin typeface="Cambria Math"/>
                      </a:rPr>
                      <m:t>=</m:t>
                    </m:r>
                    <m:r>
                      <a:rPr lang="en-US" altLang="ja-JP" b="0" i="1" smtClean="0">
                        <a:latin typeface="Cambria Math"/>
                      </a:rPr>
                      <m:t>𝑝𝑞</m:t>
                    </m:r>
                  </m:oMath>
                </a14:m>
                <a:r>
                  <a:rPr lang="ja-JP" altLang="en-US" dirty="0" smtClean="0"/>
                  <a:t>を計算。</a:t>
                </a:r>
                <a:endParaRPr lang="en-US" altLang="ja-JP" dirty="0" smtClean="0"/>
              </a:p>
              <a:p>
                <a14:m>
                  <m:oMath xmlns:m="http://schemas.openxmlformats.org/officeDocument/2006/math">
                    <m:r>
                      <a:rPr lang="en-US" altLang="ja-JP" b="0" i="1" smtClean="0">
                        <a:solidFill>
                          <a:schemeClr val="accent6">
                            <a:lumMod val="75000"/>
                          </a:schemeClr>
                        </a:solidFill>
                        <a:latin typeface="Cambria Math"/>
                      </a:rPr>
                      <m:t>𝑒</m:t>
                    </m:r>
                    <m:r>
                      <a:rPr lang="en-US" altLang="ja-JP" b="0" i="1" smtClean="0">
                        <a:latin typeface="Cambria Math"/>
                      </a:rPr>
                      <m:t>=</m:t>
                    </m:r>
                    <m:sSup>
                      <m:sSupPr>
                        <m:ctrlPr>
                          <a:rPr lang="en-US" altLang="ja-JP" b="0" i="1" smtClean="0">
                            <a:latin typeface="Cambria Math"/>
                          </a:rPr>
                        </m:ctrlPr>
                      </m:sSupPr>
                      <m:e>
                        <m:r>
                          <a:rPr lang="en-US" altLang="ja-JP" b="0" i="1" smtClean="0">
                            <a:latin typeface="Cambria Math"/>
                          </a:rPr>
                          <m:t>2</m:t>
                        </m:r>
                      </m:e>
                      <m:sup>
                        <m:r>
                          <a:rPr lang="en-US" altLang="ja-JP" b="0" i="1" smtClean="0">
                            <a:latin typeface="Cambria Math"/>
                          </a:rPr>
                          <m:t>16</m:t>
                        </m:r>
                      </m:sup>
                    </m:sSup>
                    <m:r>
                      <a:rPr lang="en-US" altLang="ja-JP" b="0" i="1" smtClean="0">
                        <a:latin typeface="Cambria Math"/>
                      </a:rPr>
                      <m:t>+1</m:t>
                    </m:r>
                  </m:oMath>
                </a14:m>
                <a:endParaRPr lang="en-US" altLang="ja-JP" dirty="0" smtClean="0"/>
              </a:p>
              <a:p>
                <a:endParaRPr lang="en-US" altLang="ja-JP" dirty="0"/>
              </a:p>
              <a:p>
                <a14:m>
                  <m:oMath xmlns:m="http://schemas.openxmlformats.org/officeDocument/2006/math">
                    <m:r>
                      <a:rPr lang="en-US" altLang="ja-JP" b="0" i="1" smtClean="0">
                        <a:latin typeface="Cambria Math"/>
                      </a:rPr>
                      <m:t>𝑝</m:t>
                    </m:r>
                    <m:r>
                      <a:rPr lang="en-US" altLang="ja-JP" b="0" i="1" smtClean="0">
                        <a:latin typeface="Cambria Math"/>
                      </a:rPr>
                      <m:t>,</m:t>
                    </m:r>
                    <m:r>
                      <a:rPr lang="en-US" altLang="ja-JP" b="0" i="1" smtClean="0">
                        <a:latin typeface="Cambria Math"/>
                      </a:rPr>
                      <m:t>𝑞</m:t>
                    </m:r>
                  </m:oMath>
                </a14:m>
                <a:r>
                  <a:rPr lang="ja-JP" altLang="en-US" dirty="0" smtClean="0"/>
                  <a:t>を知る人は下記の整数</a:t>
                </a:r>
                <a14:m>
                  <m:oMath xmlns:m="http://schemas.openxmlformats.org/officeDocument/2006/math">
                    <m:r>
                      <a:rPr lang="en-US" altLang="ja-JP" b="0" i="1" smtClean="0">
                        <a:latin typeface="Cambria Math"/>
                      </a:rPr>
                      <m:t> </m:t>
                    </m:r>
                    <m:r>
                      <a:rPr lang="en-US" altLang="ja-JP" b="0" i="1" smtClean="0">
                        <a:solidFill>
                          <a:schemeClr val="accent1"/>
                        </a:solidFill>
                        <a:latin typeface="Cambria Math"/>
                      </a:rPr>
                      <m:t>𝑑</m:t>
                    </m:r>
                  </m:oMath>
                </a14:m>
                <a:r>
                  <a:rPr lang="ja-JP" altLang="en-US" b="0" dirty="0" smtClean="0"/>
                  <a:t>を計算できる。</a:t>
                </a:r>
                <a:endParaRPr lang="en-US" altLang="ja-JP" b="0" dirty="0" smtClean="0"/>
              </a:p>
              <a:p>
                <a:pPr marL="0" indent="0">
                  <a:buNone/>
                </a:pPr>
                <a14:m>
                  <m:oMathPara xmlns:m="http://schemas.openxmlformats.org/officeDocument/2006/math">
                    <m:oMathParaPr>
                      <m:jc m:val="centerGroup"/>
                    </m:oMathParaPr>
                    <m:oMath xmlns:m="http://schemas.openxmlformats.org/officeDocument/2006/math">
                      <m:r>
                        <a:rPr lang="en-US" altLang="ja-JP" b="0" i="1" smtClean="0">
                          <a:solidFill>
                            <a:schemeClr val="accent1"/>
                          </a:solidFill>
                          <a:latin typeface="Cambria Math"/>
                        </a:rPr>
                        <m:t>𝑑</m:t>
                      </m:r>
                      <m:r>
                        <a:rPr lang="en-US" altLang="ja-JP" b="0" i="1" smtClean="0">
                          <a:latin typeface="Cambria Math"/>
                        </a:rPr>
                        <m:t> </m:t>
                      </m:r>
                      <m:r>
                        <a:rPr lang="en-US" altLang="ja-JP" b="0" i="1" smtClean="0">
                          <a:solidFill>
                            <a:schemeClr val="accent6">
                              <a:lumMod val="75000"/>
                            </a:schemeClr>
                          </a:solidFill>
                          <a:latin typeface="Cambria Math"/>
                        </a:rPr>
                        <m:t>𝑒</m:t>
                      </m:r>
                      <m:r>
                        <a:rPr lang="en-US" altLang="ja-JP" b="0" i="1" smtClean="0">
                          <a:latin typeface="Cambria Math"/>
                        </a:rPr>
                        <m:t>=1 </m:t>
                      </m:r>
                      <m:r>
                        <a:rPr lang="en-US" altLang="ja-JP" b="0" i="1" smtClean="0">
                          <a:latin typeface="Cambria Math"/>
                        </a:rPr>
                        <m:t>𝑚𝑜𝑑</m:t>
                      </m:r>
                      <m:r>
                        <a:rPr lang="en-US" altLang="ja-JP" b="0" i="1" smtClean="0">
                          <a:latin typeface="Cambria Math"/>
                        </a:rPr>
                        <m:t> </m:t>
                      </m:r>
                      <m:d>
                        <m:dPr>
                          <m:ctrlPr>
                            <a:rPr lang="en-US" altLang="ja-JP" b="0" i="1" smtClean="0">
                              <a:latin typeface="Cambria Math"/>
                            </a:rPr>
                          </m:ctrlPr>
                        </m:dPr>
                        <m:e>
                          <m:r>
                            <a:rPr lang="en-US" altLang="ja-JP" b="0" i="1" smtClean="0">
                              <a:latin typeface="Cambria Math"/>
                            </a:rPr>
                            <m:t>𝑝</m:t>
                          </m:r>
                          <m:r>
                            <a:rPr lang="en-US" altLang="ja-JP" b="0" i="1" smtClean="0">
                              <a:latin typeface="Cambria Math"/>
                            </a:rPr>
                            <m:t>−1</m:t>
                          </m:r>
                        </m:e>
                      </m:d>
                      <m:d>
                        <m:dPr>
                          <m:ctrlPr>
                            <a:rPr lang="en-US" altLang="ja-JP" b="0" i="1" smtClean="0">
                              <a:latin typeface="Cambria Math"/>
                            </a:rPr>
                          </m:ctrlPr>
                        </m:dPr>
                        <m:e>
                          <m:r>
                            <a:rPr lang="en-US" altLang="ja-JP" b="0" i="1" smtClean="0">
                              <a:latin typeface="Cambria Math"/>
                            </a:rPr>
                            <m:t>𝑞</m:t>
                          </m:r>
                          <m:r>
                            <a:rPr lang="en-US" altLang="ja-JP" b="0" i="1" smtClean="0">
                              <a:latin typeface="Cambria Math"/>
                            </a:rPr>
                            <m:t>−1</m:t>
                          </m:r>
                        </m:e>
                      </m:d>
                    </m:oMath>
                  </m:oMathPara>
                </a14:m>
                <a:r>
                  <a:rPr lang="en-US" altLang="ja-JP" b="0" dirty="0" smtClean="0"/>
                  <a:t/>
                </a:r>
                <a:br>
                  <a:rPr lang="en-US" altLang="ja-JP" b="0" dirty="0" smtClean="0"/>
                </a:br>
                <a:endParaRPr lang="en-US" altLang="ja-JP" b="0" dirty="0" smtClean="0"/>
              </a:p>
              <a:p>
                <a14:m>
                  <m:oMath xmlns:m="http://schemas.openxmlformats.org/officeDocument/2006/math">
                    <m:r>
                      <a:rPr lang="en-US" altLang="ja-JP" b="0" i="1" smtClean="0">
                        <a:latin typeface="Cambria Math"/>
                      </a:rPr>
                      <m:t>𝑝</m:t>
                    </m:r>
                    <m:r>
                      <a:rPr lang="en-US" altLang="ja-JP" b="0" i="1" smtClean="0">
                        <a:latin typeface="Cambria Math"/>
                      </a:rPr>
                      <m:t>,</m:t>
                    </m:r>
                    <m:r>
                      <a:rPr lang="en-US" altLang="ja-JP" b="0" i="1" smtClean="0">
                        <a:latin typeface="Cambria Math"/>
                      </a:rPr>
                      <m:t>𝑞</m:t>
                    </m:r>
                  </m:oMath>
                </a14:m>
                <a:r>
                  <a:rPr lang="ja-JP" altLang="en-US" b="0" dirty="0" smtClean="0"/>
                  <a:t>を知らないと、</a:t>
                </a:r>
                <a14:m>
                  <m:oMath xmlns:m="http://schemas.openxmlformats.org/officeDocument/2006/math">
                    <m:r>
                      <a:rPr lang="en-US" altLang="ja-JP" b="0" i="1" smtClean="0">
                        <a:solidFill>
                          <a:schemeClr val="accent6">
                            <a:lumMod val="75000"/>
                          </a:schemeClr>
                        </a:solidFill>
                        <a:latin typeface="Cambria Math"/>
                      </a:rPr>
                      <m:t>𝑁</m:t>
                    </m:r>
                    <m:r>
                      <a:rPr lang="en-US" altLang="ja-JP" b="0" i="1" smtClean="0">
                        <a:latin typeface="Cambria Math"/>
                      </a:rPr>
                      <m:t>=</m:t>
                    </m:r>
                    <m:r>
                      <a:rPr lang="en-US" altLang="ja-JP" b="0" i="1" smtClean="0">
                        <a:latin typeface="Cambria Math"/>
                      </a:rPr>
                      <m:t>𝑝𝑞</m:t>
                    </m:r>
                  </m:oMath>
                </a14:m>
                <a:r>
                  <a:rPr lang="ja-JP" altLang="en-US" dirty="0" smtClean="0"/>
                  <a:t>から</a:t>
                </a:r>
                <a14:m>
                  <m:oMath xmlns:m="http://schemas.openxmlformats.org/officeDocument/2006/math">
                    <m:r>
                      <a:rPr lang="en-US" altLang="ja-JP" i="1">
                        <a:latin typeface="Cambria Math"/>
                      </a:rPr>
                      <m:t>(</m:t>
                    </m:r>
                    <m:r>
                      <a:rPr lang="en-US" altLang="ja-JP" i="1">
                        <a:latin typeface="Cambria Math"/>
                      </a:rPr>
                      <m:t>𝑝</m:t>
                    </m:r>
                    <m:r>
                      <a:rPr lang="en-US" altLang="ja-JP" i="1">
                        <a:latin typeface="Cambria Math"/>
                      </a:rPr>
                      <m:t>−1)(</m:t>
                    </m:r>
                    <m:r>
                      <a:rPr lang="en-US" altLang="ja-JP" i="1">
                        <a:latin typeface="Cambria Math"/>
                      </a:rPr>
                      <m:t>𝑞</m:t>
                    </m:r>
                    <m:r>
                      <a:rPr lang="en-US" altLang="ja-JP" i="1">
                        <a:latin typeface="Cambria Math"/>
                      </a:rPr>
                      <m:t>−1)</m:t>
                    </m:r>
                  </m:oMath>
                </a14:m>
                <a:r>
                  <a:rPr lang="ja-JP" altLang="en-US" dirty="0" smtClean="0"/>
                  <a:t>を計算するために、</a:t>
                </a:r>
                <a14:m>
                  <m:oMath xmlns:m="http://schemas.openxmlformats.org/officeDocument/2006/math">
                    <m:r>
                      <a:rPr lang="en-US" altLang="ja-JP" b="0" i="1" smtClean="0">
                        <a:solidFill>
                          <a:schemeClr val="accent6">
                            <a:lumMod val="75000"/>
                          </a:schemeClr>
                        </a:solidFill>
                        <a:latin typeface="Cambria Math"/>
                      </a:rPr>
                      <m:t>𝑁</m:t>
                    </m:r>
                  </m:oMath>
                </a14:m>
                <a:r>
                  <a:rPr lang="ja-JP" altLang="en-US" dirty="0" smtClean="0"/>
                  <a:t>の因数分解が必要。それが現在、困難</a:t>
                </a: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67544" y="1556792"/>
                <a:ext cx="8229600" cy="4752528"/>
              </a:xfrm>
              <a:blipFill rotWithShape="1">
                <a:blip r:embed="rId3"/>
                <a:stretch>
                  <a:fillRect l="-1259" t="-2436" r="-519" b="-1667"/>
                </a:stretch>
              </a:blipFill>
            </p:spPr>
            <p:txBody>
              <a:bodyPr/>
              <a:lstStyle/>
              <a:p>
                <a:r>
                  <a:rPr lang="en-US">
                    <a:noFill/>
                  </a:rPr>
                  <a:t> </a:t>
                </a:r>
              </a:p>
            </p:txBody>
          </p:sp>
        </mc:Fallback>
      </mc:AlternateContent>
      <p:sp>
        <p:nvSpPr>
          <p:cNvPr id="4" name="右中かっこ 3"/>
          <p:cNvSpPr/>
          <p:nvPr/>
        </p:nvSpPr>
        <p:spPr>
          <a:xfrm>
            <a:off x="3187058" y="2626634"/>
            <a:ext cx="288032" cy="100811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テキスト ボックス 4"/>
              <p:cNvSpPr txBox="1"/>
              <p:nvPr/>
            </p:nvSpPr>
            <p:spPr>
              <a:xfrm>
                <a:off x="3851920" y="2869080"/>
                <a:ext cx="3168352"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800" dirty="0" smtClean="0">
                    <a:solidFill>
                      <a:schemeClr val="accent6">
                        <a:lumMod val="75000"/>
                      </a:schemeClr>
                    </a:solidFill>
                  </a:rPr>
                  <a:t>公開鍵</a:t>
                </a:r>
                <a:r>
                  <a:rPr lang="ja-JP" altLang="en-US" sz="2800" dirty="0" smtClean="0"/>
                  <a:t>　→　</a:t>
                </a:r>
                <a14:m>
                  <m:oMath xmlns:m="http://schemas.openxmlformats.org/officeDocument/2006/math">
                    <m:r>
                      <a:rPr lang="en-US" altLang="ja-JP" sz="2800" b="0" i="1" smtClean="0">
                        <a:latin typeface="Cambria Math"/>
                      </a:rPr>
                      <m:t>(</m:t>
                    </m:r>
                    <m:r>
                      <a:rPr lang="en-US" altLang="ja-JP" sz="2800" b="0" i="1" smtClean="0">
                        <a:solidFill>
                          <a:schemeClr val="accent6">
                            <a:lumMod val="75000"/>
                          </a:schemeClr>
                        </a:solidFill>
                        <a:latin typeface="Cambria Math"/>
                      </a:rPr>
                      <m:t>𝑁</m:t>
                    </m:r>
                    <m:r>
                      <a:rPr lang="en-US" altLang="ja-JP" sz="2800" b="0" i="1" smtClean="0">
                        <a:latin typeface="Cambria Math"/>
                      </a:rPr>
                      <m:t>,</m:t>
                    </m:r>
                    <m:r>
                      <a:rPr lang="en-US" altLang="ja-JP" sz="2800" b="0" i="1" smtClean="0">
                        <a:solidFill>
                          <a:schemeClr val="accent6">
                            <a:lumMod val="75000"/>
                          </a:schemeClr>
                        </a:solidFill>
                        <a:latin typeface="Cambria Math"/>
                      </a:rPr>
                      <m:t>𝑒</m:t>
                    </m:r>
                    <m:r>
                      <a:rPr lang="en-US" altLang="ja-JP" sz="2800" b="0" i="1" smtClean="0">
                        <a:latin typeface="Cambria Math"/>
                      </a:rPr>
                      <m:t>)</m:t>
                    </m:r>
                  </m:oMath>
                </a14:m>
                <a:endParaRPr 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851920" y="2869080"/>
                <a:ext cx="3168352" cy="523220"/>
              </a:xfrm>
              <a:prstGeom prst="rect">
                <a:avLst/>
              </a:prstGeom>
              <a:blipFill rotWithShape="1">
                <a:blip r:embed="rId4"/>
                <a:stretch>
                  <a:fillRect l="-3626" t="-13483" b="-31461"/>
                </a:stretch>
              </a:blipFill>
            </p:spPr>
            <p:txBody>
              <a:bodyPr/>
              <a:lstStyle/>
              <a:p>
                <a:r>
                  <a:rPr lang="en-US">
                    <a:noFill/>
                  </a:rPr>
                  <a:t> </a:t>
                </a:r>
              </a:p>
            </p:txBody>
          </p:sp>
        </mc:Fallback>
      </mc:AlternateContent>
      <p:sp>
        <p:nvSpPr>
          <p:cNvPr id="6" name="日付プレースホルダー 5"/>
          <p:cNvSpPr>
            <a:spLocks noGrp="1"/>
          </p:cNvSpPr>
          <p:nvPr>
            <p:ph type="dt" sz="half" idx="10"/>
          </p:nvPr>
        </p:nvSpPr>
        <p:spPr/>
        <p:txBody>
          <a:bodyPr/>
          <a:lstStyle/>
          <a:p>
            <a:pPr eaLnBrk="1" latinLnBrk="0" hangingPunct="1"/>
            <a:r>
              <a:rPr lang="en-US" smtClean="0"/>
              <a:t>計算機科学入門</a:t>
            </a:r>
            <a:endParaRPr lang="en-US" dirty="0"/>
          </a:p>
        </p:txBody>
      </p:sp>
      <p:sp>
        <p:nvSpPr>
          <p:cNvPr id="7" name="フッター プレースホルダー 6"/>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8" name="スライド番号プレースホルダー 7"/>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33</a:t>
            </a:fld>
            <a:endParaRPr kumimoji="0" lang="en-US" dirty="0"/>
          </a:p>
        </p:txBody>
      </p:sp>
    </p:spTree>
    <p:extLst>
      <p:ext uri="{BB962C8B-B14F-4D97-AF65-F5344CB8AC3E}">
        <p14:creationId xmlns:p14="http://schemas.microsoft.com/office/powerpoint/2010/main" val="114536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暗号化・復号化</a:t>
            </a:r>
            <a:r>
              <a:rPr lang="en-US" altLang="ja-JP" dirty="0" smtClean="0"/>
              <a:t>	</a:t>
            </a:r>
            <a:r>
              <a:rPr lang="ja-JP" altLang="en-US" dirty="0" smtClean="0"/>
              <a:t>：べき乗演算</a:t>
            </a:r>
            <a:endParaRPr 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lnSpcReduction="10000"/>
              </a:bodyPr>
              <a:lstStyle/>
              <a:p>
                <a:endParaRPr lang="en-US" dirty="0" smtClean="0"/>
              </a:p>
              <a:p>
                <a:r>
                  <a:rPr lang="ja-JP" altLang="en-US" dirty="0" smtClean="0"/>
                  <a:t>メッセージ</a:t>
                </a:r>
                <a:r>
                  <a:rPr lang="en-US" altLang="ja-JP" dirty="0" smtClean="0"/>
                  <a:t>:</a:t>
                </a:r>
                <a:r>
                  <a:rPr lang="ja-JP" altLang="en-US" dirty="0" smtClean="0"/>
                  <a:t>　</a:t>
                </a:r>
                <a14:m>
                  <m:oMath xmlns:m="http://schemas.openxmlformats.org/officeDocument/2006/math">
                    <m:r>
                      <a:rPr lang="en-US" altLang="ja-JP" b="0" i="0" smtClean="0">
                        <a:latin typeface="Cambria Math"/>
                      </a:rPr>
                      <m:t>1</m:t>
                    </m:r>
                    <m:r>
                      <a:rPr lang="en-US" altLang="ja-JP" b="0" i="1" smtClean="0">
                        <a:latin typeface="Cambria Math"/>
                      </a:rPr>
                      <m:t>≤</m:t>
                    </m:r>
                    <m:r>
                      <a:rPr lang="en-US" altLang="ja-JP" b="0" i="1" smtClean="0">
                        <a:solidFill>
                          <a:schemeClr val="accent3">
                            <a:lumMod val="75000"/>
                          </a:schemeClr>
                        </a:solidFill>
                        <a:latin typeface="Cambria Math"/>
                      </a:rPr>
                      <m:t>𝑚</m:t>
                    </m:r>
                    <m:r>
                      <a:rPr lang="en-US" altLang="ja-JP" b="0" i="1" smtClean="0">
                        <a:latin typeface="Cambria Math"/>
                      </a:rPr>
                      <m:t>&lt;</m:t>
                    </m:r>
                    <m:r>
                      <a:rPr lang="en-US" altLang="ja-JP" b="0" i="1" smtClean="0">
                        <a:solidFill>
                          <a:schemeClr val="accent6">
                            <a:lumMod val="75000"/>
                          </a:schemeClr>
                        </a:solidFill>
                        <a:latin typeface="Cambria Math"/>
                      </a:rPr>
                      <m:t>𝑁</m:t>
                    </m:r>
                  </m:oMath>
                </a14:m>
                <a:endParaRPr lang="en-US" dirty="0" smtClean="0">
                  <a:solidFill>
                    <a:schemeClr val="accent6">
                      <a:lumMod val="75000"/>
                    </a:schemeClr>
                  </a:solidFill>
                </a:endParaRPr>
              </a:p>
              <a:p>
                <a:endParaRPr lang="en-US" dirty="0" smtClean="0"/>
              </a:p>
              <a:p>
                <a:r>
                  <a:rPr lang="ja-JP" altLang="en-US" dirty="0" smtClean="0"/>
                  <a:t>暗号化： </a:t>
                </a:r>
                <a:endParaRPr lang="en-US" altLang="ja-JP" dirty="0" smtClean="0"/>
              </a:p>
              <a:p>
                <a:pPr marL="0" indent="0">
                  <a:buNone/>
                </a:pPr>
                <a:r>
                  <a:rPr lang="ja-JP" altLang="en-US" dirty="0" smtClean="0"/>
                  <a:t>　</a:t>
                </a:r>
                <a14:m>
                  <m:oMath xmlns:m="http://schemas.openxmlformats.org/officeDocument/2006/math">
                    <m:r>
                      <a:rPr lang="en-US" altLang="ja-JP" b="0" i="1" smtClean="0">
                        <a:solidFill>
                          <a:schemeClr val="tx1"/>
                        </a:solidFill>
                        <a:latin typeface="Cambria Math"/>
                      </a:rPr>
                      <m:t>𝑐</m:t>
                    </m:r>
                    <m:r>
                      <a:rPr lang="en-US" altLang="ja-JP" b="0" i="1" smtClean="0">
                        <a:latin typeface="Cambria Math"/>
                      </a:rPr>
                      <m:t>=</m:t>
                    </m:r>
                    <m:r>
                      <a:rPr lang="en-US" altLang="ja-JP" b="0" i="1" smtClean="0">
                        <a:solidFill>
                          <a:schemeClr val="accent3">
                            <a:lumMod val="75000"/>
                          </a:schemeClr>
                        </a:solidFill>
                        <a:latin typeface="Cambria Math"/>
                      </a:rPr>
                      <m:t>𝑚</m:t>
                    </m:r>
                    <m:r>
                      <a:rPr lang="en-US" altLang="ja-JP" b="0" i="1" smtClean="0">
                        <a:latin typeface="Cambria Math"/>
                      </a:rPr>
                      <m:t> ⋅</m:t>
                    </m:r>
                    <m:r>
                      <a:rPr lang="en-US" altLang="ja-JP" b="0" i="1" smtClean="0">
                        <a:solidFill>
                          <a:schemeClr val="accent3">
                            <a:lumMod val="75000"/>
                          </a:schemeClr>
                        </a:solidFill>
                        <a:latin typeface="Cambria Math"/>
                      </a:rPr>
                      <m:t>𝑚</m:t>
                    </m:r>
                    <m:r>
                      <a:rPr lang="en-US" altLang="ja-JP" b="0" i="1" smtClean="0">
                        <a:latin typeface="Cambria Math"/>
                      </a:rPr>
                      <m:t>⋅⋯⋅</m:t>
                    </m:r>
                    <m:r>
                      <a:rPr lang="en-US" altLang="ja-JP" b="0" i="1" smtClean="0">
                        <a:solidFill>
                          <a:schemeClr val="accent3">
                            <a:lumMod val="75000"/>
                          </a:schemeClr>
                        </a:solidFill>
                        <a:latin typeface="Cambria Math"/>
                      </a:rPr>
                      <m:t>𝑚</m:t>
                    </m:r>
                    <m:r>
                      <a:rPr lang="ja-JP" altLang="en-US"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𝑁</m:t>
                    </m:r>
                    <m:r>
                      <a:rPr lang="en-US" altLang="ja-JP" b="0" i="1" smtClean="0">
                        <a:latin typeface="Cambria Math"/>
                      </a:rPr>
                      <m:t>=</m:t>
                    </m:r>
                    <m:sSup>
                      <m:sSupPr>
                        <m:ctrlPr>
                          <a:rPr lang="en-US" altLang="ja-JP" b="0" i="1" smtClean="0">
                            <a:latin typeface="Cambria Math"/>
                          </a:rPr>
                        </m:ctrlPr>
                      </m:sSupPr>
                      <m:e>
                        <m:r>
                          <a:rPr lang="en-US" altLang="ja-JP" b="0" i="1" smtClean="0">
                            <a:solidFill>
                              <a:schemeClr val="accent3">
                                <a:lumMod val="75000"/>
                              </a:schemeClr>
                            </a:solidFill>
                            <a:latin typeface="Cambria Math"/>
                          </a:rPr>
                          <m:t>𝑚</m:t>
                        </m:r>
                      </m:e>
                      <m:sup>
                        <m:r>
                          <a:rPr lang="en-US" altLang="ja-JP" b="0" i="1" smtClean="0">
                            <a:solidFill>
                              <a:schemeClr val="accent6">
                                <a:lumMod val="75000"/>
                              </a:schemeClr>
                            </a:solidFill>
                            <a:latin typeface="Cambria Math"/>
                          </a:rPr>
                          <m:t>𝑒</m:t>
                        </m:r>
                      </m:sup>
                    </m:sSup>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𝑁</m:t>
                    </m:r>
                  </m:oMath>
                </a14:m>
                <a:r>
                  <a:rPr lang="en-US" altLang="ja-JP" b="0" dirty="0" smtClean="0"/>
                  <a:t> </a:t>
                </a:r>
              </a:p>
              <a:p>
                <a:endParaRPr lang="en-US" altLang="ja-JP" b="0" dirty="0" smtClean="0"/>
              </a:p>
              <a:p>
                <a:r>
                  <a:rPr lang="ja-JP" altLang="en-US" dirty="0" smtClean="0"/>
                  <a:t>復号化：　　受信メッセージ　</a:t>
                </a:r>
                <a14:m>
                  <m:oMath xmlns:m="http://schemas.openxmlformats.org/officeDocument/2006/math">
                    <m:r>
                      <a:rPr lang="en-US" altLang="ja-JP" b="0" i="1" smtClean="0">
                        <a:latin typeface="Cambria Math"/>
                      </a:rPr>
                      <m:t>𝑐</m:t>
                    </m:r>
                  </m:oMath>
                </a14:m>
                <a:endParaRPr lang="en-US" altLang="ja-JP" dirty="0" smtClean="0"/>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a:rPr>
                        <m:t>𝑐</m:t>
                      </m:r>
                      <m:r>
                        <a:rPr lang="en-US" altLang="ja-JP" b="0" i="1" smtClean="0">
                          <a:latin typeface="Cambria Math"/>
                        </a:rPr>
                        <m:t>⋅</m:t>
                      </m:r>
                      <m:r>
                        <a:rPr lang="en-US" altLang="ja-JP" b="0" i="1" smtClean="0">
                          <a:latin typeface="Cambria Math"/>
                        </a:rPr>
                        <m:t>𝑐</m:t>
                      </m:r>
                      <m:r>
                        <a:rPr lang="en-US" altLang="ja-JP" b="0" i="1" smtClean="0">
                          <a:latin typeface="Cambria Math"/>
                        </a:rPr>
                        <m:t>⋯</m:t>
                      </m:r>
                      <m:r>
                        <a:rPr lang="en-US" altLang="ja-JP" b="0" i="1" smtClean="0">
                          <a:latin typeface="Cambria Math"/>
                        </a:rPr>
                        <m:t>𝑐</m:t>
                      </m:r>
                      <m:r>
                        <a:rPr lang="en-US" altLang="ja-JP" b="0" i="1" smtClean="0">
                          <a:latin typeface="Cambria Math"/>
                        </a:rPr>
                        <m:t>=</m:t>
                      </m:r>
                      <m:sSup>
                        <m:sSupPr>
                          <m:ctrlPr>
                            <a:rPr lang="en-US" altLang="ja-JP" b="0" i="1" smtClean="0">
                              <a:latin typeface="Cambria Math"/>
                            </a:rPr>
                          </m:ctrlPr>
                        </m:sSupPr>
                        <m:e>
                          <m:r>
                            <a:rPr lang="en-US" altLang="ja-JP" b="0" i="1" smtClean="0">
                              <a:latin typeface="Cambria Math"/>
                            </a:rPr>
                            <m:t>𝑐</m:t>
                          </m:r>
                        </m:e>
                        <m:sup>
                          <m:r>
                            <a:rPr lang="en-US" altLang="ja-JP" b="0" i="1" smtClean="0">
                              <a:solidFill>
                                <a:schemeClr val="accent1"/>
                              </a:solidFill>
                              <a:latin typeface="Cambria Math"/>
                            </a:rPr>
                            <m:t>𝑑</m:t>
                          </m:r>
                        </m:sup>
                      </m:sSup>
                      <m:r>
                        <a:rPr lang="en-US" altLang="ja-JP"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𝑁</m:t>
                      </m:r>
                      <m:r>
                        <a:rPr lang="en-US" altLang="ja-JP" b="0" i="1" smtClean="0">
                          <a:latin typeface="Cambria Math"/>
                        </a:rPr>
                        <m:t>=</m:t>
                      </m:r>
                      <m:sSup>
                        <m:sSupPr>
                          <m:ctrlPr>
                            <a:rPr lang="en-US" altLang="ja-JP" b="0" i="1" smtClean="0">
                              <a:latin typeface="Cambria Math"/>
                            </a:rPr>
                          </m:ctrlPr>
                        </m:sSupPr>
                        <m:e>
                          <m:d>
                            <m:dPr>
                              <m:ctrlPr>
                                <a:rPr lang="en-US" altLang="ja-JP" b="0" i="1" smtClean="0">
                                  <a:latin typeface="Cambria Math"/>
                                </a:rPr>
                              </m:ctrlPr>
                            </m:dPr>
                            <m:e>
                              <m:sSup>
                                <m:sSupPr>
                                  <m:ctrlPr>
                                    <a:rPr lang="en-US" altLang="ja-JP" b="0" i="1" smtClean="0">
                                      <a:latin typeface="Cambria Math"/>
                                    </a:rPr>
                                  </m:ctrlPr>
                                </m:sSupPr>
                                <m:e>
                                  <m:r>
                                    <a:rPr lang="en-US" altLang="ja-JP" b="0" i="1" smtClean="0">
                                      <a:solidFill>
                                        <a:schemeClr val="accent3">
                                          <a:lumMod val="75000"/>
                                        </a:schemeClr>
                                      </a:solidFill>
                                      <a:latin typeface="Cambria Math"/>
                                    </a:rPr>
                                    <m:t>𝑚</m:t>
                                  </m:r>
                                </m:e>
                                <m:sup>
                                  <m:r>
                                    <a:rPr lang="en-US" altLang="ja-JP" b="0" i="1" smtClean="0">
                                      <a:solidFill>
                                        <a:schemeClr val="accent1"/>
                                      </a:solidFill>
                                      <a:latin typeface="Cambria Math"/>
                                    </a:rPr>
                                    <m:t>𝑑</m:t>
                                  </m:r>
                                </m:sup>
                              </m:sSup>
                            </m:e>
                          </m:d>
                        </m:e>
                        <m:sup>
                          <m:r>
                            <a:rPr lang="en-US" altLang="ja-JP" b="0" i="1" smtClean="0">
                              <a:solidFill>
                                <a:schemeClr val="accent6">
                                  <a:lumMod val="75000"/>
                                </a:schemeClr>
                              </a:solidFill>
                              <a:latin typeface="Cambria Math"/>
                            </a:rPr>
                            <m:t>𝑒</m:t>
                          </m:r>
                        </m:sup>
                      </m:sSup>
                      <m:r>
                        <a:rPr lang="en-US" altLang="ja-JP" b="0" i="1" smtClean="0">
                          <a:latin typeface="Cambria Math"/>
                        </a:rPr>
                        <m:t>=</m:t>
                      </m:r>
                      <m:r>
                        <a:rPr lang="en-US" altLang="ja-JP" b="0" i="1" smtClean="0">
                          <a:solidFill>
                            <a:schemeClr val="accent3">
                              <a:lumMod val="75000"/>
                            </a:schemeClr>
                          </a:solidFill>
                          <a:latin typeface="Cambria Math"/>
                        </a:rPr>
                        <m:t>𝑚</m:t>
                      </m:r>
                      <m:r>
                        <a:rPr lang="en-US" altLang="ja-JP" b="0" i="1" smtClean="0">
                          <a:latin typeface="Cambria Math"/>
                        </a:rPr>
                        <m:t> </m:t>
                      </m:r>
                      <m:r>
                        <a:rPr lang="en-US" altLang="ja-JP" b="0" i="1" smtClean="0">
                          <a:latin typeface="Cambria Math"/>
                        </a:rPr>
                        <m:t>𝑚𝑜𝑑</m:t>
                      </m:r>
                      <m:r>
                        <a:rPr lang="en-US" altLang="ja-JP" b="0" i="1" smtClean="0">
                          <a:latin typeface="Cambria Math"/>
                        </a:rPr>
                        <m:t> </m:t>
                      </m:r>
                      <m:r>
                        <a:rPr lang="en-US" altLang="ja-JP" b="0" i="1" smtClean="0">
                          <a:solidFill>
                            <a:schemeClr val="accent6">
                              <a:lumMod val="75000"/>
                            </a:schemeClr>
                          </a:solidFill>
                          <a:latin typeface="Cambria Math"/>
                        </a:rPr>
                        <m:t>𝑁</m:t>
                      </m:r>
                    </m:oMath>
                  </m:oMathPara>
                </a14:m>
                <a:endParaRPr lang="en-US" altLang="ja-JP" dirty="0" smtClean="0">
                  <a:solidFill>
                    <a:schemeClr val="accent6">
                      <a:lumMod val="75000"/>
                    </a:schemeClr>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3"/>
                <a:stretch>
                  <a:fillRect l="-1630"/>
                </a:stretch>
              </a:blipFill>
            </p:spPr>
            <p:txBody>
              <a:bodyPr/>
              <a:lstStyle/>
              <a:p>
                <a:r>
                  <a:rPr lang="en-US">
                    <a:noFill/>
                  </a:rPr>
                  <a:t> </a:t>
                </a:r>
              </a:p>
            </p:txBody>
          </p:sp>
        </mc:Fallback>
      </mc:AlternateContent>
      <p:sp>
        <p:nvSpPr>
          <p:cNvPr id="5" name="左中かっこ 4"/>
          <p:cNvSpPr/>
          <p:nvPr/>
        </p:nvSpPr>
        <p:spPr>
          <a:xfrm rot="16200000" flipH="1">
            <a:off x="2442079" y="2612277"/>
            <a:ext cx="443418" cy="2376264"/>
          </a:xfrm>
          <a:prstGeom prst="leftBrace">
            <a:avLst>
              <a:gd name="adj1" fmla="val 8333"/>
              <a:gd name="adj2" fmla="val 775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テキスト ボックス 5"/>
              <p:cNvSpPr txBox="1"/>
              <p:nvPr/>
            </p:nvSpPr>
            <p:spPr>
              <a:xfrm>
                <a:off x="2982184" y="3172325"/>
                <a:ext cx="722488" cy="369332"/>
              </a:xfrm>
              <a:prstGeom prst="rect">
                <a:avLst/>
              </a:prstGeom>
              <a:noFill/>
            </p:spPr>
            <p:txBody>
              <a:bodyPr wrap="square" rtlCol="0">
                <a:spAutoFit/>
              </a:bodyPr>
              <a:lstStyle/>
              <a:p>
                <a14:m>
                  <m:oMath xmlns:m="http://schemas.openxmlformats.org/officeDocument/2006/math">
                    <m:r>
                      <a:rPr lang="en-US" b="0" i="1" smtClean="0">
                        <a:solidFill>
                          <a:schemeClr val="accent6">
                            <a:lumMod val="75000"/>
                          </a:schemeClr>
                        </a:solidFill>
                        <a:latin typeface="Cambria Math"/>
                      </a:rPr>
                      <m:t>𝑒</m:t>
                    </m:r>
                  </m:oMath>
                </a14:m>
                <a:r>
                  <a:rPr lang="ja-JP" altLang="en-US" dirty="0" smtClean="0"/>
                  <a:t>回</a:t>
                </a:r>
                <a:endParaRPr 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982184" y="3172325"/>
                <a:ext cx="722488" cy="369332"/>
              </a:xfrm>
              <a:prstGeom prst="rect">
                <a:avLst/>
              </a:prstGeom>
              <a:blipFill rotWithShape="1">
                <a:blip r:embed="rId4"/>
                <a:stretch>
                  <a:fillRect t="-13115" b="-19672"/>
                </a:stretch>
              </a:blipFill>
            </p:spPr>
            <p:txBody>
              <a:bodyPr/>
              <a:lstStyle/>
              <a:p>
                <a:r>
                  <a:rPr lang="en-US">
                    <a:noFill/>
                  </a:rPr>
                  <a:t> </a:t>
                </a:r>
              </a:p>
            </p:txBody>
          </p:sp>
        </mc:Fallback>
      </mc:AlternateContent>
      <p:sp>
        <p:nvSpPr>
          <p:cNvPr id="8" name="円/楕円 7"/>
          <p:cNvSpPr/>
          <p:nvPr/>
        </p:nvSpPr>
        <p:spPr>
          <a:xfrm>
            <a:off x="4716016" y="5373216"/>
            <a:ext cx="244827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線矢印コネクタ 9"/>
          <p:cNvCxnSpPr/>
          <p:nvPr/>
        </p:nvCxnSpPr>
        <p:spPr>
          <a:xfrm flipH="1">
            <a:off x="6676862" y="3172325"/>
            <a:ext cx="1296144" cy="2316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551712" y="2458313"/>
            <a:ext cx="259228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000" dirty="0" smtClean="0"/>
              <a:t>Euler</a:t>
            </a:r>
            <a:r>
              <a:rPr lang="ja-JP" altLang="en-US" sz="2000" dirty="0" smtClean="0"/>
              <a:t>定理</a:t>
            </a:r>
            <a:endParaRPr lang="en-US" altLang="ja-JP" sz="2000" dirty="0" smtClean="0"/>
          </a:p>
          <a:p>
            <a:r>
              <a:rPr lang="ja-JP" altLang="en-US" sz="2000" dirty="0"/>
              <a:t>（</a:t>
            </a:r>
            <a:r>
              <a:rPr lang="ja-JP" altLang="en-US" sz="2000" dirty="0" smtClean="0"/>
              <a:t>まだ勉強していない）</a:t>
            </a:r>
            <a:endParaRPr lang="en-US" sz="2000" dirty="0"/>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7" name="フッター プレースホルダー 6"/>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9" name="スライド番号プレースホルダー 8"/>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34</a:t>
            </a:fld>
            <a:endParaRPr kumimoji="0" lang="en-US" dirty="0"/>
          </a:p>
        </p:txBody>
      </p:sp>
    </p:spTree>
    <p:extLst>
      <p:ext uri="{BB962C8B-B14F-4D97-AF65-F5344CB8AC3E}">
        <p14:creationId xmlns:p14="http://schemas.microsoft.com/office/powerpoint/2010/main" val="419304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内容</a:t>
            </a:r>
            <a:endParaRPr lang="en-US" dirty="0"/>
          </a:p>
        </p:txBody>
      </p:sp>
      <p:sp>
        <p:nvSpPr>
          <p:cNvPr id="3" name="コンテンツ プレースホルダー 2"/>
          <p:cNvSpPr>
            <a:spLocks noGrp="1"/>
          </p:cNvSpPr>
          <p:nvPr>
            <p:ph idx="1"/>
          </p:nvPr>
        </p:nvSpPr>
        <p:spPr/>
        <p:txBody>
          <a:bodyPr/>
          <a:lstStyle/>
          <a:p>
            <a:r>
              <a:rPr lang="ja-JP" altLang="en-US" dirty="0" smtClean="0"/>
              <a:t>情報セキュリティとは</a:t>
            </a:r>
            <a:endParaRPr lang="en-US" altLang="ja-JP" dirty="0" smtClean="0"/>
          </a:p>
          <a:p>
            <a:r>
              <a:rPr lang="ja-JP" altLang="en-US" dirty="0" smtClean="0"/>
              <a:t>暗号学入門　（シーザー暗号例を用いて）</a:t>
            </a:r>
            <a:endParaRPr lang="en-US" altLang="ja-JP" dirty="0" smtClean="0"/>
          </a:p>
          <a:p>
            <a:r>
              <a:rPr lang="ja-JP" altLang="en-US" dirty="0" smtClean="0"/>
              <a:t>剰余演算　</a:t>
            </a:r>
            <a:endParaRPr lang="en-US" altLang="ja-JP" dirty="0" smtClean="0"/>
          </a:p>
          <a:p>
            <a:r>
              <a:rPr lang="ja-JP" altLang="en-US" dirty="0" smtClean="0"/>
              <a:t>公開鍵暗号（入門）</a:t>
            </a:r>
            <a:endParaRPr lang="en-US" altLang="ja-JP" dirty="0" smtClean="0"/>
          </a:p>
          <a:p>
            <a:r>
              <a:rPr lang="en-US" altLang="ja-JP" dirty="0" smtClean="0"/>
              <a:t>RSA</a:t>
            </a:r>
            <a:r>
              <a:rPr lang="ja-JP" altLang="en-US" dirty="0" smtClean="0"/>
              <a:t>暗号方式</a:t>
            </a:r>
            <a:endParaRPr lang="en-US" altLang="ja-JP" dirty="0" smtClean="0"/>
          </a:p>
          <a:p>
            <a:pPr marL="342900" lvl="1" indent="-342900">
              <a:buFont typeface="Arial" pitchFamily="34" charset="0"/>
              <a:buChar char="•"/>
            </a:pPr>
            <a:r>
              <a:rPr lang="ja-JP" altLang="en-US" dirty="0" smtClean="0"/>
              <a:t>補足：</a:t>
            </a:r>
            <a:r>
              <a:rPr lang="en-US" altLang="ja-JP" dirty="0"/>
              <a:t>Diffie-Hellmann</a:t>
            </a:r>
            <a:r>
              <a:rPr lang="ja-JP" altLang="en-US" dirty="0"/>
              <a:t>交換</a:t>
            </a:r>
            <a:r>
              <a:rPr lang="ja-JP" altLang="en-US" dirty="0" smtClean="0"/>
              <a:t>鍵　＋ディジタル署名</a:t>
            </a:r>
            <a:endParaRPr lang="en-US" altLang="ja-JP" dirty="0" smtClean="0"/>
          </a:p>
          <a:p>
            <a:endParaRPr lang="en-US" dirty="0"/>
          </a:p>
        </p:txBody>
      </p:sp>
      <p:sp>
        <p:nvSpPr>
          <p:cNvPr id="4" name="正方形/長方形 3"/>
          <p:cNvSpPr/>
          <p:nvPr/>
        </p:nvSpPr>
        <p:spPr>
          <a:xfrm>
            <a:off x="827584" y="4509120"/>
            <a:ext cx="720080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35</a:t>
            </a:fld>
            <a:endParaRPr kumimoji="0" lang="en-US" dirty="0"/>
          </a:p>
        </p:txBody>
      </p:sp>
    </p:spTree>
    <p:extLst>
      <p:ext uri="{BB962C8B-B14F-4D97-AF65-F5344CB8AC3E}">
        <p14:creationId xmlns:p14="http://schemas.microsoft.com/office/powerpoint/2010/main" val="270154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鍵交換プロトコル</a:t>
            </a:r>
            <a:endParaRPr 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共通鍵</a:t>
            </a:r>
            <a:r>
              <a:rPr lang="ja-JP" altLang="en-US" dirty="0" smtClean="0"/>
              <a:t>暗号方式において、暗号鍵と復号鍵は同じ。</a:t>
            </a:r>
            <a:endParaRPr lang="en-US" altLang="ja-JP" dirty="0" smtClean="0"/>
          </a:p>
          <a:p>
            <a:r>
              <a:rPr lang="ja-JP" altLang="en-US" dirty="0" smtClean="0"/>
              <a:t>差出人や宛先は同じ鍵をどのようにして交換するか</a:t>
            </a:r>
            <a:endParaRPr lang="en-US" altLang="ja-JP" dirty="0" smtClean="0"/>
          </a:p>
          <a:p>
            <a:endParaRPr lang="en-US" dirty="0"/>
          </a:p>
          <a:p>
            <a:r>
              <a:rPr lang="en-US" dirty="0" smtClean="0"/>
              <a:t>Diffie-Hellman</a:t>
            </a:r>
            <a:r>
              <a:rPr lang="ja-JP" altLang="en-US" dirty="0" smtClean="0"/>
              <a:t>交換鍵プロトコル。</a:t>
            </a:r>
            <a:r>
              <a:rPr lang="en-US" altLang="ja-JP" dirty="0"/>
              <a:t/>
            </a:r>
            <a:br>
              <a:rPr lang="en-US" altLang="ja-JP" dirty="0"/>
            </a:br>
            <a:r>
              <a:rPr lang="en-US" altLang="ja-JP" dirty="0" smtClean="0"/>
              <a:t/>
            </a:r>
            <a:br>
              <a:rPr lang="en-US" altLang="ja-JP" dirty="0" smtClean="0"/>
            </a:br>
            <a:r>
              <a:rPr lang="ja-JP" altLang="en-US" dirty="0" smtClean="0"/>
              <a:t>メッセージの交換はできないが、秘密を交換できる。</a:t>
            </a:r>
            <a:endParaRPr lang="en-US" altLang="ja-JP" dirty="0" smtClean="0"/>
          </a:p>
          <a:p>
            <a:r>
              <a:rPr lang="ja-JP" altLang="en-US" dirty="0" smtClean="0"/>
              <a:t>秘密に関してあらかじめ両者は決定できない</a:t>
            </a:r>
            <a:endParaRPr lang="en-US" dirty="0"/>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36</a:t>
            </a:fld>
            <a:endParaRPr kumimoji="0" lang="en-US" dirty="0"/>
          </a:p>
        </p:txBody>
      </p:sp>
    </p:spTree>
    <p:extLst>
      <p:ext uri="{BB962C8B-B14F-4D97-AF65-F5344CB8AC3E}">
        <p14:creationId xmlns:p14="http://schemas.microsoft.com/office/powerpoint/2010/main" val="3695782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0030" y="0"/>
            <a:ext cx="8229600" cy="1143000"/>
          </a:xfrm>
        </p:spPr>
        <p:txBody>
          <a:bodyPr/>
          <a:lstStyle/>
          <a:p>
            <a:r>
              <a:rPr lang="en-US" dirty="0" smtClean="0"/>
              <a:t>Diffie-Hellman</a:t>
            </a:r>
            <a:r>
              <a:rPr lang="ja-JP" altLang="en-US" dirty="0" smtClean="0"/>
              <a:t>プロトコルの原理</a:t>
            </a:r>
            <a:r>
              <a:rPr lang="en-US" altLang="ja-JP" dirty="0" smtClean="0"/>
              <a:t>	</a:t>
            </a:r>
            <a:endParaRPr lang="en-US" dirty="0"/>
          </a:p>
        </p:txBody>
      </p:sp>
      <p:sp>
        <p:nvSpPr>
          <p:cNvPr id="3" name="コンテンツ プレースホルダー 2"/>
          <p:cNvSpPr>
            <a:spLocks noGrp="1"/>
          </p:cNvSpPr>
          <p:nvPr>
            <p:ph idx="1"/>
          </p:nvPr>
        </p:nvSpPr>
        <p:spPr>
          <a:xfrm>
            <a:off x="457200" y="1124744"/>
            <a:ext cx="8229600" cy="5001419"/>
          </a:xfrm>
        </p:spPr>
        <p:txBody>
          <a:bodyPr/>
          <a:lstStyle/>
          <a:p>
            <a:r>
              <a:rPr lang="ja-JP" altLang="en-US" dirty="0" smtClean="0"/>
              <a:t>一方向性関数：　色材が混じる　（簡単）</a:t>
            </a:r>
            <a:endParaRPr lang="en-US" altLang="ja-JP" dirty="0" smtClean="0"/>
          </a:p>
          <a:p>
            <a:r>
              <a:rPr lang="ja-JP" altLang="en-US" dirty="0" smtClean="0"/>
              <a:t>色材の分解　（難しい！）</a:t>
            </a:r>
            <a:endParaRPr lang="en-US" altLang="ja-JP" dirty="0" smtClean="0"/>
          </a:p>
          <a:p>
            <a:r>
              <a:rPr lang="en-US" altLang="ja-JP" dirty="0" smtClean="0"/>
              <a:t>Bob</a:t>
            </a:r>
            <a:r>
              <a:rPr lang="ja-JP" altLang="en-US" dirty="0" smtClean="0"/>
              <a:t>の公開色（黄色）　秘密色　（</a:t>
            </a:r>
            <a:r>
              <a:rPr lang="ja-JP" altLang="en-US" dirty="0" smtClean="0">
                <a:solidFill>
                  <a:schemeClr val="accent1"/>
                </a:solidFill>
              </a:rPr>
              <a:t>青い</a:t>
            </a:r>
            <a:r>
              <a:rPr lang="ja-JP" altLang="en-US" dirty="0" smtClean="0"/>
              <a:t>）</a:t>
            </a:r>
            <a:endParaRPr lang="en-US" altLang="ja-JP" dirty="0" smtClean="0"/>
          </a:p>
          <a:p>
            <a:r>
              <a:rPr lang="en-US" altLang="ja-JP" dirty="0" smtClean="0"/>
              <a:t>Alice</a:t>
            </a:r>
            <a:r>
              <a:rPr lang="ja-JP" altLang="en-US" dirty="0" smtClean="0"/>
              <a:t>の秘密色</a:t>
            </a:r>
            <a:r>
              <a:rPr lang="ja-JP" altLang="en-US" dirty="0" smtClean="0">
                <a:sym typeface="Wingdings" pitchFamily="2" charset="2"/>
              </a:rPr>
              <a:t>（</a:t>
            </a:r>
            <a:r>
              <a:rPr lang="ja-JP" altLang="en-US" dirty="0">
                <a:solidFill>
                  <a:srgbClr val="FF0000"/>
                </a:solidFill>
                <a:sym typeface="Wingdings" pitchFamily="2" charset="2"/>
              </a:rPr>
              <a:t>赤い</a:t>
            </a:r>
            <a:r>
              <a:rPr lang="ja-JP" altLang="en-US" dirty="0" smtClean="0"/>
              <a:t>）</a:t>
            </a:r>
            <a:endParaRPr lang="en-US" altLang="ja-JP" dirty="0" smtClean="0"/>
          </a:p>
          <a:p>
            <a:endParaRPr lang="en-US" altLang="ja-JP" dirty="0" smtClean="0"/>
          </a:p>
          <a:p>
            <a:endParaRPr lang="en-US" altLang="ja-JP" dirty="0" smtClean="0"/>
          </a:p>
        </p:txBody>
      </p:sp>
      <p:sp>
        <p:nvSpPr>
          <p:cNvPr id="5" name="円/楕円 4"/>
          <p:cNvSpPr/>
          <p:nvPr/>
        </p:nvSpPr>
        <p:spPr>
          <a:xfrm>
            <a:off x="899592" y="3677537"/>
            <a:ext cx="7492572" cy="1936665"/>
          </a:xfrm>
          <a:prstGeom prst="ellipse">
            <a:avLst/>
          </a:prstGeom>
          <a:solidFill>
            <a:srgbClr val="CCFFCC"/>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Picture 6" descr="C:\Users\tyasuda\AppData\Local\Microsoft\Windows\Temporary Internet Files\Content.IE5\FAHUO7A7\MC900431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110" y="4074081"/>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7" name="Picture 4" descr="C:\Users\tyasuda\AppData\Local\Microsoft\Windows\Temporary Internet Files\Content.IE5\6G6W7DUK\MC9004316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102229"/>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354981">
            <a:off x="6302642" y="3275472"/>
            <a:ext cx="585691" cy="423587"/>
          </a:xfrm>
          <a:prstGeom prst="rect">
            <a:avLst/>
          </a:prstGeom>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5291" y="5195000"/>
            <a:ext cx="506258"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276686">
            <a:off x="1515713" y="5159450"/>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2126508" y="5244869"/>
            <a:ext cx="652743" cy="369332"/>
          </a:xfrm>
          <a:prstGeom prst="rect">
            <a:avLst/>
          </a:prstGeom>
          <a:noFill/>
        </p:spPr>
        <p:txBody>
          <a:bodyPr wrap="none" rtlCol="0">
            <a:spAutoFit/>
          </a:bodyPr>
          <a:lstStyle/>
          <a:p>
            <a:r>
              <a:rPr kumimoji="1" lang="en-US" altLang="ja-JP" dirty="0" smtClean="0"/>
              <a:t>Alice</a:t>
            </a:r>
            <a:endParaRPr kumimoji="1" lang="ja-JP" altLang="en-US" dirty="0"/>
          </a:p>
        </p:txBody>
      </p:sp>
      <p:sp>
        <p:nvSpPr>
          <p:cNvPr id="12" name="テキスト ボックス 11"/>
          <p:cNvSpPr txBox="1"/>
          <p:nvPr/>
        </p:nvSpPr>
        <p:spPr>
          <a:xfrm>
            <a:off x="6613705" y="5263461"/>
            <a:ext cx="556563" cy="369332"/>
          </a:xfrm>
          <a:prstGeom prst="rect">
            <a:avLst/>
          </a:prstGeom>
          <a:noFill/>
        </p:spPr>
        <p:txBody>
          <a:bodyPr wrap="none" rtlCol="0">
            <a:spAutoFit/>
          </a:bodyPr>
          <a:lstStyle/>
          <a:p>
            <a:r>
              <a:rPr kumimoji="1" lang="en-US" altLang="ja-JP" dirty="0" smtClean="0"/>
              <a:t>Bob</a:t>
            </a:r>
            <a:endParaRPr kumimoji="1" lang="ja-JP" altLang="en-US" dirty="0"/>
          </a:p>
        </p:txBody>
      </p:sp>
      <p:sp>
        <p:nvSpPr>
          <p:cNvPr id="13" name="正方形/長方形 12"/>
          <p:cNvSpPr/>
          <p:nvPr/>
        </p:nvSpPr>
        <p:spPr>
          <a:xfrm>
            <a:off x="7282737" y="3263940"/>
            <a:ext cx="360040" cy="3636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851154" y="5272753"/>
            <a:ext cx="356300" cy="3600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142830" y="5263460"/>
            <a:ext cx="360040" cy="350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3059832" y="4242133"/>
            <a:ext cx="3634278" cy="302993"/>
          </a:xfrm>
          <a:prstGeom prst="rightArrow">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矢印 16"/>
          <p:cNvSpPr/>
          <p:nvPr/>
        </p:nvSpPr>
        <p:spPr>
          <a:xfrm>
            <a:off x="3059832" y="4588429"/>
            <a:ext cx="3634278" cy="280731"/>
          </a:xfrm>
          <a:prstGeom prst="leftArrow">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142830" y="4437112"/>
            <a:ext cx="342038" cy="3527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815150" y="4365105"/>
            <a:ext cx="360040" cy="35973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38846" y="5231531"/>
            <a:ext cx="360040" cy="35973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318884" y="5303233"/>
            <a:ext cx="336720" cy="32956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51520" y="5259185"/>
            <a:ext cx="360040" cy="359735"/>
          </a:xfrm>
          <a:prstGeom prst="rect">
            <a:avLst/>
          </a:prstGeom>
          <a:solidFill>
            <a:srgbClr val="7E4B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747820" y="5272754"/>
            <a:ext cx="360040" cy="359735"/>
          </a:xfrm>
          <a:prstGeom prst="rect">
            <a:avLst/>
          </a:prstGeom>
          <a:solidFill>
            <a:srgbClr val="7E4B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797098" y="3195951"/>
            <a:ext cx="485639" cy="492443"/>
          </a:xfrm>
          <a:prstGeom prst="rect">
            <a:avLst/>
          </a:prstGeom>
          <a:noFill/>
        </p:spPr>
        <p:txBody>
          <a:bodyPr wrap="square" rtlCol="0">
            <a:spAutoFit/>
          </a:bodyPr>
          <a:lstStyle/>
          <a:p>
            <a:r>
              <a:rPr kumimoji="1" lang="en-US" altLang="ja-JP" sz="2600" dirty="0" smtClean="0"/>
              <a:t>=</a:t>
            </a:r>
            <a:endParaRPr kumimoji="1" lang="ja-JP" altLang="en-US" sz="2600" dirty="0"/>
          </a:p>
        </p:txBody>
      </p:sp>
      <p:sp>
        <p:nvSpPr>
          <p:cNvPr id="27" name="テキスト ボックス 26"/>
          <p:cNvSpPr txBox="1"/>
          <p:nvPr/>
        </p:nvSpPr>
        <p:spPr>
          <a:xfrm>
            <a:off x="3734989" y="5834219"/>
            <a:ext cx="989785" cy="369332"/>
          </a:xfrm>
          <a:prstGeom prst="rect">
            <a:avLst/>
          </a:prstGeom>
          <a:noFill/>
        </p:spPr>
        <p:txBody>
          <a:bodyPr wrap="square" rtlCol="0">
            <a:spAutoFit/>
          </a:bodyPr>
          <a:lstStyle/>
          <a:p>
            <a:r>
              <a:rPr kumimoji="1" lang="ja-JP" altLang="en-US" smtClean="0"/>
              <a:t>共通鍵：</a:t>
            </a:r>
            <a:endParaRPr kumimoji="1" lang="ja-JP" altLang="en-US"/>
          </a:p>
        </p:txBody>
      </p:sp>
      <p:sp>
        <p:nvSpPr>
          <p:cNvPr id="28" name="正方形/長方形 27"/>
          <p:cNvSpPr/>
          <p:nvPr/>
        </p:nvSpPr>
        <p:spPr>
          <a:xfrm>
            <a:off x="4876971" y="5855610"/>
            <a:ext cx="360040" cy="359735"/>
          </a:xfrm>
          <a:prstGeom prst="rect">
            <a:avLst/>
          </a:prstGeom>
          <a:solidFill>
            <a:srgbClr val="7E4B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815150" y="3122618"/>
            <a:ext cx="1007468" cy="646331"/>
          </a:xfrm>
          <a:prstGeom prst="rect">
            <a:avLst/>
          </a:prstGeom>
          <a:noFill/>
        </p:spPr>
        <p:txBody>
          <a:bodyPr wrap="square" rtlCol="0">
            <a:spAutoFit/>
          </a:bodyPr>
          <a:lstStyle/>
          <a:p>
            <a:r>
              <a:rPr lang="en-US" dirty="0" smtClean="0"/>
              <a:t>Bob</a:t>
            </a:r>
            <a:r>
              <a:rPr lang="ja-JP" altLang="en-US" dirty="0" smtClean="0"/>
              <a:t>の公開鍵</a:t>
            </a:r>
            <a:endParaRPr lang="en-US" dirty="0"/>
          </a:p>
        </p:txBody>
      </p:sp>
      <p:sp>
        <p:nvSpPr>
          <p:cNvPr id="78" name="正方形/長方形 77"/>
          <p:cNvSpPr/>
          <p:nvPr/>
        </p:nvSpPr>
        <p:spPr>
          <a:xfrm>
            <a:off x="1133829" y="5272753"/>
            <a:ext cx="360040" cy="350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7850172" y="5244869"/>
            <a:ext cx="356300" cy="3600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7282737" y="3260327"/>
            <a:ext cx="360040" cy="3636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7313598" y="3251235"/>
            <a:ext cx="360040" cy="3636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20" name="フッター プレースホルダー 19"/>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21" name="スライド番号プレースホルダー 20"/>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37</a:t>
            </a:fld>
            <a:endParaRPr kumimoji="0" lang="en-US" dirty="0"/>
          </a:p>
        </p:txBody>
      </p:sp>
    </p:spTree>
    <p:extLst>
      <p:ext uri="{BB962C8B-B14F-4D97-AF65-F5344CB8AC3E}">
        <p14:creationId xmlns:p14="http://schemas.microsoft.com/office/powerpoint/2010/main" val="35443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81481E-6 L -0.67049 0.22871 " pathEditMode="relative" rAng="0" ptsTypes="AA">
                                      <p:cBhvr>
                                        <p:cTn id="6" dur="1100" fill="hold"/>
                                        <p:tgtEl>
                                          <p:spTgt spid="13"/>
                                        </p:tgtEl>
                                        <p:attrNameLst>
                                          <p:attrName>ppt_x</p:attrName>
                                          <p:attrName>ppt_y</p:attrName>
                                        </p:attrNameLst>
                                      </p:cBhvr>
                                      <p:rCtr x="-33524" y="11435"/>
                                    </p:animMotion>
                                  </p:childTnLst>
                                </p:cTn>
                              </p:par>
                              <p:par>
                                <p:cTn id="7" presetID="42" presetClass="path" presetSubtype="0" accel="50000" decel="50000" fill="hold" grpId="0" nodeType="withEffect">
                                  <p:stCondLst>
                                    <p:cond delay="0"/>
                                  </p:stCondLst>
                                  <p:childTnLst>
                                    <p:animMotion origin="layout" path="M -5.55556E-7 0 L 0.05521 0.23102 " pathEditMode="relative" rAng="0" ptsTypes="AA">
                                      <p:cBhvr>
                                        <p:cTn id="8" dur="1100" fill="hold"/>
                                        <p:tgtEl>
                                          <p:spTgt spid="80"/>
                                        </p:tgtEl>
                                        <p:attrNameLst>
                                          <p:attrName>ppt_x</p:attrName>
                                          <p:attrName>ppt_y</p:attrName>
                                        </p:attrNameLst>
                                      </p:cBhvr>
                                      <p:rCtr x="2760" y="11551"/>
                                    </p:animMotion>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94444E-6 4.44444E-6 L 0.00104 -0.06204 " pathEditMode="relative" rAng="0" ptsTypes="AA">
                                      <p:cBhvr>
                                        <p:cTn id="14" dur="1100" fill="hold"/>
                                        <p:tgtEl>
                                          <p:spTgt spid="15"/>
                                        </p:tgtEl>
                                        <p:attrNameLst>
                                          <p:attrName>ppt_x</p:attrName>
                                          <p:attrName>ppt_y</p:attrName>
                                        </p:attrNameLst>
                                      </p:cBhvr>
                                      <p:rCtr x="52" y="-3102"/>
                                    </p:animMotion>
                                  </p:childTnLst>
                                </p:cTn>
                              </p:par>
                              <p:par>
                                <p:cTn id="15" presetID="42" presetClass="path" presetSubtype="0" accel="50000" decel="50000" fill="hold" grpId="0" nodeType="withEffect">
                                  <p:stCondLst>
                                    <p:cond delay="0"/>
                                  </p:stCondLst>
                                  <p:childTnLst>
                                    <p:animMotion origin="layout" path="M 5E-6 2.59259E-6 L -0.00017 -0.06389 " pathEditMode="relative" rAng="0" ptsTypes="AA">
                                      <p:cBhvr>
                                        <p:cTn id="16" dur="1300" fill="hold"/>
                                        <p:tgtEl>
                                          <p:spTgt spid="14"/>
                                        </p:tgtEl>
                                        <p:attrNameLst>
                                          <p:attrName>ppt_x</p:attrName>
                                          <p:attrName>ppt_y</p:attrName>
                                        </p:attrNameLst>
                                      </p:cBhvr>
                                      <p:rCtr x="-17" y="-3194"/>
                                    </p:animMotion>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300"/>
                            </p:stCondLst>
                            <p:childTnLst>
                              <p:par>
                                <p:cTn id="32" presetID="6" presetClass="exit" presetSubtype="32" fill="hold" grpId="1" nodeType="afterEffect">
                                  <p:stCondLst>
                                    <p:cond delay="0"/>
                                  </p:stCondLst>
                                  <p:childTnLst>
                                    <p:animEffect transition="out" filter="circle(out)">
                                      <p:cBhvr>
                                        <p:cTn id="33" dur="800"/>
                                        <p:tgtEl>
                                          <p:spTgt spid="14"/>
                                        </p:tgtEl>
                                      </p:cBhvr>
                                    </p:animEffect>
                                    <p:set>
                                      <p:cBhvr>
                                        <p:cTn id="34" dur="1" fill="hold">
                                          <p:stCondLst>
                                            <p:cond delay="799"/>
                                          </p:stCondLst>
                                        </p:cTn>
                                        <p:tgtEl>
                                          <p:spTgt spid="14"/>
                                        </p:tgtEl>
                                        <p:attrNameLst>
                                          <p:attrName>style.visibility</p:attrName>
                                        </p:attrNameLst>
                                      </p:cBhvr>
                                      <p:to>
                                        <p:strVal val="hidden"/>
                                      </p:to>
                                    </p:set>
                                  </p:childTnLst>
                                </p:cTn>
                              </p:par>
                              <p:par>
                                <p:cTn id="35" presetID="6" presetClass="exit" presetSubtype="32" fill="hold" grpId="1" nodeType="withEffect">
                                  <p:stCondLst>
                                    <p:cond delay="0"/>
                                  </p:stCondLst>
                                  <p:childTnLst>
                                    <p:animEffect transition="out" filter="circle(out)">
                                      <p:cBhvr>
                                        <p:cTn id="36" dur="800"/>
                                        <p:tgtEl>
                                          <p:spTgt spid="15"/>
                                        </p:tgtEl>
                                      </p:cBhvr>
                                    </p:animEffect>
                                    <p:set>
                                      <p:cBhvr>
                                        <p:cTn id="37" dur="1" fill="hold">
                                          <p:stCondLst>
                                            <p:cond delay="7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randombar(horizontal)">
                                      <p:cBhvr>
                                        <p:cTn id="58" dur="500"/>
                                        <p:tgtEl>
                                          <p:spTgt spid="28"/>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randombar(horizontal)">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5" grpId="1" animBg="1"/>
      <p:bldP spid="16" grpId="0" animBg="1"/>
      <p:bldP spid="17" grpId="0" animBg="1"/>
      <p:bldP spid="18" grpId="0" animBg="1"/>
      <p:bldP spid="19" grpId="0" animBg="1"/>
      <p:bldP spid="22" grpId="0" animBg="1"/>
      <p:bldP spid="23" grpId="0" animBg="1"/>
      <p:bldP spid="24" grpId="0" animBg="1"/>
      <p:bldP spid="25" grpId="0" animBg="1"/>
      <p:bldP spid="27" grpId="0"/>
      <p:bldP spid="28" grpId="0" animBg="1"/>
      <p:bldP spid="78" grpId="0" animBg="1"/>
      <p:bldP spid="79" grpId="0" animBg="1"/>
      <p:bldP spid="80" grpId="0" animBg="1"/>
      <p:bldP spid="8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p:spPr>
        <p:txBody>
          <a:bodyPr>
            <a:normAutofit fontScale="90000"/>
          </a:bodyPr>
          <a:lstStyle/>
          <a:p>
            <a:r>
              <a:rPr lang="en-US" dirty="0" smtClean="0"/>
              <a:t>Diffie-Hellmann</a:t>
            </a:r>
            <a:r>
              <a:rPr lang="ja-JP" altLang="en-US" dirty="0" smtClean="0"/>
              <a:t>における一方向性関数</a:t>
            </a:r>
            <a:endParaRPr lang="en-US" dirty="0"/>
          </a:p>
        </p:txBody>
      </p:sp>
      <p:sp>
        <p:nvSpPr>
          <p:cNvPr id="3" name="コンテンツ プレースホルダー 2"/>
          <p:cNvSpPr>
            <a:spLocks noGrp="1"/>
          </p:cNvSpPr>
          <p:nvPr>
            <p:ph idx="1"/>
          </p:nvPr>
        </p:nvSpPr>
        <p:spPr>
          <a:xfrm>
            <a:off x="457200" y="1600201"/>
            <a:ext cx="8229600" cy="2116832"/>
          </a:xfrm>
        </p:spPr>
        <p:txBody>
          <a:bodyPr/>
          <a:lstStyle/>
          <a:p>
            <a:r>
              <a:rPr lang="ja-JP" altLang="en-US" dirty="0" smtClean="0"/>
              <a:t>巡回群という代数的な構造を使う</a:t>
            </a:r>
            <a:endParaRPr lang="en-US" altLang="ja-JP" dirty="0" smtClean="0"/>
          </a:p>
          <a:p>
            <a:r>
              <a:rPr lang="ja-JP" altLang="en-US" dirty="0"/>
              <a:t>この中</a:t>
            </a:r>
            <a:r>
              <a:rPr lang="ja-JP" altLang="en-US" dirty="0" smtClean="0"/>
              <a:t>で、べき乗を計算することは簡単</a:t>
            </a:r>
            <a:endParaRPr lang="en-US" altLang="ja-JP" dirty="0" smtClean="0"/>
          </a:p>
          <a:p>
            <a:r>
              <a:rPr lang="ja-JP" altLang="en-US" dirty="0" smtClean="0"/>
              <a:t>一方、離散対数を計算することは超難しい。</a:t>
            </a:r>
            <a:endParaRPr lang="en-US" dirty="0"/>
          </a:p>
        </p:txBody>
      </p:sp>
      <mc:AlternateContent xmlns:mc="http://schemas.openxmlformats.org/markup-compatibility/2006" xmlns:a14="http://schemas.microsoft.com/office/drawing/2010/main">
        <mc:Choice Requires="a14">
          <p:sp>
            <p:nvSpPr>
              <p:cNvPr id="4" name="角丸四角形 3"/>
              <p:cNvSpPr/>
              <p:nvPr/>
            </p:nvSpPr>
            <p:spPr>
              <a:xfrm>
                <a:off x="1143947" y="4368546"/>
                <a:ext cx="2664296" cy="10978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14:m>
                  <m:oMath xmlns:m="http://schemas.openxmlformats.org/officeDocument/2006/math">
                    <m:r>
                      <a:rPr lang="en-US" altLang="ja-JP" sz="2400" i="1">
                        <a:latin typeface="Cambria Math"/>
                      </a:rPr>
                      <m:t>ℤ</m:t>
                    </m:r>
                    <m:r>
                      <a:rPr lang="ja-JP" altLang="en-US" sz="2400" i="1">
                        <a:latin typeface="Cambria Math"/>
                      </a:rPr>
                      <m:t>（</m:t>
                    </m:r>
                    <m:r>
                      <a:rPr lang="en-US" altLang="ja-JP" sz="2400" i="1" dirty="0">
                        <a:latin typeface="Cambria Math"/>
                      </a:rPr>
                      <m:t>=</m:t>
                    </m:r>
                  </m:oMath>
                </a14:m>
                <a:r>
                  <a:rPr lang="ja-JP" altLang="en-US" sz="2400" dirty="0"/>
                  <a:t>整数の集合）</a:t>
                </a:r>
              </a:p>
            </p:txBody>
          </p:sp>
        </mc:Choice>
        <mc:Fallback xmlns="">
          <p:sp>
            <p:nvSpPr>
              <p:cNvPr id="4" name="角丸四角形 3"/>
              <p:cNvSpPr>
                <a:spLocks noRot="1" noChangeAspect="1" noMove="1" noResize="1" noEditPoints="1" noAdjustHandles="1" noChangeArrowheads="1" noChangeShapeType="1" noTextEdit="1"/>
              </p:cNvSpPr>
              <p:nvPr/>
            </p:nvSpPr>
            <p:spPr>
              <a:xfrm>
                <a:off x="1143947" y="4368546"/>
                <a:ext cx="2664296" cy="1097859"/>
              </a:xfrm>
              <a:prstGeom prst="round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角丸四角形 4"/>
              <p:cNvSpPr/>
              <p:nvPr/>
            </p:nvSpPr>
            <p:spPr>
              <a:xfrm>
                <a:off x="5392419" y="4368546"/>
                <a:ext cx="1843877" cy="10978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altLang="ja-JP" sz="2800" i="1" dirty="0" smtClean="0">
                          <a:latin typeface="Cambria Math"/>
                        </a:rPr>
                        <m:t>𝐺</m:t>
                      </m:r>
                    </m:oMath>
                  </m:oMathPara>
                </a14:m>
                <a:endParaRPr lang="ja-JP" altLang="en-US" sz="3600" dirty="0"/>
              </a:p>
            </p:txBody>
          </p:sp>
        </mc:Choice>
        <mc:Fallback xmlns="">
          <p:sp>
            <p:nvSpPr>
              <p:cNvPr id="5" name="角丸四角形 4"/>
              <p:cNvSpPr>
                <a:spLocks noRot="1" noChangeAspect="1" noMove="1" noResize="1" noEditPoints="1" noAdjustHandles="1" noChangeArrowheads="1" noChangeShapeType="1" noTextEdit="1"/>
              </p:cNvSpPr>
              <p:nvPr/>
            </p:nvSpPr>
            <p:spPr>
              <a:xfrm>
                <a:off x="5392419" y="4368546"/>
                <a:ext cx="1843877" cy="1097859"/>
              </a:xfrm>
              <a:prstGeom prst="roundRect">
                <a:avLst/>
              </a:prstGeom>
              <a:blipFill rotWithShape="1">
                <a:blip r:embed="rId4"/>
                <a:stretch>
                  <a:fillRect/>
                </a:stretch>
              </a:blipFill>
            </p:spPr>
            <p:txBody>
              <a:bodyPr/>
              <a:lstStyle/>
              <a:p>
                <a:r>
                  <a:rPr lang="en-US">
                    <a:noFill/>
                  </a:rPr>
                  <a:t> </a:t>
                </a:r>
              </a:p>
            </p:txBody>
          </p:sp>
        </mc:Fallback>
      </mc:AlternateContent>
      <p:sp>
        <p:nvSpPr>
          <p:cNvPr id="6" name="右矢印 5"/>
          <p:cNvSpPr/>
          <p:nvPr/>
        </p:nvSpPr>
        <p:spPr>
          <a:xfrm>
            <a:off x="4168283" y="4847950"/>
            <a:ext cx="936104" cy="52275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テキスト ボックス 6"/>
              <p:cNvSpPr txBox="1"/>
              <p:nvPr/>
            </p:nvSpPr>
            <p:spPr>
              <a:xfrm>
                <a:off x="2243242" y="5787074"/>
                <a:ext cx="4326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dirty="0" smtClean="0">
                          <a:latin typeface="Cambria Math"/>
                        </a:rPr>
                        <m:t>𝑎</m:t>
                      </m:r>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243242" y="5787074"/>
                <a:ext cx="432618" cy="461665"/>
              </a:xfrm>
              <a:prstGeom prst="rect">
                <a:avLst/>
              </a:prstGeom>
              <a:blipFill rotWithShape="1">
                <a:blip r:embed="rId5"/>
                <a:stretch>
                  <a:fillRect/>
                </a:stretch>
              </a:blipFill>
            </p:spPr>
            <p:txBody>
              <a:bodyPr/>
              <a:lstStyle/>
              <a:p>
                <a:r>
                  <a:rPr lang="en-US">
                    <a:noFill/>
                  </a:rPr>
                  <a:t> </a:t>
                </a:r>
              </a:p>
            </p:txBody>
          </p:sp>
        </mc:Fallback>
      </mc:AlternateContent>
      <p:cxnSp>
        <p:nvCxnSpPr>
          <p:cNvPr id="8" name="直線矢印コネクタ 7"/>
          <p:cNvCxnSpPr/>
          <p:nvPr/>
        </p:nvCxnSpPr>
        <p:spPr>
          <a:xfrm>
            <a:off x="3251354" y="5980868"/>
            <a:ext cx="25922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251354" y="5875819"/>
            <a:ext cx="0" cy="223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テキスト ボックス 9"/>
              <p:cNvSpPr txBox="1"/>
              <p:nvPr/>
            </p:nvSpPr>
            <p:spPr>
              <a:xfrm>
                <a:off x="6347698" y="5789338"/>
                <a:ext cx="6056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dirty="0" smtClean="0">
                              <a:latin typeface="Cambria Math"/>
                            </a:rPr>
                          </m:ctrlPr>
                        </m:sSupPr>
                        <m:e>
                          <m:r>
                            <a:rPr kumimoji="1" lang="en-US" altLang="ja-JP" sz="2400" b="0" i="1" dirty="0" smtClean="0">
                              <a:latin typeface="Cambria Math"/>
                            </a:rPr>
                            <m:t>𝑔</m:t>
                          </m:r>
                        </m:e>
                        <m:sup>
                          <m:r>
                            <a:rPr kumimoji="1" lang="en-US" altLang="ja-JP" sz="2400" b="0" i="1" dirty="0" smtClean="0">
                              <a:latin typeface="Cambria Math"/>
                            </a:rPr>
                            <m:t>𝑎</m:t>
                          </m:r>
                        </m:sup>
                      </m:sSup>
                    </m:oMath>
                  </m:oMathPara>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347698" y="5789338"/>
                <a:ext cx="605679" cy="461665"/>
              </a:xfrm>
              <a:prstGeom prst="rect">
                <a:avLst/>
              </a:prstGeom>
              <a:blipFill rotWithShape="1">
                <a:blip r:embed="rId6"/>
                <a:stretch>
                  <a:fillRect b="-10667"/>
                </a:stretch>
              </a:blipFill>
            </p:spPr>
            <p:txBody>
              <a:bodyPr/>
              <a:lstStyle/>
              <a:p>
                <a:r>
                  <a:rPr lang="en-US">
                    <a:noFill/>
                  </a:rPr>
                  <a:t> </a:t>
                </a:r>
              </a:p>
            </p:txBody>
          </p:sp>
        </mc:Fallback>
      </mc:AlternateContent>
      <p:sp>
        <p:nvSpPr>
          <p:cNvPr id="11" name="テキスト ボックス 10"/>
          <p:cNvSpPr txBox="1"/>
          <p:nvPr/>
        </p:nvSpPr>
        <p:spPr>
          <a:xfrm>
            <a:off x="3971434" y="5573314"/>
            <a:ext cx="1186543" cy="400110"/>
          </a:xfrm>
          <a:prstGeom prst="rect">
            <a:avLst/>
          </a:prstGeom>
          <a:noFill/>
        </p:spPr>
        <p:txBody>
          <a:bodyPr wrap="none" rtlCol="0">
            <a:spAutoFit/>
          </a:bodyPr>
          <a:lstStyle/>
          <a:p>
            <a:r>
              <a:rPr kumimoji="1" lang="ja-JP" altLang="en-US" sz="2000" dirty="0" smtClean="0"/>
              <a:t>ベキ乗算</a:t>
            </a:r>
            <a:endParaRPr kumimoji="1" lang="ja-JP" altLang="en-US" sz="2000" dirty="0"/>
          </a:p>
        </p:txBody>
      </p:sp>
      <p:cxnSp>
        <p:nvCxnSpPr>
          <p:cNvPr id="12" name="直線矢印コネクタ 11"/>
          <p:cNvCxnSpPr/>
          <p:nvPr/>
        </p:nvCxnSpPr>
        <p:spPr>
          <a:xfrm flipH="1">
            <a:off x="3215729" y="6152981"/>
            <a:ext cx="25922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808017" y="6053382"/>
            <a:ext cx="0" cy="223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389840" y="6221386"/>
            <a:ext cx="2492990" cy="400110"/>
          </a:xfrm>
          <a:prstGeom prst="rect">
            <a:avLst/>
          </a:prstGeom>
          <a:noFill/>
        </p:spPr>
        <p:txBody>
          <a:bodyPr wrap="none" rtlCol="0">
            <a:spAutoFit/>
          </a:bodyPr>
          <a:lstStyle/>
          <a:p>
            <a:r>
              <a:rPr lang="ja-JP" altLang="en-US" sz="2000" dirty="0" smtClean="0"/>
              <a:t>離散対数問題の解読</a:t>
            </a:r>
            <a:endParaRPr kumimoji="1" lang="en-US" altLang="ja-JP" sz="2000" dirty="0" smtClean="0"/>
          </a:p>
        </p:txBody>
      </p:sp>
      <mc:AlternateContent xmlns:mc="http://schemas.openxmlformats.org/markup-compatibility/2006" xmlns:a14="http://schemas.microsoft.com/office/drawing/2010/main">
        <mc:Choice Requires="a14">
          <p:sp>
            <p:nvSpPr>
              <p:cNvPr id="15" name="テキスト ボックス 14"/>
              <p:cNvSpPr txBox="1"/>
              <p:nvPr/>
            </p:nvSpPr>
            <p:spPr>
              <a:xfrm>
                <a:off x="2512099" y="3738213"/>
                <a:ext cx="3994491" cy="461665"/>
              </a:xfrm>
              <a:prstGeom prst="rect">
                <a:avLst/>
              </a:prstGeom>
              <a:noFill/>
            </p:spPr>
            <p:txBody>
              <a:bodyPr wrap="none" rtlCol="0">
                <a:spAutoFit/>
              </a:bodyPr>
              <a:lstStyle/>
              <a:p>
                <a14:m>
                  <m:oMath xmlns:m="http://schemas.openxmlformats.org/officeDocument/2006/math">
                    <m:r>
                      <a:rPr kumimoji="1" lang="en-US" altLang="ja-JP" sz="2400" i="1" dirty="0" smtClean="0">
                        <a:latin typeface="Cambria Math"/>
                      </a:rPr>
                      <m:t>𝐺</m:t>
                    </m:r>
                    <m:r>
                      <a:rPr kumimoji="1" lang="en-US" altLang="ja-JP" sz="2400" i="1" dirty="0" smtClean="0">
                        <a:latin typeface="Cambria Math"/>
                      </a:rPr>
                      <m:t>= &lt;</m:t>
                    </m:r>
                    <m:r>
                      <a:rPr kumimoji="1" lang="en-US" altLang="ja-JP" sz="2400" i="1" dirty="0" smtClean="0">
                        <a:latin typeface="Cambria Math"/>
                      </a:rPr>
                      <m:t>𝑔</m:t>
                    </m:r>
                    <m:r>
                      <a:rPr kumimoji="1" lang="en-US" altLang="ja-JP" sz="2400" i="1" dirty="0" smtClean="0">
                        <a:latin typeface="Cambria Math"/>
                      </a:rPr>
                      <m:t>&gt;</m:t>
                    </m:r>
                  </m:oMath>
                </a14:m>
                <a:r>
                  <a:rPr kumimoji="1" lang="ja-JP" altLang="en-US" sz="2400" dirty="0" smtClean="0"/>
                  <a:t>　</a:t>
                </a:r>
                <a:r>
                  <a:rPr lang="ja-JP" altLang="en-US" sz="2400" dirty="0" smtClean="0"/>
                  <a:t>を巡回群</a:t>
                </a:r>
                <a:r>
                  <a:rPr kumimoji="1" lang="ja-JP" altLang="en-US" sz="2400" dirty="0" smtClean="0"/>
                  <a:t>とする．</a:t>
                </a:r>
                <a:endParaRPr kumimoji="1" lang="ja-JP" altLang="en-US" sz="24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512099" y="3738213"/>
                <a:ext cx="3994491" cy="461665"/>
              </a:xfrm>
              <a:prstGeom prst="rect">
                <a:avLst/>
              </a:prstGeom>
              <a:blipFill rotWithShape="1">
                <a:blip r:embed="rId7"/>
                <a:stretch>
                  <a:fillRect l="-305" t="-15789" r="-1374" b="-23684"/>
                </a:stretch>
              </a:blipFill>
            </p:spPr>
            <p:txBody>
              <a:bodyPr/>
              <a:lstStyle/>
              <a:p>
                <a:r>
                  <a:rPr lang="en-US">
                    <a:noFill/>
                  </a:rPr>
                  <a:t> </a:t>
                </a:r>
              </a:p>
            </p:txBody>
          </p:sp>
        </mc:Fallback>
      </mc:AlternateContent>
      <p:sp>
        <p:nvSpPr>
          <p:cNvPr id="17" name="円/楕円 16"/>
          <p:cNvSpPr/>
          <p:nvPr/>
        </p:nvSpPr>
        <p:spPr>
          <a:xfrm>
            <a:off x="3976691" y="5553747"/>
            <a:ext cx="1237415" cy="449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テキスト ボックス 17"/>
          <p:cNvSpPr txBox="1"/>
          <p:nvPr/>
        </p:nvSpPr>
        <p:spPr>
          <a:xfrm>
            <a:off x="6246656" y="3738213"/>
            <a:ext cx="1413441"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簡単！</a:t>
            </a:r>
            <a:endParaRPr lang="en-US" dirty="0"/>
          </a:p>
        </p:txBody>
      </p:sp>
      <p:cxnSp>
        <p:nvCxnSpPr>
          <p:cNvPr id="19" name="直線矢印コネクタ 18"/>
          <p:cNvCxnSpPr>
            <a:endCxn id="17" idx="7"/>
          </p:cNvCxnSpPr>
          <p:nvPr/>
        </p:nvCxnSpPr>
        <p:spPr>
          <a:xfrm flipH="1">
            <a:off x="5032891" y="4107545"/>
            <a:ext cx="1314807" cy="15119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3389840" y="6215072"/>
            <a:ext cx="2453802" cy="410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テキスト ボックス 21"/>
          <p:cNvSpPr txBox="1"/>
          <p:nvPr/>
        </p:nvSpPr>
        <p:spPr>
          <a:xfrm>
            <a:off x="7236296" y="6164900"/>
            <a:ext cx="1277888" cy="369332"/>
          </a:xfrm>
          <a:prstGeom prst="rect">
            <a:avLst/>
          </a:prstGeom>
          <a:noFill/>
          <a:ln w="19050">
            <a:solidFill>
              <a:srgbClr val="FF0000"/>
            </a:solidFill>
          </a:ln>
        </p:spPr>
        <p:txBody>
          <a:bodyPr wrap="square" rtlCol="0">
            <a:spAutoFit/>
          </a:bodyPr>
          <a:lstStyle/>
          <a:p>
            <a:r>
              <a:rPr lang="ja-JP" altLang="en-US" dirty="0" smtClean="0"/>
              <a:t>超難しい！</a:t>
            </a:r>
            <a:endParaRPr lang="en-US" dirty="0"/>
          </a:p>
        </p:txBody>
      </p:sp>
      <p:cxnSp>
        <p:nvCxnSpPr>
          <p:cNvPr id="23" name="直線矢印コネクタ 22"/>
          <p:cNvCxnSpPr>
            <a:endCxn id="21" idx="6"/>
          </p:cNvCxnSpPr>
          <p:nvPr/>
        </p:nvCxnSpPr>
        <p:spPr>
          <a:xfrm flipH="1" flipV="1">
            <a:off x="5843642" y="6420353"/>
            <a:ext cx="1392656" cy="360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日付プレースホルダー 15"/>
          <p:cNvSpPr>
            <a:spLocks noGrp="1"/>
          </p:cNvSpPr>
          <p:nvPr>
            <p:ph type="dt" sz="half" idx="10"/>
          </p:nvPr>
        </p:nvSpPr>
        <p:spPr/>
        <p:txBody>
          <a:bodyPr/>
          <a:lstStyle/>
          <a:p>
            <a:pPr eaLnBrk="1" latinLnBrk="0" hangingPunct="1"/>
            <a:r>
              <a:rPr lang="en-US" smtClean="0"/>
              <a:t>計算機科学入門</a:t>
            </a:r>
            <a:endParaRPr lang="en-US" dirty="0"/>
          </a:p>
        </p:txBody>
      </p:sp>
      <p:sp>
        <p:nvSpPr>
          <p:cNvPr id="20" name="フッター プレースホルダー 19"/>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24" name="スライド番号プレースホルダー 23"/>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38</a:t>
            </a:fld>
            <a:endParaRPr kumimoji="0" lang="en-US" dirty="0"/>
          </a:p>
        </p:txBody>
      </p:sp>
    </p:spTree>
    <p:extLst>
      <p:ext uri="{BB962C8B-B14F-4D97-AF65-F5344CB8AC3E}">
        <p14:creationId xmlns:p14="http://schemas.microsoft.com/office/powerpoint/2010/main" val="11871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style.rotation</p:attrName>
                                        </p:attrNameLst>
                                      </p:cBhvr>
                                      <p:tavLst>
                                        <p:tav tm="0">
                                          <p:val>
                                            <p:fltVal val="90"/>
                                          </p:val>
                                        </p:tav>
                                        <p:tav tm="100000">
                                          <p:val>
                                            <p:fltVal val="0"/>
                                          </p:val>
                                        </p:tav>
                                      </p:tavLst>
                                    </p:anim>
                                    <p:animEffect transition="in" filter="fade">
                                      <p:cBhvr>
                                        <p:cTn id="30" dur="1000"/>
                                        <p:tgtEl>
                                          <p:spTgt spid="2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normAutofit/>
          </a:bodyPr>
          <a:lstStyle/>
          <a:p>
            <a:r>
              <a:rPr lang="ja-JP" altLang="en-US" dirty="0" smtClean="0"/>
              <a:t>公開鍵暗号と共通鍵暗号の比較</a:t>
            </a:r>
            <a:endParaRPr 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20493503"/>
              </p:ext>
            </p:extLst>
          </p:nvPr>
        </p:nvGraphicFramePr>
        <p:xfrm>
          <a:off x="457200" y="1340769"/>
          <a:ext cx="8229600" cy="5264960"/>
        </p:xfrm>
        <a:graphic>
          <a:graphicData uri="http://schemas.openxmlformats.org/drawingml/2006/table">
            <a:tbl>
              <a:tblPr firstRow="1" bandRow="1">
                <a:tableStyleId>{5C22544A-7EE6-4342-B048-85BDC9FD1C3A}</a:tableStyleId>
              </a:tblPr>
              <a:tblGrid>
                <a:gridCol w="2386608"/>
                <a:gridCol w="2736304"/>
                <a:gridCol w="3106688"/>
              </a:tblGrid>
              <a:tr h="566627">
                <a:tc>
                  <a:txBody>
                    <a:bodyPr/>
                    <a:lstStyle/>
                    <a:p>
                      <a:pPr algn="ctr"/>
                      <a:endParaRPr lang="en-US" sz="2000" dirty="0"/>
                    </a:p>
                  </a:txBody>
                  <a:tcPr/>
                </a:tc>
                <a:tc>
                  <a:txBody>
                    <a:bodyPr/>
                    <a:lstStyle/>
                    <a:p>
                      <a:pPr algn="ctr"/>
                      <a:r>
                        <a:rPr lang="zh-TW" altLang="en-US" sz="2000" dirty="0" smtClean="0"/>
                        <a:t>秘密鍵暗号方式 </a:t>
                      </a:r>
                      <a:endParaRPr lang="en-US" sz="2000" dirty="0"/>
                    </a:p>
                  </a:txBody>
                  <a:tcPr/>
                </a:tc>
                <a:tc>
                  <a:txBody>
                    <a:bodyPr/>
                    <a:lstStyle/>
                    <a:p>
                      <a:pPr algn="ctr"/>
                      <a:r>
                        <a:rPr lang="zh-TW" altLang="en-US" sz="2000" dirty="0" smtClean="0"/>
                        <a:t>公開鍵暗号方式</a:t>
                      </a:r>
                      <a:endParaRPr lang="en-US" sz="2000" dirty="0"/>
                    </a:p>
                  </a:txBody>
                  <a:tcPr/>
                </a:tc>
              </a:tr>
              <a:tr h="566627">
                <a:tc>
                  <a:txBody>
                    <a:bodyPr/>
                    <a:lstStyle/>
                    <a:p>
                      <a:pPr algn="ctr"/>
                      <a:r>
                        <a:rPr kumimoji="1" lang="ja-JP" altLang="en-US" sz="2000" b="0" i="0" u="none" strike="noStrike" kern="1200" baseline="0" dirty="0" smtClean="0">
                          <a:solidFill>
                            <a:schemeClr val="dk1"/>
                          </a:solidFill>
                          <a:latin typeface="+mn-lt"/>
                          <a:ea typeface="+mn-ea"/>
                          <a:cs typeface="+mn-cs"/>
                        </a:rPr>
                        <a:t>暗号化鍵の関係</a:t>
                      </a:r>
                      <a:endParaRPr lang="en-US" sz="2000" dirty="0"/>
                    </a:p>
                  </a:txBody>
                  <a:tcPr/>
                </a:tc>
                <a:tc>
                  <a:txBody>
                    <a:bodyPr/>
                    <a:lstStyle/>
                    <a:p>
                      <a:pPr marL="0" algn="ctr" defTabSz="914400" rtl="0" eaLnBrk="1" latinLnBrk="0" hangingPunct="1"/>
                      <a:r>
                        <a:rPr kumimoji="1" lang="zh-TW" altLang="en-US" sz="2000" b="0" i="0" u="none" strike="noStrike" kern="1200" baseline="0" dirty="0" smtClean="0">
                          <a:solidFill>
                            <a:schemeClr val="dk1"/>
                          </a:solidFill>
                          <a:latin typeface="ＭＳ ゴシック" pitchFamily="49" charset="-128"/>
                          <a:ea typeface="ＭＳ ゴシック" pitchFamily="49" charset="-128"/>
                          <a:cs typeface="+mn-cs"/>
                        </a:rPr>
                        <a:t>暗号化鍵＝復号化鍵</a:t>
                      </a:r>
                      <a:endParaRPr kumimoji="1" lang="en-US" sz="2000" b="0" i="0" u="none" strike="noStrike" kern="1200" baseline="0" dirty="0">
                        <a:solidFill>
                          <a:schemeClr val="dk1"/>
                        </a:solidFill>
                        <a:latin typeface="ＭＳ ゴシック" pitchFamily="49" charset="-128"/>
                        <a:ea typeface="ＭＳ ゴシック" pitchFamily="49" charset="-128"/>
                        <a:cs typeface="+mn-cs"/>
                      </a:endParaRPr>
                    </a:p>
                  </a:txBody>
                  <a:tcPr/>
                </a:tc>
                <a:tc>
                  <a:txBody>
                    <a:bodyPr/>
                    <a:lstStyle/>
                    <a:p>
                      <a:pPr algn="ctr"/>
                      <a:r>
                        <a:rPr kumimoji="1" lang="zh-TW" altLang="en-US" sz="2000" b="0" i="0" u="none" strike="noStrike" kern="1200" baseline="0" dirty="0" smtClean="0">
                          <a:solidFill>
                            <a:schemeClr val="dk1"/>
                          </a:solidFill>
                          <a:latin typeface="ＭＳ ゴシック" pitchFamily="49" charset="-128"/>
                          <a:ea typeface="ＭＳ ゴシック" pitchFamily="49" charset="-128"/>
                          <a:cs typeface="+mn-cs"/>
                        </a:rPr>
                        <a:t>暗号化鍵≠復号化鍵</a:t>
                      </a:r>
                      <a:endParaRPr lang="en-US" sz="2000" dirty="0">
                        <a:latin typeface="ＭＳ ゴシック" pitchFamily="49" charset="-128"/>
                        <a:ea typeface="ＭＳ ゴシック" pitchFamily="49" charset="-128"/>
                      </a:endParaRPr>
                    </a:p>
                  </a:txBody>
                  <a:tcPr/>
                </a:tc>
              </a:tr>
              <a:tr h="605437">
                <a:tc>
                  <a:txBody>
                    <a:bodyPr/>
                    <a:lstStyle/>
                    <a:p>
                      <a:pPr algn="ctr"/>
                      <a:r>
                        <a:rPr kumimoji="1" lang="ja-JP" altLang="en-US" sz="2000" b="0" i="0" u="none" strike="noStrike" kern="1200" baseline="0" dirty="0" smtClean="0">
                          <a:solidFill>
                            <a:schemeClr val="dk1"/>
                          </a:solidFill>
                          <a:latin typeface="+mn-lt"/>
                          <a:ea typeface="+mn-ea"/>
                          <a:cs typeface="+mn-cs"/>
                        </a:rPr>
                        <a:t>暗号化鍵</a:t>
                      </a:r>
                      <a:endParaRPr lang="en-US" sz="2000" dirty="0"/>
                    </a:p>
                  </a:txBody>
                  <a:tcPr/>
                </a:tc>
                <a:tc>
                  <a:txBody>
                    <a:bodyPr/>
                    <a:lstStyle/>
                    <a:p>
                      <a:pPr algn="ctr"/>
                      <a:r>
                        <a:rPr kumimoji="1" lang="ja-JP" altLang="en-US" sz="2000" b="0" i="0" u="none" strike="noStrike" kern="1200" baseline="0" smtClean="0">
                          <a:solidFill>
                            <a:schemeClr val="dk1"/>
                          </a:solidFill>
                          <a:latin typeface="+mn-lt"/>
                          <a:ea typeface="+mn-ea"/>
                          <a:cs typeface="+mn-cs"/>
                        </a:rPr>
                        <a:t>秘 密</a:t>
                      </a:r>
                      <a:endParaRPr lang="en-US" sz="2000"/>
                    </a:p>
                  </a:txBody>
                  <a:tcPr/>
                </a:tc>
                <a:tc>
                  <a:txBody>
                    <a:bodyPr/>
                    <a:lstStyle/>
                    <a:p>
                      <a:pPr algn="ctr"/>
                      <a:r>
                        <a:rPr kumimoji="1" lang="zh-TW" altLang="en-US" sz="2000" b="0" i="0" u="none" strike="noStrike" kern="1200" baseline="0" dirty="0" smtClean="0">
                          <a:solidFill>
                            <a:schemeClr val="dk1"/>
                          </a:solidFill>
                          <a:latin typeface="ＭＳ ゴシック" pitchFamily="49" charset="-128"/>
                          <a:ea typeface="ＭＳ ゴシック" pitchFamily="49" charset="-128"/>
                          <a:cs typeface="+mn-cs"/>
                        </a:rPr>
                        <a:t>公開（署名検証）</a:t>
                      </a:r>
                      <a:endParaRPr lang="en-US" sz="2000" dirty="0">
                        <a:latin typeface="ＭＳ ゴシック" pitchFamily="49" charset="-128"/>
                        <a:ea typeface="ＭＳ ゴシック" pitchFamily="49" charset="-128"/>
                      </a:endParaRPr>
                    </a:p>
                  </a:txBody>
                  <a:tcPr/>
                </a:tc>
              </a:tr>
              <a:tr h="566627">
                <a:tc>
                  <a:txBody>
                    <a:bodyPr/>
                    <a:lstStyle/>
                    <a:p>
                      <a:pPr algn="ctr"/>
                      <a:r>
                        <a:rPr kumimoji="1" lang="ja-JP" altLang="en-US" sz="2000" b="0" i="0" u="none" strike="noStrike" kern="1200" baseline="0" smtClean="0">
                          <a:solidFill>
                            <a:schemeClr val="dk1"/>
                          </a:solidFill>
                          <a:latin typeface="+mn-lt"/>
                          <a:ea typeface="+mn-ea"/>
                          <a:cs typeface="+mn-cs"/>
                        </a:rPr>
                        <a:t>復号化鍵</a:t>
                      </a:r>
                      <a:endParaRPr lang="en-US" sz="2000"/>
                    </a:p>
                  </a:txBody>
                  <a:tcPr/>
                </a:tc>
                <a:tc>
                  <a:txBody>
                    <a:bodyPr/>
                    <a:lstStyle/>
                    <a:p>
                      <a:pPr algn="ctr"/>
                      <a:r>
                        <a:rPr kumimoji="1" lang="ja-JP" altLang="en-US" sz="2000" b="0" i="0" u="none" strike="noStrike" kern="1200" baseline="0" smtClean="0">
                          <a:solidFill>
                            <a:schemeClr val="dk1"/>
                          </a:solidFill>
                          <a:latin typeface="+mn-lt"/>
                          <a:ea typeface="+mn-ea"/>
                          <a:cs typeface="+mn-cs"/>
                        </a:rPr>
                        <a:t>秘 密</a:t>
                      </a:r>
                      <a:endParaRPr lang="en-US" sz="2000"/>
                    </a:p>
                  </a:txBody>
                  <a:tcPr/>
                </a:tc>
                <a:tc>
                  <a:txBody>
                    <a:bodyPr/>
                    <a:lstStyle/>
                    <a:p>
                      <a:pPr algn="ctr"/>
                      <a:r>
                        <a:rPr kumimoji="1" lang="ja-JP" altLang="en-US" sz="2000" b="0" i="0" u="none" strike="noStrike" kern="1200" baseline="0" smtClean="0">
                          <a:solidFill>
                            <a:schemeClr val="dk1"/>
                          </a:solidFill>
                          <a:latin typeface="+mn-lt"/>
                          <a:ea typeface="+mn-ea"/>
                          <a:cs typeface="+mn-cs"/>
                        </a:rPr>
                        <a:t>秘密（署名作成）</a:t>
                      </a:r>
                      <a:endParaRPr lang="en-US" sz="2000"/>
                    </a:p>
                  </a:txBody>
                  <a:tcPr/>
                </a:tc>
              </a:tr>
              <a:tr h="575001">
                <a:tc>
                  <a:txBody>
                    <a:bodyPr/>
                    <a:lstStyle/>
                    <a:p>
                      <a:pPr algn="ctr"/>
                      <a:r>
                        <a:rPr lang="ja-JP" altLang="en-US" sz="2000" smtClean="0"/>
                        <a:t>代表例</a:t>
                      </a:r>
                      <a:endParaRPr lang="en-US" sz="2000"/>
                    </a:p>
                  </a:txBody>
                  <a:tcPr/>
                </a:tc>
                <a:tc>
                  <a:txBody>
                    <a:bodyPr/>
                    <a:lstStyle/>
                    <a:p>
                      <a:pPr algn="ctr"/>
                      <a:r>
                        <a:rPr kumimoji="1" lang="en-US" altLang="ja-JP" sz="2000" b="1" i="0" u="none" strike="noStrike" kern="1200" baseline="0" smtClean="0">
                          <a:solidFill>
                            <a:schemeClr val="dk1"/>
                          </a:solidFill>
                          <a:latin typeface="+mn-lt"/>
                          <a:ea typeface="+mn-ea"/>
                          <a:cs typeface="+mn-cs"/>
                        </a:rPr>
                        <a:t>AES</a:t>
                      </a:r>
                      <a:endParaRPr lang="en-US" sz="2000"/>
                    </a:p>
                  </a:txBody>
                  <a:tcPr/>
                </a:tc>
                <a:tc>
                  <a:txBody>
                    <a:bodyPr/>
                    <a:lstStyle/>
                    <a:p>
                      <a:pPr algn="ctr"/>
                      <a:r>
                        <a:rPr lang="en-US" sz="2000" smtClean="0"/>
                        <a:t>RSA</a:t>
                      </a:r>
                      <a:r>
                        <a:rPr lang="ja-JP" altLang="en-US" sz="2000" smtClean="0"/>
                        <a:t>暗号</a:t>
                      </a:r>
                      <a:endParaRPr lang="en-US" sz="2000"/>
                    </a:p>
                  </a:txBody>
                  <a:tcPr/>
                </a:tc>
              </a:tr>
              <a:tr h="566627">
                <a:tc>
                  <a:txBody>
                    <a:bodyPr/>
                    <a:lstStyle/>
                    <a:p>
                      <a:pPr algn="ctr"/>
                      <a:r>
                        <a:rPr lang="ja-JP" altLang="en-US" sz="2000" smtClean="0"/>
                        <a:t>秘密鍵の</a:t>
                      </a:r>
                      <a:r>
                        <a:rPr lang="ja-JP" altLang="en-US" sz="2000" smtClean="0"/>
                        <a:t>発送</a:t>
                      </a:r>
                      <a:endParaRPr lang="en-US" sz="2000"/>
                    </a:p>
                  </a:txBody>
                  <a:tcPr/>
                </a:tc>
                <a:tc>
                  <a:txBody>
                    <a:bodyPr/>
                    <a:lstStyle/>
                    <a:p>
                      <a:pPr algn="ctr"/>
                      <a:r>
                        <a:rPr lang="ja-JP" altLang="en-US" sz="2000" smtClean="0"/>
                        <a:t>必要</a:t>
                      </a:r>
                      <a:endParaRPr lang="en-US" sz="2000"/>
                    </a:p>
                  </a:txBody>
                  <a:tcPr/>
                </a:tc>
                <a:tc>
                  <a:txBody>
                    <a:bodyPr/>
                    <a:lstStyle/>
                    <a:p>
                      <a:pPr algn="ctr"/>
                      <a:r>
                        <a:rPr lang="ja-JP" altLang="en-US" sz="2000" smtClean="0"/>
                        <a:t>不要</a:t>
                      </a:r>
                      <a:endParaRPr lang="en-US" sz="2000"/>
                    </a:p>
                  </a:txBody>
                  <a:tcPr/>
                </a:tc>
              </a:tr>
              <a:tr h="684760">
                <a:tc>
                  <a:txBody>
                    <a:bodyPr/>
                    <a:lstStyle/>
                    <a:p>
                      <a:pPr algn="ctr"/>
                      <a:r>
                        <a:rPr lang="ja-JP" altLang="en-US" sz="2000" smtClean="0"/>
                        <a:t>秘密鍵の保持</a:t>
                      </a:r>
                      <a:endParaRPr lang="en-US" sz="2000"/>
                    </a:p>
                  </a:txBody>
                  <a:tcPr/>
                </a:tc>
                <a:tc>
                  <a:txBody>
                    <a:bodyPr/>
                    <a:lstStyle/>
                    <a:p>
                      <a:pPr algn="ctr"/>
                      <a:r>
                        <a:rPr lang="ja-JP" altLang="en-US" sz="2000" smtClean="0"/>
                        <a:t>多い（通信相手の数）</a:t>
                      </a:r>
                      <a:endParaRPr lang="en-US" sz="2000"/>
                    </a:p>
                  </a:txBody>
                  <a:tcPr/>
                </a:tc>
                <a:tc>
                  <a:txBody>
                    <a:bodyPr/>
                    <a:lstStyle/>
                    <a:p>
                      <a:pPr algn="ctr"/>
                      <a:r>
                        <a:rPr lang="ja-JP" altLang="en-US" sz="2000" smtClean="0"/>
                        <a:t>少ない（</a:t>
                      </a:r>
                      <a:r>
                        <a:rPr lang="ja-JP" altLang="en-US" sz="2000" smtClean="0"/>
                        <a:t>自分の鍵</a:t>
                      </a:r>
                      <a:r>
                        <a:rPr lang="ja-JP" altLang="en-US" sz="2000" smtClean="0"/>
                        <a:t>のみ）</a:t>
                      </a:r>
                      <a:endParaRPr lang="en-US" sz="2000"/>
                    </a:p>
                  </a:txBody>
                  <a:tcPr/>
                </a:tc>
              </a:tr>
              <a:tr h="566627">
                <a:tc>
                  <a:txBody>
                    <a:bodyPr/>
                    <a:lstStyle/>
                    <a:p>
                      <a:pPr algn="ctr"/>
                      <a:r>
                        <a:rPr lang="ja-JP" altLang="en-US" sz="2000" smtClean="0"/>
                        <a:t>安全な認証</a:t>
                      </a:r>
                      <a:endParaRPr lang="en-US" sz="2000"/>
                    </a:p>
                  </a:txBody>
                  <a:tcPr/>
                </a:tc>
                <a:tc>
                  <a:txBody>
                    <a:bodyPr/>
                    <a:lstStyle/>
                    <a:p>
                      <a:pPr algn="ctr"/>
                      <a:r>
                        <a:rPr lang="ja-JP" altLang="en-US" sz="2000" smtClean="0"/>
                        <a:t>困難</a:t>
                      </a:r>
                      <a:endParaRPr lang="en-US" sz="2000"/>
                    </a:p>
                  </a:txBody>
                  <a:tcPr/>
                </a:tc>
                <a:tc>
                  <a:txBody>
                    <a:bodyPr/>
                    <a:lstStyle/>
                    <a:p>
                      <a:pPr algn="ctr"/>
                      <a:r>
                        <a:rPr lang="ja-JP" altLang="en-US" sz="2000" smtClean="0"/>
                        <a:t>容易</a:t>
                      </a:r>
                      <a:endParaRPr lang="en-US" sz="2000" dirty="0"/>
                    </a:p>
                  </a:txBody>
                  <a:tcPr/>
                </a:tc>
              </a:tr>
              <a:tr h="566627">
                <a:tc>
                  <a:txBody>
                    <a:bodyPr/>
                    <a:lstStyle/>
                    <a:p>
                      <a:pPr algn="ctr"/>
                      <a:r>
                        <a:rPr lang="ja-JP" altLang="en-US" sz="2000" smtClean="0"/>
                        <a:t>暗号化高速</a:t>
                      </a:r>
                      <a:endParaRPr lang="en-US" sz="2000"/>
                    </a:p>
                  </a:txBody>
                  <a:tcPr/>
                </a:tc>
                <a:tc>
                  <a:txBody>
                    <a:bodyPr/>
                    <a:lstStyle/>
                    <a:p>
                      <a:pPr algn="ctr"/>
                      <a:r>
                        <a:rPr lang="ja-JP" altLang="en-US" sz="2000" smtClean="0"/>
                        <a:t>速い</a:t>
                      </a:r>
                      <a:endParaRPr lang="en-US" sz="2000"/>
                    </a:p>
                  </a:txBody>
                  <a:tcPr/>
                </a:tc>
                <a:tc>
                  <a:txBody>
                    <a:bodyPr/>
                    <a:lstStyle/>
                    <a:p>
                      <a:pPr algn="ctr"/>
                      <a:r>
                        <a:rPr lang="en-US" altLang="ja-JP" sz="2000" dirty="0" smtClean="0"/>
                        <a:t>(</a:t>
                      </a:r>
                      <a:r>
                        <a:rPr lang="ja-JP" altLang="en-US" sz="2000" dirty="0" smtClean="0"/>
                        <a:t>比較的に）遅い</a:t>
                      </a:r>
                      <a:endParaRPr lang="en-US" sz="2000" dirty="0"/>
                    </a:p>
                  </a:txBody>
                  <a:tcPr/>
                </a:tc>
              </a:tr>
            </a:tbl>
          </a:graphicData>
        </a:graphic>
      </p:graphicFrame>
      <p:sp>
        <p:nvSpPr>
          <p:cNvPr id="3" name="日付プレースホルダー 2"/>
          <p:cNvSpPr>
            <a:spLocks noGrp="1"/>
          </p:cNvSpPr>
          <p:nvPr>
            <p:ph type="dt" sz="half" idx="10"/>
          </p:nvPr>
        </p:nvSpPr>
        <p:spPr>
          <a:xfrm>
            <a:off x="395536" y="6492875"/>
            <a:ext cx="2133600" cy="365125"/>
          </a:xfrm>
        </p:spPr>
        <p:txBody>
          <a:bodyPr/>
          <a:lstStyle/>
          <a:p>
            <a:pPr eaLnBrk="1" latinLnBrk="0" hangingPunct="1"/>
            <a:r>
              <a:rPr lang="en-US" dirty="0" err="1" smtClean="0"/>
              <a:t>計算機科学入門</a:t>
            </a:r>
            <a:endParaRPr lang="en-US" dirty="0"/>
          </a:p>
        </p:txBody>
      </p:sp>
      <p:sp>
        <p:nvSpPr>
          <p:cNvPr id="5" name="フッター プレースホルダー 4"/>
          <p:cNvSpPr>
            <a:spLocks noGrp="1"/>
          </p:cNvSpPr>
          <p:nvPr>
            <p:ph type="ftr" sz="quarter" idx="11"/>
          </p:nvPr>
        </p:nvSpPr>
        <p:spPr>
          <a:xfrm>
            <a:off x="3131840" y="6518115"/>
            <a:ext cx="2895600" cy="365125"/>
          </a:xfrm>
        </p:spPr>
        <p:txBody>
          <a:bodyPr/>
          <a:lstStyle/>
          <a:p>
            <a:r>
              <a:rPr kumimoji="0" lang="ja-JP" altLang="en-US" dirty="0" smtClean="0"/>
              <a:t>暗号学における主なプロトコルへの入門</a:t>
            </a:r>
            <a:endParaRPr kumimoji="0" lang="en-US" dirty="0"/>
          </a:p>
        </p:txBody>
      </p:sp>
      <p:sp>
        <p:nvSpPr>
          <p:cNvPr id="6" name="スライド番号プレースホルダー 5"/>
          <p:cNvSpPr>
            <a:spLocks noGrp="1"/>
          </p:cNvSpPr>
          <p:nvPr>
            <p:ph type="sldNum" sz="quarter" idx="12"/>
          </p:nvPr>
        </p:nvSpPr>
        <p:spPr>
          <a:xfrm>
            <a:off x="6894394" y="6451885"/>
            <a:ext cx="2133600" cy="365125"/>
          </a:xfrm>
        </p:spPr>
        <p:txBody>
          <a:bodyPr/>
          <a:lstStyle/>
          <a:p>
            <a:pPr eaLnBrk="1" latinLnBrk="0" hangingPunct="1"/>
            <a:fld id="{EA7C8D44-3667-46F6-9772-CC52308E2A7F}" type="slidenum">
              <a:rPr kumimoji="0" lang="en-US" smtClean="0"/>
              <a:pPr eaLnBrk="1" latinLnBrk="0" hangingPunct="1"/>
              <a:t>39</a:t>
            </a:fld>
            <a:endParaRPr kumimoji="0" lang="en-US" dirty="0"/>
          </a:p>
        </p:txBody>
      </p:sp>
    </p:spTree>
    <p:extLst>
      <p:ext uri="{BB962C8B-B14F-4D97-AF65-F5344CB8AC3E}">
        <p14:creationId xmlns:p14="http://schemas.microsoft.com/office/powerpoint/2010/main" val="2968686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900" dirty="0" smtClean="0"/>
              <a:t>暗号学とは？</a:t>
            </a:r>
            <a:r>
              <a:rPr lang="en-US" altLang="ja-JP" sz="4900" dirty="0" smtClean="0"/>
              <a:t/>
            </a:r>
            <a:br>
              <a:rPr lang="en-US" altLang="ja-JP" sz="4900" dirty="0" smtClean="0"/>
            </a:br>
            <a:r>
              <a:rPr lang="ja-JP" altLang="en-US" sz="3600" dirty="0" smtClean="0"/>
              <a:t>情報セキュリティの基礎として</a:t>
            </a:r>
            <a:endParaRPr kumimoji="1" lang="ja-JP" altLang="en-US" dirty="0"/>
          </a:p>
        </p:txBody>
      </p:sp>
      <p:sp>
        <p:nvSpPr>
          <p:cNvPr id="3" name="コンテンツ プレースホルダー 2"/>
          <p:cNvSpPr>
            <a:spLocks noGrp="1"/>
          </p:cNvSpPr>
          <p:nvPr>
            <p:ph idx="1"/>
          </p:nvPr>
        </p:nvSpPr>
        <p:spPr>
          <a:xfrm>
            <a:off x="457200" y="1556792"/>
            <a:ext cx="8229600" cy="4709120"/>
          </a:xfrm>
        </p:spPr>
        <p:txBody>
          <a:bodyPr>
            <a:normAutofit fontScale="70000" lnSpcReduction="20000"/>
          </a:bodyPr>
          <a:lstStyle/>
          <a:p>
            <a:pPr marL="0" indent="0">
              <a:buNone/>
            </a:pPr>
            <a:r>
              <a:rPr kumimoji="1" lang="ja-JP" altLang="en-US" dirty="0" smtClean="0"/>
              <a:t>情報セキュリティ </a:t>
            </a:r>
            <a:r>
              <a:rPr lang="ja-JP" altLang="en-US" dirty="0"/>
              <a:t>とは</a:t>
            </a:r>
            <a:r>
              <a:rPr lang="ja-JP" altLang="en-US" dirty="0" smtClean="0"/>
              <a:t>？</a:t>
            </a:r>
            <a:endParaRPr lang="en-US" altLang="ja-JP" dirty="0" smtClean="0"/>
          </a:p>
          <a:p>
            <a:r>
              <a:rPr lang="ja-JP" altLang="en-US" dirty="0" smtClean="0"/>
              <a:t>電子データの利用の不正に対しての対策法</a:t>
            </a:r>
            <a:endParaRPr lang="en-US" altLang="ja-JP" dirty="0" smtClean="0"/>
          </a:p>
          <a:p>
            <a:pPr lvl="1"/>
            <a:r>
              <a:rPr lang="ja-JP" altLang="en-US" dirty="0" smtClean="0"/>
              <a:t>不正とは：関連のデータの盗聴、改ざん、置換あるいは破壊。</a:t>
            </a:r>
            <a:endParaRPr lang="en-US" altLang="ja-JP" dirty="0" smtClean="0"/>
          </a:p>
          <a:p>
            <a:pPr marL="0" indent="0">
              <a:buNone/>
            </a:pPr>
            <a:endParaRPr lang="en-US" altLang="ja-JP" dirty="0" smtClean="0"/>
          </a:p>
          <a:p>
            <a:pPr marL="0" indent="0">
              <a:buNone/>
            </a:pPr>
            <a:r>
              <a:rPr lang="ja-JP" altLang="en-US" dirty="0" smtClean="0"/>
              <a:t>基盤となる三つのサービスを</a:t>
            </a:r>
            <a:r>
              <a:rPr lang="ja-JP" altLang="en-US" dirty="0"/>
              <a:t>維持</a:t>
            </a:r>
            <a:r>
              <a:rPr lang="ja-JP" altLang="en-US" dirty="0" smtClean="0"/>
              <a:t>する：</a:t>
            </a:r>
            <a:endParaRPr lang="en-US" altLang="ja-JP" dirty="0"/>
          </a:p>
          <a:p>
            <a:endParaRPr lang="en-US" altLang="ja-JP" dirty="0"/>
          </a:p>
          <a:p>
            <a:r>
              <a:rPr lang="ja-JP" altLang="en-US" dirty="0" smtClean="0"/>
              <a:t>機密性</a:t>
            </a:r>
            <a:r>
              <a:rPr lang="en-US" altLang="ja-JP" dirty="0" smtClean="0"/>
              <a:t>  </a:t>
            </a:r>
            <a:r>
              <a:rPr lang="ja-JP" altLang="en-US" dirty="0" smtClean="0"/>
              <a:t>（</a:t>
            </a:r>
            <a:r>
              <a:rPr lang="en-US" altLang="ja-JP" dirty="0" smtClean="0"/>
              <a:t>Confidentiality</a:t>
            </a:r>
            <a:r>
              <a:rPr lang="ja-JP" altLang="en-US" dirty="0" smtClean="0"/>
              <a:t>）</a:t>
            </a:r>
            <a:endParaRPr lang="en-US" altLang="ja-JP" dirty="0" smtClean="0"/>
          </a:p>
          <a:p>
            <a:pPr lvl="1"/>
            <a:r>
              <a:rPr lang="ja-JP" altLang="en-US" dirty="0" smtClean="0"/>
              <a:t>権限</a:t>
            </a:r>
            <a:r>
              <a:rPr lang="ja-JP" altLang="en-US" dirty="0"/>
              <a:t>の</a:t>
            </a:r>
            <a:r>
              <a:rPr lang="ja-JP" altLang="en-US" dirty="0" smtClean="0"/>
              <a:t>ない人から</a:t>
            </a:r>
            <a:r>
              <a:rPr lang="ja-JP" altLang="en-US" dirty="0"/>
              <a:t>秘匿</a:t>
            </a:r>
            <a:r>
              <a:rPr lang="ja-JP" altLang="en-US" dirty="0" smtClean="0"/>
              <a:t>すること</a:t>
            </a:r>
            <a:endParaRPr lang="en-US" altLang="ja-JP" dirty="0" smtClean="0"/>
          </a:p>
          <a:p>
            <a:pPr lvl="1"/>
            <a:endParaRPr lang="en-US" altLang="ja-JP" dirty="0"/>
          </a:p>
          <a:p>
            <a:r>
              <a:rPr lang="ja-JP" altLang="en-US" dirty="0" smtClean="0"/>
              <a:t>完全性</a:t>
            </a:r>
            <a:r>
              <a:rPr lang="en-US" altLang="ja-JP" dirty="0" smtClean="0"/>
              <a:t> </a:t>
            </a:r>
            <a:r>
              <a:rPr lang="ja-JP" altLang="en-US" dirty="0" smtClean="0"/>
              <a:t>（</a:t>
            </a:r>
            <a:r>
              <a:rPr lang="en-US" altLang="ja-JP" dirty="0"/>
              <a:t>Integrity</a:t>
            </a:r>
            <a:r>
              <a:rPr lang="en-US" altLang="ja-JP" dirty="0" smtClean="0"/>
              <a:t>)</a:t>
            </a:r>
          </a:p>
          <a:p>
            <a:pPr lvl="1"/>
            <a:r>
              <a:rPr lang="ja-JP" altLang="en-US" dirty="0" smtClean="0"/>
              <a:t>データが偽物でないことを保証する</a:t>
            </a:r>
            <a:endParaRPr lang="en-US" altLang="ja-JP" dirty="0" smtClean="0"/>
          </a:p>
          <a:p>
            <a:pPr lvl="1"/>
            <a:endParaRPr lang="en-US" altLang="ja-JP" dirty="0" smtClean="0"/>
          </a:p>
          <a:p>
            <a:r>
              <a:rPr lang="ja-JP" altLang="en-US" dirty="0" smtClean="0"/>
              <a:t>可用性</a:t>
            </a:r>
            <a:r>
              <a:rPr lang="en-US" altLang="ja-JP" dirty="0" smtClean="0"/>
              <a:t> (</a:t>
            </a:r>
            <a:r>
              <a:rPr lang="en-US" altLang="ja-JP" dirty="0"/>
              <a:t>Availability</a:t>
            </a:r>
            <a:r>
              <a:rPr lang="ja-JP" altLang="en-US" dirty="0" smtClean="0"/>
              <a:t>）</a:t>
            </a:r>
            <a:endParaRPr lang="en-US" altLang="ja-JP" dirty="0" smtClean="0"/>
          </a:p>
          <a:p>
            <a:pPr lvl="1"/>
            <a:r>
              <a:rPr lang="ja-JP" altLang="en-US" dirty="0" smtClean="0"/>
              <a:t>セキュリティ機能を設定した後で、システムが上々に動く</a:t>
            </a:r>
            <a:endParaRPr lang="en-US" altLang="ja-JP" dirty="0" smtClean="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861048"/>
            <a:ext cx="3604825" cy="1368152"/>
          </a:xfrm>
          <a:prstGeom prst="rect">
            <a:avLst/>
          </a:prstGeom>
        </p:spPr>
      </p:pic>
      <p:sp>
        <p:nvSpPr>
          <p:cNvPr id="6" name="円/楕円 5"/>
          <p:cNvSpPr/>
          <p:nvPr/>
        </p:nvSpPr>
        <p:spPr>
          <a:xfrm>
            <a:off x="5004048" y="3645024"/>
            <a:ext cx="151216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780928"/>
            <a:ext cx="3673878" cy="720080"/>
          </a:xfrm>
          <a:prstGeom prst="rect">
            <a:avLst/>
          </a:prstGeom>
        </p:spPr>
      </p:pic>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8" name="フッター プレースホルダー 7"/>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9" name="スライド番号プレースホルダー 8"/>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a:t>
            </a:fld>
            <a:endParaRPr kumimoji="0" lang="en-US" dirty="0"/>
          </a:p>
        </p:txBody>
      </p:sp>
    </p:spTree>
    <p:extLst>
      <p:ext uri="{BB962C8B-B14F-4D97-AF65-F5344CB8AC3E}">
        <p14:creationId xmlns:p14="http://schemas.microsoft.com/office/powerpoint/2010/main" val="16124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506298" y="0"/>
            <a:ext cx="8229600" cy="908720"/>
          </a:xfrm>
        </p:spPr>
        <p:txBody>
          <a:bodyPr>
            <a:normAutofit/>
          </a:bodyPr>
          <a:lstStyle/>
          <a:p>
            <a:r>
              <a:rPr lang="en-US" altLang="ja-JP" dirty="0"/>
              <a:t>Hybrid</a:t>
            </a:r>
            <a:r>
              <a:rPr lang="ja-JP" altLang="en-US" dirty="0"/>
              <a:t>暗号</a:t>
            </a:r>
            <a:r>
              <a:rPr lang="ja-JP" altLang="en-US" dirty="0" smtClean="0"/>
              <a:t>方式　</a:t>
            </a:r>
            <a:r>
              <a:rPr lang="en-US" altLang="ja-JP" sz="2800" dirty="0" smtClean="0"/>
              <a:t>(</a:t>
            </a:r>
            <a:r>
              <a:rPr lang="ja-JP" altLang="en-US" sz="2800" dirty="0" smtClean="0"/>
              <a:t>共通鍵の交換</a:t>
            </a:r>
            <a:r>
              <a:rPr lang="en-US" altLang="ja-JP" sz="2800" dirty="0" smtClean="0"/>
              <a:t>)</a:t>
            </a:r>
            <a:endParaRPr kumimoji="1" lang="ja-JP" altLang="en-US" sz="2800" dirty="0"/>
          </a:p>
        </p:txBody>
      </p:sp>
      <p:sp>
        <p:nvSpPr>
          <p:cNvPr id="4" name="日付プレースホルダー 3"/>
          <p:cNvSpPr>
            <a:spLocks noGrp="1"/>
          </p:cNvSpPr>
          <p:nvPr>
            <p:ph type="dt" sz="half" idx="10"/>
          </p:nvPr>
        </p:nvSpPr>
        <p:spPr/>
        <p:txBody>
          <a:bodyPr/>
          <a:lstStyle/>
          <a:p>
            <a:pPr eaLnBrk="1" latinLnBrk="0" hangingPunct="1"/>
            <a:r>
              <a:rPr lang="ja-JP" altLang="en-US" smtClean="0"/>
              <a:t>計算機科学入門</a:t>
            </a:r>
            <a:endParaRPr lang="en-US"/>
          </a:p>
        </p:txBody>
      </p:sp>
      <p:sp>
        <p:nvSpPr>
          <p:cNvPr id="2" name="フッター プレースホルダー 1"/>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3" name="スライド番号プレースホルダー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40</a:t>
            </a:fld>
            <a:endParaRPr kumimoji="0" lang="en-US"/>
          </a:p>
        </p:txBody>
      </p:sp>
      <p:sp>
        <p:nvSpPr>
          <p:cNvPr id="49" name="円/楕円 48"/>
          <p:cNvSpPr/>
          <p:nvPr/>
        </p:nvSpPr>
        <p:spPr>
          <a:xfrm>
            <a:off x="874812" y="4260869"/>
            <a:ext cx="7492572" cy="1936665"/>
          </a:xfrm>
          <a:prstGeom prst="ellipse">
            <a:avLst/>
          </a:prstGeom>
          <a:solidFill>
            <a:srgbClr val="CC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2242966" y="4004773"/>
            <a:ext cx="4940065"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spc="50" smtClean="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共通鍵の対称暗号の段階</a:t>
            </a:r>
            <a:endParaRPr lang="ja-JP" altLang="en-US" sz="2000" b="1" cap="none" spc="50" dirty="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1" name="右矢印 50"/>
          <p:cNvSpPr/>
          <p:nvPr/>
        </p:nvSpPr>
        <p:spPr>
          <a:xfrm>
            <a:off x="3251076" y="4758606"/>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6" descr="C:\Users\tyasuda\AppData\Local\Microsoft\Windows\Temporary Internet Files\Content.IE5\FAHUO7A7\MC900431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452" y="4620907"/>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3" name="Picture 4" descr="C:\Users\tyasuda\AppData\Local\Microsoft\Windows\Temporary Internet Files\Content.IE5\6G6W7DUK\MC9004316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916" y="4548899"/>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54" name="右矢印 53"/>
          <p:cNvSpPr/>
          <p:nvPr/>
        </p:nvSpPr>
        <p:spPr>
          <a:xfrm rot="10800000">
            <a:off x="3107061" y="5172570"/>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Picture 4" descr="C:\Users\tyasuda\AppData\Local\Microsoft\Windows\Temporary Internet Files\Content.IE5\6G6W7DUK\MC90023969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9104" y="4948863"/>
            <a:ext cx="579804" cy="4641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tyasuda\AppData\Local\Microsoft\Windows\Temporary Internet Files\Content.IE5\6G6W7DUK\MC90023969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5572" y="4948863"/>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57" name="下矢印 56"/>
          <p:cNvSpPr/>
          <p:nvPr/>
        </p:nvSpPr>
        <p:spPr>
          <a:xfrm>
            <a:off x="1304990" y="5701027"/>
            <a:ext cx="217894" cy="2880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58" name="Picture 2" descr="C:\Users\tyasuda\AppData\Local\Microsoft\Windows\Temporary Internet Files\Content.IE5\Y76RCTG8\MC90043383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836" y="6061067"/>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59" name="下矢印 58"/>
          <p:cNvSpPr/>
          <p:nvPr/>
        </p:nvSpPr>
        <p:spPr>
          <a:xfrm>
            <a:off x="7857718" y="5701027"/>
            <a:ext cx="217894" cy="2880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60" name="Picture 2" descr="C:\Users\tyasuda\AppData\Local\Microsoft\Windows\Temporary Internet Files\Content.IE5\Y76RCTG8\MC90043383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3564" y="6061067"/>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88" name="円/楕円 87"/>
          <p:cNvSpPr/>
          <p:nvPr/>
        </p:nvSpPr>
        <p:spPr>
          <a:xfrm>
            <a:off x="926370" y="1314570"/>
            <a:ext cx="7492572" cy="1936665"/>
          </a:xfrm>
          <a:prstGeom prst="ellipse">
            <a:avLst/>
          </a:prstGeom>
          <a:solidFill>
            <a:srgbClr val="CCFFCC"/>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9" name="Picture 6" descr="C:\Users\tyasuda\AppData\Local\Microsoft\Windows\Temporary Internet Files\Content.IE5\FAHUO7A7\MC900431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888" y="1711114"/>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0" name="Picture 4" descr="C:\Users\tyasuda\AppData\Local\Microsoft\Windows\Temporary Internet Files\Content.IE5\6G6W7DUK\MC9004316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474" y="1739262"/>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1" name="図 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354981">
            <a:off x="6329420" y="912505"/>
            <a:ext cx="585691" cy="423587"/>
          </a:xfrm>
          <a:prstGeom prst="rect">
            <a:avLst/>
          </a:prstGeom>
        </p:spPr>
      </p:pic>
      <p:pic>
        <p:nvPicPr>
          <p:cNvPr id="9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069" y="2832033"/>
            <a:ext cx="506258"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276686">
            <a:off x="1542491" y="2796483"/>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テキスト ボックス 93"/>
          <p:cNvSpPr txBox="1"/>
          <p:nvPr/>
        </p:nvSpPr>
        <p:spPr>
          <a:xfrm>
            <a:off x="2153286" y="2881902"/>
            <a:ext cx="652743" cy="369332"/>
          </a:xfrm>
          <a:prstGeom prst="rect">
            <a:avLst/>
          </a:prstGeom>
          <a:noFill/>
        </p:spPr>
        <p:txBody>
          <a:bodyPr wrap="none" rtlCol="0">
            <a:spAutoFit/>
          </a:bodyPr>
          <a:lstStyle/>
          <a:p>
            <a:r>
              <a:rPr kumimoji="1" lang="en-US" altLang="ja-JP" dirty="0" smtClean="0"/>
              <a:t>Alice</a:t>
            </a:r>
            <a:endParaRPr kumimoji="1" lang="ja-JP" altLang="en-US" dirty="0"/>
          </a:p>
        </p:txBody>
      </p:sp>
      <p:sp>
        <p:nvSpPr>
          <p:cNvPr id="95" name="テキスト ボックス 94"/>
          <p:cNvSpPr txBox="1"/>
          <p:nvPr/>
        </p:nvSpPr>
        <p:spPr>
          <a:xfrm>
            <a:off x="6640483" y="2900494"/>
            <a:ext cx="556563" cy="369332"/>
          </a:xfrm>
          <a:prstGeom prst="rect">
            <a:avLst/>
          </a:prstGeom>
          <a:noFill/>
        </p:spPr>
        <p:txBody>
          <a:bodyPr wrap="none" rtlCol="0">
            <a:spAutoFit/>
          </a:bodyPr>
          <a:lstStyle/>
          <a:p>
            <a:r>
              <a:rPr kumimoji="1" lang="en-US" altLang="ja-JP" dirty="0" smtClean="0"/>
              <a:t>Bob</a:t>
            </a:r>
            <a:endParaRPr kumimoji="1" lang="ja-JP" altLang="en-US" dirty="0"/>
          </a:p>
        </p:txBody>
      </p:sp>
      <p:sp>
        <p:nvSpPr>
          <p:cNvPr id="96" name="正方形/長方形 95"/>
          <p:cNvSpPr/>
          <p:nvPr/>
        </p:nvSpPr>
        <p:spPr>
          <a:xfrm>
            <a:off x="7309515" y="900973"/>
            <a:ext cx="360040" cy="3636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877932" y="2909786"/>
            <a:ext cx="356300" cy="3600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169608" y="2900493"/>
            <a:ext cx="360040" cy="350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右矢印 98"/>
          <p:cNvSpPr/>
          <p:nvPr/>
        </p:nvSpPr>
        <p:spPr>
          <a:xfrm>
            <a:off x="3086610" y="1879166"/>
            <a:ext cx="3634278" cy="302993"/>
          </a:xfrm>
          <a:prstGeom prst="rightArrow">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左矢印 99"/>
          <p:cNvSpPr/>
          <p:nvPr/>
        </p:nvSpPr>
        <p:spPr>
          <a:xfrm>
            <a:off x="3086610" y="2225462"/>
            <a:ext cx="3634278" cy="280731"/>
          </a:xfrm>
          <a:prstGeom prst="leftArrow">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1169608" y="2074145"/>
            <a:ext cx="342038" cy="3527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7841928" y="2002138"/>
            <a:ext cx="360040" cy="35973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765624" y="2868564"/>
            <a:ext cx="360040" cy="35973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8345662" y="2940266"/>
            <a:ext cx="336720" cy="32956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278298" y="2896218"/>
            <a:ext cx="360040" cy="359735"/>
          </a:xfrm>
          <a:prstGeom prst="rect">
            <a:avLst/>
          </a:prstGeom>
          <a:solidFill>
            <a:srgbClr val="7E4B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8774598" y="2909787"/>
            <a:ext cx="360040" cy="359735"/>
          </a:xfrm>
          <a:prstGeom prst="rect">
            <a:avLst/>
          </a:prstGeom>
          <a:solidFill>
            <a:srgbClr val="7E4B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6823876" y="832984"/>
            <a:ext cx="485639" cy="492443"/>
          </a:xfrm>
          <a:prstGeom prst="rect">
            <a:avLst/>
          </a:prstGeom>
          <a:noFill/>
        </p:spPr>
        <p:txBody>
          <a:bodyPr wrap="square" rtlCol="0">
            <a:spAutoFit/>
          </a:bodyPr>
          <a:lstStyle/>
          <a:p>
            <a:r>
              <a:rPr kumimoji="1" lang="en-US" altLang="ja-JP" sz="2600" dirty="0" smtClean="0"/>
              <a:t>=</a:t>
            </a:r>
            <a:endParaRPr kumimoji="1" lang="ja-JP" altLang="en-US" sz="2600" dirty="0"/>
          </a:p>
        </p:txBody>
      </p:sp>
      <p:sp>
        <p:nvSpPr>
          <p:cNvPr id="108" name="テキスト ボックス 107"/>
          <p:cNvSpPr txBox="1"/>
          <p:nvPr/>
        </p:nvSpPr>
        <p:spPr>
          <a:xfrm>
            <a:off x="7841928" y="759651"/>
            <a:ext cx="1007468" cy="646331"/>
          </a:xfrm>
          <a:prstGeom prst="rect">
            <a:avLst/>
          </a:prstGeom>
          <a:noFill/>
        </p:spPr>
        <p:txBody>
          <a:bodyPr wrap="square" rtlCol="0">
            <a:spAutoFit/>
          </a:bodyPr>
          <a:lstStyle/>
          <a:p>
            <a:r>
              <a:rPr lang="en-US" dirty="0" smtClean="0"/>
              <a:t>Bob</a:t>
            </a:r>
            <a:r>
              <a:rPr lang="ja-JP" altLang="en-US" dirty="0" smtClean="0"/>
              <a:t>の公開鍵</a:t>
            </a:r>
            <a:endParaRPr lang="en-US" dirty="0"/>
          </a:p>
        </p:txBody>
      </p:sp>
      <p:sp>
        <p:nvSpPr>
          <p:cNvPr id="109" name="正方形/長方形 108"/>
          <p:cNvSpPr/>
          <p:nvPr/>
        </p:nvSpPr>
        <p:spPr>
          <a:xfrm>
            <a:off x="1160607" y="2909786"/>
            <a:ext cx="360040" cy="3507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7876950" y="2881902"/>
            <a:ext cx="356300" cy="3600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7309515" y="897360"/>
            <a:ext cx="360040" cy="3636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7340376" y="888268"/>
            <a:ext cx="360040" cy="3636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560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81481E-6 L -0.67049 0.22871 " pathEditMode="relative" rAng="0" ptsTypes="AA">
                                      <p:cBhvr>
                                        <p:cTn id="6" dur="1100" fill="hold"/>
                                        <p:tgtEl>
                                          <p:spTgt spid="96"/>
                                        </p:tgtEl>
                                        <p:attrNameLst>
                                          <p:attrName>ppt_x</p:attrName>
                                          <p:attrName>ppt_y</p:attrName>
                                        </p:attrNameLst>
                                      </p:cBhvr>
                                      <p:rCtr x="-33524" y="11435"/>
                                    </p:animMotion>
                                  </p:childTnLst>
                                </p:cTn>
                              </p:par>
                              <p:par>
                                <p:cTn id="7" presetID="42" presetClass="path" presetSubtype="0" accel="50000" decel="50000" fill="hold" grpId="0" nodeType="withEffect">
                                  <p:stCondLst>
                                    <p:cond delay="0"/>
                                  </p:stCondLst>
                                  <p:childTnLst>
                                    <p:animMotion origin="layout" path="M -5.55556E-7 0 L 0.05521 0.23102 " pathEditMode="relative" rAng="0" ptsTypes="AA">
                                      <p:cBhvr>
                                        <p:cTn id="8" dur="1100" fill="hold"/>
                                        <p:tgtEl>
                                          <p:spTgt spid="111"/>
                                        </p:tgtEl>
                                        <p:attrNameLst>
                                          <p:attrName>ppt_x</p:attrName>
                                          <p:attrName>ppt_y</p:attrName>
                                        </p:attrNameLst>
                                      </p:cBhvr>
                                      <p:rCtr x="2760" y="11551"/>
                                    </p:animMotion>
                                  </p:childTnLst>
                                </p:cTn>
                              </p:par>
                              <p:par>
                                <p:cTn id="9" presetID="1" presetClass="entr" presetSubtype="0" fill="hold" grpId="0" nodeType="with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94444E-6 4.44444E-6 L 0.00104 -0.06204 " pathEditMode="relative" rAng="0" ptsTypes="AA">
                                      <p:cBhvr>
                                        <p:cTn id="14" dur="1100" fill="hold"/>
                                        <p:tgtEl>
                                          <p:spTgt spid="98"/>
                                        </p:tgtEl>
                                        <p:attrNameLst>
                                          <p:attrName>ppt_x</p:attrName>
                                          <p:attrName>ppt_y</p:attrName>
                                        </p:attrNameLst>
                                      </p:cBhvr>
                                      <p:rCtr x="52" y="-3102"/>
                                    </p:animMotion>
                                  </p:childTnLst>
                                </p:cTn>
                              </p:par>
                              <p:par>
                                <p:cTn id="15" presetID="42" presetClass="path" presetSubtype="0" accel="50000" decel="50000" fill="hold" grpId="0" nodeType="withEffect">
                                  <p:stCondLst>
                                    <p:cond delay="0"/>
                                  </p:stCondLst>
                                  <p:childTnLst>
                                    <p:animMotion origin="layout" path="M 5E-6 2.59259E-6 L -0.00017 -0.06389 " pathEditMode="relative" rAng="0" ptsTypes="AA">
                                      <p:cBhvr>
                                        <p:cTn id="16" dur="1300" fill="hold"/>
                                        <p:tgtEl>
                                          <p:spTgt spid="97"/>
                                        </p:tgtEl>
                                        <p:attrNameLst>
                                          <p:attrName>ppt_x</p:attrName>
                                          <p:attrName>ppt_y</p:attrName>
                                        </p:attrNameLst>
                                      </p:cBhvr>
                                      <p:rCtr x="-17" y="-3194"/>
                                    </p:animMotion>
                                  </p:childTnLst>
                                </p:cTn>
                              </p:par>
                              <p:par>
                                <p:cTn id="17" presetID="1"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1000"/>
                                        <p:tgtEl>
                                          <p:spTgt spid="102"/>
                                        </p:tgtEl>
                                      </p:cBhvr>
                                    </p:animEffect>
                                    <p:anim calcmode="lin" valueType="num">
                                      <p:cBhvr>
                                        <p:cTn id="24" dur="1000" fill="hold"/>
                                        <p:tgtEl>
                                          <p:spTgt spid="102"/>
                                        </p:tgtEl>
                                        <p:attrNameLst>
                                          <p:attrName>ppt_x</p:attrName>
                                        </p:attrNameLst>
                                      </p:cBhvr>
                                      <p:tavLst>
                                        <p:tav tm="0">
                                          <p:val>
                                            <p:strVal val="#ppt_x"/>
                                          </p:val>
                                        </p:tav>
                                        <p:tav tm="100000">
                                          <p:val>
                                            <p:strVal val="#ppt_x"/>
                                          </p:val>
                                        </p:tav>
                                      </p:tavLst>
                                    </p:anim>
                                    <p:anim calcmode="lin" valueType="num">
                                      <p:cBhvr>
                                        <p:cTn id="25" dur="1000" fill="hold"/>
                                        <p:tgtEl>
                                          <p:spTgt spid="10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1000"/>
                                        <p:tgtEl>
                                          <p:spTgt spid="101"/>
                                        </p:tgtEl>
                                      </p:cBhvr>
                                    </p:animEffect>
                                    <p:anim calcmode="lin" valueType="num">
                                      <p:cBhvr>
                                        <p:cTn id="29" dur="1000" fill="hold"/>
                                        <p:tgtEl>
                                          <p:spTgt spid="101"/>
                                        </p:tgtEl>
                                        <p:attrNameLst>
                                          <p:attrName>ppt_x</p:attrName>
                                        </p:attrNameLst>
                                      </p:cBhvr>
                                      <p:tavLst>
                                        <p:tav tm="0">
                                          <p:val>
                                            <p:strVal val="#ppt_x"/>
                                          </p:val>
                                        </p:tav>
                                        <p:tav tm="100000">
                                          <p:val>
                                            <p:strVal val="#ppt_x"/>
                                          </p:val>
                                        </p:tav>
                                      </p:tavLst>
                                    </p:anim>
                                    <p:anim calcmode="lin" valueType="num">
                                      <p:cBhvr>
                                        <p:cTn id="30" dur="1000" fill="hold"/>
                                        <p:tgtEl>
                                          <p:spTgt spid="101"/>
                                        </p:tgtEl>
                                        <p:attrNameLst>
                                          <p:attrName>ppt_y</p:attrName>
                                        </p:attrNameLst>
                                      </p:cBhvr>
                                      <p:tavLst>
                                        <p:tav tm="0">
                                          <p:val>
                                            <p:strVal val="#ppt_y+.1"/>
                                          </p:val>
                                        </p:tav>
                                        <p:tav tm="100000">
                                          <p:val>
                                            <p:strVal val="#ppt_y"/>
                                          </p:val>
                                        </p:tav>
                                      </p:tavLst>
                                    </p:anim>
                                  </p:childTnLst>
                                </p:cTn>
                              </p:par>
                            </p:childTnLst>
                          </p:cTn>
                        </p:par>
                        <p:par>
                          <p:cTn id="31" fill="hold">
                            <p:stCondLst>
                              <p:cond delay="1300"/>
                            </p:stCondLst>
                            <p:childTnLst>
                              <p:par>
                                <p:cTn id="32" presetID="6" presetClass="exit" presetSubtype="32" fill="hold" grpId="1" nodeType="afterEffect">
                                  <p:stCondLst>
                                    <p:cond delay="0"/>
                                  </p:stCondLst>
                                  <p:childTnLst>
                                    <p:animEffect transition="out" filter="circle(out)">
                                      <p:cBhvr>
                                        <p:cTn id="33" dur="800"/>
                                        <p:tgtEl>
                                          <p:spTgt spid="97"/>
                                        </p:tgtEl>
                                      </p:cBhvr>
                                    </p:animEffect>
                                    <p:set>
                                      <p:cBhvr>
                                        <p:cTn id="34" dur="1" fill="hold">
                                          <p:stCondLst>
                                            <p:cond delay="799"/>
                                          </p:stCondLst>
                                        </p:cTn>
                                        <p:tgtEl>
                                          <p:spTgt spid="97"/>
                                        </p:tgtEl>
                                        <p:attrNameLst>
                                          <p:attrName>style.visibility</p:attrName>
                                        </p:attrNameLst>
                                      </p:cBhvr>
                                      <p:to>
                                        <p:strVal val="hidden"/>
                                      </p:to>
                                    </p:set>
                                  </p:childTnLst>
                                </p:cTn>
                              </p:par>
                              <p:par>
                                <p:cTn id="35" presetID="6" presetClass="exit" presetSubtype="32" fill="hold" grpId="1" nodeType="withEffect">
                                  <p:stCondLst>
                                    <p:cond delay="0"/>
                                  </p:stCondLst>
                                  <p:childTnLst>
                                    <p:animEffect transition="out" filter="circle(out)">
                                      <p:cBhvr>
                                        <p:cTn id="36" dur="800"/>
                                        <p:tgtEl>
                                          <p:spTgt spid="98"/>
                                        </p:tgtEl>
                                      </p:cBhvr>
                                    </p:animEffect>
                                    <p:set>
                                      <p:cBhvr>
                                        <p:cTn id="37" dur="1" fill="hold">
                                          <p:stCondLst>
                                            <p:cond delay="799"/>
                                          </p:stCondLst>
                                        </p:cTn>
                                        <p:tgtEl>
                                          <p:spTgt spid="9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left)">
                                      <p:cBhvr>
                                        <p:cTn id="42" dur="500"/>
                                        <p:tgtEl>
                                          <p:spTgt spid="9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right)">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500"/>
                                        <p:tgtEl>
                                          <p:spTgt spid="103"/>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randombar(horizontal)">
                                      <p:cBhvr>
                                        <p:cTn id="55" dur="500"/>
                                        <p:tgtEl>
                                          <p:spTgt spid="105"/>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randombar(horizontal)">
                                      <p:cBhvr>
                                        <p:cTn id="58" dur="500"/>
                                        <p:tgtEl>
                                          <p:spTgt spid="10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6.93889E-18 -4.84736E-6 L 0.09566 0.29279 " pathEditMode="relative" rAng="0" ptsTypes="AA">
                                      <p:cBhvr>
                                        <p:cTn id="62" dur="1400" fill="hold"/>
                                        <p:tgtEl>
                                          <p:spTgt spid="105"/>
                                        </p:tgtEl>
                                        <p:attrNameLst>
                                          <p:attrName>ppt_x</p:attrName>
                                          <p:attrName>ppt_y</p:attrName>
                                        </p:attrNameLst>
                                      </p:cBhvr>
                                      <p:rCtr x="4774" y="14639"/>
                                    </p:animMotion>
                                  </p:childTnLst>
                                </p:cTn>
                              </p:par>
                              <p:par>
                                <p:cTn id="63" presetID="42" presetClass="path" presetSubtype="0" accel="50000" decel="50000" fill="hold" grpId="1" nodeType="withEffect">
                                  <p:stCondLst>
                                    <p:cond delay="0"/>
                                  </p:stCondLst>
                                  <p:childTnLst>
                                    <p:animMotion origin="layout" path="M 3.33333E-6 3.74653E-6 L -0.07761 0.25925 " pathEditMode="relative" rAng="0" ptsTypes="AA">
                                      <p:cBhvr>
                                        <p:cTn id="64" dur="1600" fill="hold"/>
                                        <p:tgtEl>
                                          <p:spTgt spid="106"/>
                                        </p:tgtEl>
                                        <p:attrNameLst>
                                          <p:attrName>ppt_x</p:attrName>
                                          <p:attrName>ppt_y</p:attrName>
                                        </p:attrNameLst>
                                      </p:cBhvr>
                                      <p:rCtr x="-3889" y="12951"/>
                                    </p:animMotion>
                                  </p:childTnLst>
                                </p:cTn>
                              </p:par>
                            </p:childTnLst>
                          </p:cTn>
                        </p:par>
                        <p:par>
                          <p:cTn id="65" fill="hold">
                            <p:stCondLst>
                              <p:cond delay="1600"/>
                            </p:stCondLst>
                            <p:childTnLst>
                              <p:par>
                                <p:cTn id="66" presetID="6" presetClass="exit" presetSubtype="32" fill="hold" grpId="2" nodeType="afterEffect">
                                  <p:stCondLst>
                                    <p:cond delay="0"/>
                                  </p:stCondLst>
                                  <p:childTnLst>
                                    <p:animEffect transition="out" filter="circle(out)">
                                      <p:cBhvr>
                                        <p:cTn id="67" dur="1100"/>
                                        <p:tgtEl>
                                          <p:spTgt spid="105"/>
                                        </p:tgtEl>
                                      </p:cBhvr>
                                    </p:animEffect>
                                    <p:set>
                                      <p:cBhvr>
                                        <p:cTn id="68" dur="1" fill="hold">
                                          <p:stCondLst>
                                            <p:cond delay="1099"/>
                                          </p:stCondLst>
                                        </p:cTn>
                                        <p:tgtEl>
                                          <p:spTgt spid="105"/>
                                        </p:tgtEl>
                                        <p:attrNameLst>
                                          <p:attrName>style.visibility</p:attrName>
                                        </p:attrNameLst>
                                      </p:cBhvr>
                                      <p:to>
                                        <p:strVal val="hidden"/>
                                      </p:to>
                                    </p:set>
                                  </p:childTnLst>
                                </p:cTn>
                              </p:par>
                              <p:par>
                                <p:cTn id="69" presetID="6" presetClass="exit" presetSubtype="32" fill="hold" grpId="2" nodeType="withEffect">
                                  <p:stCondLst>
                                    <p:cond delay="0"/>
                                  </p:stCondLst>
                                  <p:childTnLst>
                                    <p:animEffect transition="out" filter="circle(out)">
                                      <p:cBhvr>
                                        <p:cTn id="70" dur="1100"/>
                                        <p:tgtEl>
                                          <p:spTgt spid="106"/>
                                        </p:tgtEl>
                                      </p:cBhvr>
                                    </p:animEffect>
                                    <p:set>
                                      <p:cBhvr>
                                        <p:cTn id="71" dur="1" fill="hold">
                                          <p:stCondLst>
                                            <p:cond delay="1099"/>
                                          </p:stCondLst>
                                        </p:cTn>
                                        <p:tgtEl>
                                          <p:spTgt spid="106"/>
                                        </p:tgtEl>
                                        <p:attrNameLst>
                                          <p:attrName>style.visibility</p:attrName>
                                        </p:attrNameLst>
                                      </p:cBhvr>
                                      <p:to>
                                        <p:strVal val="hidden"/>
                                      </p:to>
                                    </p:set>
                                  </p:childTnLst>
                                </p:cTn>
                              </p:par>
                              <p:par>
                                <p:cTn id="72" presetID="6" presetClass="entr" presetSubtype="32" fill="hold"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circle(out)">
                                      <p:cBhvr>
                                        <p:cTn id="74" dur="1100"/>
                                        <p:tgtEl>
                                          <p:spTgt spid="55"/>
                                        </p:tgtEl>
                                      </p:cBhvr>
                                    </p:animEffect>
                                  </p:childTnLst>
                                </p:cTn>
                              </p:par>
                              <p:par>
                                <p:cTn id="75" presetID="6" presetClass="entr" presetSubtype="32"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circle(out)">
                                      <p:cBhvr>
                                        <p:cTn id="77" dur="11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par>
                                <p:cTn id="89" presetID="10"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par>
                                <p:cTn id="92" presetID="10" presetClass="entr" presetSubtype="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wipe(left)">
                                      <p:cBhvr>
                                        <p:cTn id="100" dur="500"/>
                                        <p:tgtEl>
                                          <p:spTgt spid="51"/>
                                        </p:tgtEl>
                                      </p:cBhvr>
                                    </p:animEffect>
                                  </p:childTnLst>
                                </p:cTn>
                              </p:par>
                            </p:childTnLst>
                          </p:cTn>
                        </p:par>
                        <p:par>
                          <p:cTn id="101" fill="hold">
                            <p:stCondLst>
                              <p:cond delay="500"/>
                            </p:stCondLst>
                            <p:childTnLst>
                              <p:par>
                                <p:cTn id="102" presetID="22" presetClass="entr" presetSubtype="2"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right)">
                                      <p:cBhvr>
                                        <p:cTn id="104" dur="500"/>
                                        <p:tgtEl>
                                          <p:spTgt spid="54"/>
                                        </p:tgtEl>
                                      </p:cBhvr>
                                    </p:animEffect>
                                  </p:childTnLst>
                                </p:cTn>
                              </p:par>
                            </p:childTnLst>
                          </p:cTn>
                        </p:par>
                        <p:par>
                          <p:cTn id="105" fill="hold">
                            <p:stCondLst>
                              <p:cond delay="1000"/>
                            </p:stCondLst>
                            <p:childTnLst>
                              <p:par>
                                <p:cTn id="106" presetID="22" presetClass="entr" presetSubtype="8" fill="hold" grpId="1"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par>
                          <p:cTn id="109" fill="hold">
                            <p:stCondLst>
                              <p:cond delay="1500"/>
                            </p:stCondLst>
                            <p:childTnLst>
                              <p:par>
                                <p:cTn id="110" presetID="22" presetClass="entr" presetSubtype="2" fill="hold" grpId="1"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wipe(right)">
                                      <p:cBhvr>
                                        <p:cTn id="112" dur="500"/>
                                        <p:tgtEl>
                                          <p:spTgt spid="54"/>
                                        </p:tgtEl>
                                      </p:cBhvr>
                                    </p:animEffect>
                                  </p:childTnLst>
                                </p:cTn>
                              </p:par>
                            </p:childTnLst>
                          </p:cTn>
                        </p:par>
                        <p:par>
                          <p:cTn id="113" fill="hold">
                            <p:stCondLst>
                              <p:cond delay="2000"/>
                            </p:stCondLst>
                            <p:childTnLst>
                              <p:par>
                                <p:cTn id="114" presetID="22" presetClass="entr" presetSubtype="8" fill="hold" grpId="2"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left)">
                                      <p:cBhvr>
                                        <p:cTn id="116" dur="500"/>
                                        <p:tgtEl>
                                          <p:spTgt spid="51"/>
                                        </p:tgtEl>
                                      </p:cBhvr>
                                    </p:animEffect>
                                  </p:childTnLst>
                                </p:cTn>
                              </p:par>
                            </p:childTnLst>
                          </p:cTn>
                        </p:par>
                        <p:par>
                          <p:cTn id="117" fill="hold">
                            <p:stCondLst>
                              <p:cond delay="2500"/>
                            </p:stCondLst>
                            <p:childTnLst>
                              <p:par>
                                <p:cTn id="118" presetID="22" presetClass="entr" presetSubtype="2" fill="hold" grpId="2"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wipe(right)">
                                      <p:cBhvr>
                                        <p:cTn id="120" dur="500"/>
                                        <p:tgtEl>
                                          <p:spTgt spid="5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500"/>
                                        <p:tgtEl>
                                          <p:spTgt spid="57"/>
                                        </p:tgtEl>
                                      </p:cBhvr>
                                    </p:animEffect>
                                  </p:childTnLst>
                                </p:cTn>
                              </p:par>
                              <p:par>
                                <p:cTn id="126" presetID="10" presetClass="entr" presetSubtype="0" fill="hold"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500"/>
                                        <p:tgtEl>
                                          <p:spTgt spid="5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fade">
                                      <p:cBhvr>
                                        <p:cTn id="131" dur="500"/>
                                        <p:tgtEl>
                                          <p:spTgt spid="59"/>
                                        </p:tgtEl>
                                      </p:cBhvr>
                                    </p:animEffect>
                                  </p:childTnLst>
                                </p:cTn>
                              </p:par>
                              <p:par>
                                <p:cTn id="132" presetID="10" presetClass="entr" presetSubtype="0" fill="hold"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500"/>
                                        <p:tgtEl>
                                          <p:spTgt spid="60"/>
                                        </p:tgtEl>
                                      </p:cBhvr>
                                    </p:animEffect>
                                  </p:childTnLst>
                                </p:cTn>
                              </p:par>
                            </p:childTnLst>
                          </p:cTn>
                        </p:par>
                      </p:childTnLst>
                    </p:cTn>
                  </p:par>
                  <p:par>
                    <p:cTn id="135" fill="hold">
                      <p:stCondLst>
                        <p:cond delay="indefinite"/>
                      </p:stCondLst>
                      <p:childTnLst>
                        <p:par>
                          <p:cTn id="136" fill="hold">
                            <p:stCondLst>
                              <p:cond delay="0"/>
                            </p:stCondLst>
                            <p:childTnLst>
                              <p:par>
                                <p:cTn id="137" presetID="42" presetClass="exit" presetSubtype="0" fill="hold" nodeType="clickEffect">
                                  <p:stCondLst>
                                    <p:cond delay="0"/>
                                  </p:stCondLst>
                                  <p:childTnLst>
                                    <p:animEffect transition="out" filter="fade">
                                      <p:cBhvr>
                                        <p:cTn id="138" dur="1000"/>
                                        <p:tgtEl>
                                          <p:spTgt spid="55"/>
                                        </p:tgtEl>
                                      </p:cBhvr>
                                    </p:animEffect>
                                    <p:anim calcmode="lin" valueType="num">
                                      <p:cBhvr>
                                        <p:cTn id="139" dur="1000"/>
                                        <p:tgtEl>
                                          <p:spTgt spid="55"/>
                                        </p:tgtEl>
                                        <p:attrNameLst>
                                          <p:attrName>ppt_x</p:attrName>
                                        </p:attrNameLst>
                                      </p:cBhvr>
                                      <p:tavLst>
                                        <p:tav tm="0">
                                          <p:val>
                                            <p:strVal val="ppt_x"/>
                                          </p:val>
                                        </p:tav>
                                        <p:tav tm="100000">
                                          <p:val>
                                            <p:strVal val="ppt_x"/>
                                          </p:val>
                                        </p:tav>
                                      </p:tavLst>
                                    </p:anim>
                                    <p:anim calcmode="lin" valueType="num">
                                      <p:cBhvr>
                                        <p:cTn id="140" dur="1000"/>
                                        <p:tgtEl>
                                          <p:spTgt spid="55"/>
                                        </p:tgtEl>
                                        <p:attrNameLst>
                                          <p:attrName>ppt_y</p:attrName>
                                        </p:attrNameLst>
                                      </p:cBhvr>
                                      <p:tavLst>
                                        <p:tav tm="0">
                                          <p:val>
                                            <p:strVal val="ppt_y"/>
                                          </p:val>
                                        </p:tav>
                                        <p:tav tm="100000">
                                          <p:val>
                                            <p:strVal val="ppt_y+.1"/>
                                          </p:val>
                                        </p:tav>
                                      </p:tavLst>
                                    </p:anim>
                                    <p:set>
                                      <p:cBhvr>
                                        <p:cTn id="141" dur="1" fill="hold">
                                          <p:stCondLst>
                                            <p:cond delay="999"/>
                                          </p:stCondLst>
                                        </p:cTn>
                                        <p:tgtEl>
                                          <p:spTgt spid="55"/>
                                        </p:tgtEl>
                                        <p:attrNameLst>
                                          <p:attrName>style.visibility</p:attrName>
                                        </p:attrNameLst>
                                      </p:cBhvr>
                                      <p:to>
                                        <p:strVal val="hidden"/>
                                      </p:to>
                                    </p:set>
                                  </p:childTnLst>
                                </p:cTn>
                              </p:par>
                              <p:par>
                                <p:cTn id="142" presetID="42" presetClass="exit" presetSubtype="0" fill="hold" nodeType="withEffect">
                                  <p:stCondLst>
                                    <p:cond delay="0"/>
                                  </p:stCondLst>
                                  <p:childTnLst>
                                    <p:animEffect transition="out" filter="fade">
                                      <p:cBhvr>
                                        <p:cTn id="143" dur="1000"/>
                                        <p:tgtEl>
                                          <p:spTgt spid="56"/>
                                        </p:tgtEl>
                                      </p:cBhvr>
                                    </p:animEffect>
                                    <p:anim calcmode="lin" valueType="num">
                                      <p:cBhvr>
                                        <p:cTn id="144" dur="1000"/>
                                        <p:tgtEl>
                                          <p:spTgt spid="56"/>
                                        </p:tgtEl>
                                        <p:attrNameLst>
                                          <p:attrName>ppt_x</p:attrName>
                                        </p:attrNameLst>
                                      </p:cBhvr>
                                      <p:tavLst>
                                        <p:tav tm="0">
                                          <p:val>
                                            <p:strVal val="ppt_x"/>
                                          </p:val>
                                        </p:tav>
                                        <p:tav tm="100000">
                                          <p:val>
                                            <p:strVal val="ppt_x"/>
                                          </p:val>
                                        </p:tav>
                                      </p:tavLst>
                                    </p:anim>
                                    <p:anim calcmode="lin" valueType="num">
                                      <p:cBhvr>
                                        <p:cTn id="145" dur="1000"/>
                                        <p:tgtEl>
                                          <p:spTgt spid="56"/>
                                        </p:tgtEl>
                                        <p:attrNameLst>
                                          <p:attrName>ppt_y</p:attrName>
                                        </p:attrNameLst>
                                      </p:cBhvr>
                                      <p:tavLst>
                                        <p:tav tm="0">
                                          <p:val>
                                            <p:strVal val="ppt_y"/>
                                          </p:val>
                                        </p:tav>
                                        <p:tav tm="100000">
                                          <p:val>
                                            <p:strVal val="ppt_y+.1"/>
                                          </p:val>
                                        </p:tav>
                                      </p:tavLst>
                                    </p:anim>
                                    <p:set>
                                      <p:cBhvr>
                                        <p:cTn id="146" dur="1" fill="hold">
                                          <p:stCondLst>
                                            <p:cond delay="999"/>
                                          </p:stCondLst>
                                        </p:cTn>
                                        <p:tgtEl>
                                          <p:spTgt spid="56"/>
                                        </p:tgtEl>
                                        <p:attrNameLst>
                                          <p:attrName>style.visibility</p:attrName>
                                        </p:attrNameLst>
                                      </p:cBhvr>
                                      <p:to>
                                        <p:strVal val="hidden"/>
                                      </p:to>
                                    </p:set>
                                  </p:childTnLst>
                                </p:cTn>
                              </p:par>
                              <p:par>
                                <p:cTn id="147" presetID="22" presetClass="exit" presetSubtype="1" fill="hold" grpId="1" nodeType="withEffect">
                                  <p:stCondLst>
                                    <p:cond delay="0"/>
                                  </p:stCondLst>
                                  <p:childTnLst>
                                    <p:animEffect transition="out" filter="wipe(up)">
                                      <p:cBhvr>
                                        <p:cTn id="148" dur="500"/>
                                        <p:tgtEl>
                                          <p:spTgt spid="57"/>
                                        </p:tgtEl>
                                      </p:cBhvr>
                                    </p:animEffect>
                                    <p:set>
                                      <p:cBhvr>
                                        <p:cTn id="149" dur="1" fill="hold">
                                          <p:stCondLst>
                                            <p:cond delay="499"/>
                                          </p:stCondLst>
                                        </p:cTn>
                                        <p:tgtEl>
                                          <p:spTgt spid="57"/>
                                        </p:tgtEl>
                                        <p:attrNameLst>
                                          <p:attrName>style.visibility</p:attrName>
                                        </p:attrNameLst>
                                      </p:cBhvr>
                                      <p:to>
                                        <p:strVal val="hidden"/>
                                      </p:to>
                                    </p:set>
                                  </p:childTnLst>
                                </p:cTn>
                              </p:par>
                              <p:par>
                                <p:cTn id="150" presetID="22" presetClass="exit" presetSubtype="1" fill="hold" grpId="1" nodeType="withEffect">
                                  <p:stCondLst>
                                    <p:cond delay="0"/>
                                  </p:stCondLst>
                                  <p:childTnLst>
                                    <p:animEffect transition="out" filter="wipe(up)">
                                      <p:cBhvr>
                                        <p:cTn id="151" dur="500"/>
                                        <p:tgtEl>
                                          <p:spTgt spid="59"/>
                                        </p:tgtEl>
                                      </p:cBhvr>
                                    </p:animEffect>
                                    <p:set>
                                      <p:cBhvr>
                                        <p:cTn id="152"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1" grpId="1" animBg="1"/>
      <p:bldP spid="51" grpId="2" animBg="1"/>
      <p:bldP spid="54" grpId="0" animBg="1"/>
      <p:bldP spid="54" grpId="1" animBg="1"/>
      <p:bldP spid="54" grpId="2" animBg="1"/>
      <p:bldP spid="57" grpId="0" animBg="1"/>
      <p:bldP spid="57" grpId="1" animBg="1"/>
      <p:bldP spid="59" grpId="0" animBg="1"/>
      <p:bldP spid="59" grpId="1" animBg="1"/>
      <p:bldP spid="96" grpId="0" animBg="1"/>
      <p:bldP spid="97" grpId="0" animBg="1"/>
      <p:bldP spid="97" grpId="1" animBg="1"/>
      <p:bldP spid="98" grpId="0" animBg="1"/>
      <p:bldP spid="98" grpId="1" animBg="1"/>
      <p:bldP spid="99" grpId="0" animBg="1"/>
      <p:bldP spid="100" grpId="0" animBg="1"/>
      <p:bldP spid="101" grpId="0" animBg="1"/>
      <p:bldP spid="102" grpId="0" animBg="1"/>
      <p:bldP spid="103" grpId="0" animBg="1"/>
      <p:bldP spid="104" grpId="0" animBg="1"/>
      <p:bldP spid="105" grpId="0" animBg="1"/>
      <p:bldP spid="105" grpId="1" animBg="1"/>
      <p:bldP spid="105" grpId="2" animBg="1"/>
      <p:bldP spid="106" grpId="0" animBg="1"/>
      <p:bldP spid="106" grpId="1" animBg="1"/>
      <p:bldP spid="106" grpId="2" animBg="1"/>
      <p:bldP spid="109" grpId="0" animBg="1"/>
      <p:bldP spid="110" grpId="0" animBg="1"/>
      <p:bldP spid="111" grpId="0" animBg="1"/>
      <p:bldP spid="1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Hybrid</a:t>
            </a:r>
            <a:r>
              <a:rPr lang="ja-JP" altLang="en-US" dirty="0" smtClean="0"/>
              <a:t>暗号方式の例：</a:t>
            </a:r>
            <a:r>
              <a:rPr lang="en-US" altLang="ja-JP" dirty="0" smtClean="0"/>
              <a:t>SSL</a:t>
            </a:r>
            <a:endParaRPr lang="en-US" dirty="0"/>
          </a:p>
        </p:txBody>
      </p:sp>
      <p:sp>
        <p:nvSpPr>
          <p:cNvPr id="3" name="コンテンツ プレースホルダー 2"/>
          <p:cNvSpPr>
            <a:spLocks noGrp="1"/>
          </p:cNvSpPr>
          <p:nvPr>
            <p:ph idx="1"/>
          </p:nvPr>
        </p:nvSpPr>
        <p:spPr>
          <a:xfrm>
            <a:off x="457200" y="1600200"/>
            <a:ext cx="8229600" cy="4853136"/>
          </a:xfrm>
        </p:spPr>
        <p:txBody>
          <a:bodyPr>
            <a:normAutofit lnSpcReduction="10000"/>
          </a:bodyPr>
          <a:lstStyle/>
          <a:p>
            <a:r>
              <a:rPr lang="en-US" dirty="0" smtClean="0"/>
              <a:t>SSL=Secure Sockets Layer </a:t>
            </a:r>
          </a:p>
          <a:p>
            <a:r>
              <a:rPr lang="ja-JP" altLang="en-US" dirty="0" smtClean="0"/>
              <a:t>インターネットの</a:t>
            </a:r>
            <a:r>
              <a:rPr lang="ja-JP" altLang="en-US" dirty="0"/>
              <a:t>安全</a:t>
            </a:r>
            <a:r>
              <a:rPr lang="ja-JP" altLang="en-US" dirty="0" smtClean="0"/>
              <a:t>な通信の</a:t>
            </a:r>
            <a:r>
              <a:rPr lang="en-US" altLang="ja-JP" dirty="0" smtClean="0"/>
              <a:t>https</a:t>
            </a:r>
            <a:r>
              <a:rPr lang="ja-JP" altLang="en-US" dirty="0" smtClean="0"/>
              <a:t>は</a:t>
            </a:r>
            <a:r>
              <a:rPr lang="en-US" altLang="ja-JP" dirty="0" smtClean="0"/>
              <a:t>SSL</a:t>
            </a:r>
            <a:r>
              <a:rPr lang="ja-JP" altLang="en-US" dirty="0" smtClean="0"/>
              <a:t>プロトコルに基づいている。</a:t>
            </a:r>
            <a:endParaRPr lang="en-US" altLang="ja-JP" dirty="0" smtClean="0"/>
          </a:p>
          <a:p>
            <a:endParaRPr lang="en-US" dirty="0"/>
          </a:p>
          <a:p>
            <a:endParaRPr lang="en-US" dirty="0" smtClean="0"/>
          </a:p>
          <a:p>
            <a:endParaRPr lang="en-US" dirty="0"/>
          </a:p>
          <a:p>
            <a:endParaRPr lang="en-US" dirty="0" smtClean="0"/>
          </a:p>
          <a:p>
            <a:r>
              <a:rPr lang="en-US" dirty="0" smtClean="0"/>
              <a:t>SSL</a:t>
            </a:r>
            <a:r>
              <a:rPr lang="ja-JP" altLang="en-US" dirty="0" err="1" smtClean="0"/>
              <a:t>は共</a:t>
            </a:r>
            <a:r>
              <a:rPr lang="ja-JP" altLang="en-US" dirty="0" smtClean="0"/>
              <a:t>公開暗号を使って、両者に共通鍵を与える。</a:t>
            </a:r>
            <a:endParaRPr 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3429000"/>
            <a:ext cx="5600000" cy="1819048"/>
          </a:xfrm>
          <a:prstGeom prst="rect">
            <a:avLst/>
          </a:prstGeom>
        </p:spPr>
      </p:pic>
      <p:sp>
        <p:nvSpPr>
          <p:cNvPr id="5" name="日付プレースホルダー 4"/>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41</a:t>
            </a:fld>
            <a:endParaRPr kumimoji="0" lang="en-US" dirty="0"/>
          </a:p>
        </p:txBody>
      </p:sp>
    </p:spTree>
    <p:extLst>
      <p:ext uri="{BB962C8B-B14F-4D97-AF65-F5344CB8AC3E}">
        <p14:creationId xmlns:p14="http://schemas.microsoft.com/office/powerpoint/2010/main" val="4277996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568952" cy="1143000"/>
          </a:xfrm>
        </p:spPr>
        <p:txBody>
          <a:bodyPr>
            <a:normAutofit fontScale="90000"/>
          </a:bodyPr>
          <a:lstStyle/>
          <a:p>
            <a:r>
              <a:rPr lang="ja-JP" altLang="en-US" dirty="0" smtClean="0"/>
              <a:t>ディジタル署名の仕組み</a:t>
            </a:r>
            <a:r>
              <a:rPr lang="en-US" altLang="ja-JP" dirty="0" smtClean="0"/>
              <a:t/>
            </a:r>
            <a:br>
              <a:rPr lang="en-US" altLang="ja-JP" dirty="0" smtClean="0"/>
            </a:br>
            <a:r>
              <a:rPr lang="ja-JP" altLang="en-US" sz="3600" dirty="0"/>
              <a:t>（</a:t>
            </a:r>
            <a:r>
              <a:rPr lang="ja-JP" altLang="en-US" sz="3600" dirty="0" smtClean="0"/>
              <a:t>公開鍵暗号プロトコルの逆順序   </a:t>
            </a:r>
            <a:r>
              <a:rPr lang="ja-JP" altLang="en-US" sz="2700" smtClean="0"/>
              <a:t>ページ</a:t>
            </a:r>
            <a:r>
              <a:rPr lang="ja-JP" altLang="en-US" sz="2700" smtClean="0"/>
              <a:t>２</a:t>
            </a:r>
            <a:r>
              <a:rPr lang="ja-JP" altLang="en-US" sz="2700"/>
              <a:t>６</a:t>
            </a:r>
            <a:r>
              <a:rPr lang="ja-JP" altLang="en-US" sz="2700" smtClean="0"/>
              <a:t>を</a:t>
            </a:r>
            <a:r>
              <a:rPr lang="ja-JP" altLang="en-US" sz="2700" dirty="0" smtClean="0"/>
              <a:t>参照</a:t>
            </a:r>
            <a:r>
              <a:rPr lang="ja-JP" altLang="en-US" sz="3600" dirty="0" smtClean="0"/>
              <a:t>）</a:t>
            </a:r>
            <a:endParaRPr kumimoji="1" lang="ja-JP" altLang="en-US" dirty="0"/>
          </a:p>
        </p:txBody>
      </p:sp>
      <p:sp>
        <p:nvSpPr>
          <p:cNvPr id="4" name="日付プレースホルダー 3"/>
          <p:cNvSpPr>
            <a:spLocks noGrp="1"/>
          </p:cNvSpPr>
          <p:nvPr>
            <p:ph type="dt" sz="half" idx="10"/>
          </p:nvPr>
        </p:nvSpPr>
        <p:spPr/>
        <p:txBody>
          <a:bodyPr/>
          <a:lstStyle/>
          <a:p>
            <a:r>
              <a:rPr lang="ja-JP" altLang="en-US" smtClean="0"/>
              <a:t>計算機科学入門</a:t>
            </a:r>
            <a:endParaRPr lang="ja-JP" altLang="en-US" dirty="0"/>
          </a:p>
        </p:txBody>
      </p:sp>
      <p:sp>
        <p:nvSpPr>
          <p:cNvPr id="5" name="フッター プレースホルダー 4"/>
          <p:cNvSpPr>
            <a:spLocks noGrp="1"/>
          </p:cNvSpPr>
          <p:nvPr>
            <p:ph type="ftr" sz="quarter" idx="11"/>
          </p:nvPr>
        </p:nvSpPr>
        <p:spPr/>
        <p:txBody>
          <a:bodyPr/>
          <a:lstStyle/>
          <a:p>
            <a:r>
              <a:rPr kumimoji="1" lang="ja-JP" altLang="en-US" smtClean="0"/>
              <a:t>暗号学における主なプロトコルへの入門</a:t>
            </a:r>
            <a:endParaRPr kumimoji="1" lang="ja-JP" altLang="en-US" dirty="0"/>
          </a:p>
        </p:txBody>
      </p:sp>
      <p:sp>
        <p:nvSpPr>
          <p:cNvPr id="6" name="スライド番号プレースホルダー 5"/>
          <p:cNvSpPr>
            <a:spLocks noGrp="1"/>
          </p:cNvSpPr>
          <p:nvPr>
            <p:ph type="sldNum" sz="quarter" idx="12"/>
          </p:nvPr>
        </p:nvSpPr>
        <p:spPr>
          <a:xfrm>
            <a:off x="6551459" y="6348947"/>
            <a:ext cx="2133600" cy="365125"/>
          </a:xfrm>
        </p:spPr>
        <p:txBody>
          <a:bodyPr/>
          <a:lstStyle/>
          <a:p>
            <a:fld id="{D2D8002D-B5B0-4BAC-B1F6-782DDCCE6D9C}" type="slidenum">
              <a:rPr lang="ja-JP" altLang="en-US" smtClean="0"/>
              <a:pPr/>
              <a:t>42</a:t>
            </a:fld>
            <a:endParaRPr lang="ja-JP" altLang="en-US" dirty="0"/>
          </a:p>
        </p:txBody>
      </p:sp>
      <p:sp>
        <p:nvSpPr>
          <p:cNvPr id="44" name="雲 43"/>
          <p:cNvSpPr/>
          <p:nvPr/>
        </p:nvSpPr>
        <p:spPr>
          <a:xfrm>
            <a:off x="1132756" y="1484784"/>
            <a:ext cx="7327676" cy="3960439"/>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テキスト ボックス 44"/>
          <p:cNvSpPr txBox="1"/>
          <p:nvPr/>
        </p:nvSpPr>
        <p:spPr>
          <a:xfrm>
            <a:off x="4355690" y="3433620"/>
            <a:ext cx="1968408" cy="369332"/>
          </a:xfrm>
          <a:prstGeom prst="rect">
            <a:avLst/>
          </a:prstGeom>
          <a:noFill/>
        </p:spPr>
        <p:txBody>
          <a:bodyPr wrap="square" rtlCol="0">
            <a:spAutoFit/>
          </a:bodyPr>
          <a:lstStyle/>
          <a:p>
            <a:r>
              <a:rPr lang="en-US" altLang="ja-JP" b="1" dirty="0" smtClean="0">
                <a:solidFill>
                  <a:schemeClr val="accent4">
                    <a:lumMod val="50000"/>
                  </a:schemeClr>
                </a:solidFill>
              </a:rPr>
              <a:t>NETWORK</a:t>
            </a:r>
            <a:endParaRPr lang="en-US" b="1" dirty="0">
              <a:solidFill>
                <a:schemeClr val="accent4">
                  <a:lumMod val="50000"/>
                </a:schemeClr>
              </a:solidFill>
            </a:endParaRPr>
          </a:p>
        </p:txBody>
      </p:sp>
      <p:sp>
        <p:nvSpPr>
          <p:cNvPr id="47" name="右矢印 46"/>
          <p:cNvSpPr/>
          <p:nvPr/>
        </p:nvSpPr>
        <p:spPr>
          <a:xfrm>
            <a:off x="3059832" y="4887793"/>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Picture 4" descr="C:\Users\tyasuda\AppData\Local\Microsoft\Windows\Temporary Internet Files\Content.IE5\6G6W7DUK\MC9004316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416524"/>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49"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488532"/>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0" name="Picture 3" descr="C:\Users\tyasuda\AppData\Local\Microsoft\Windows\Temporary Internet Files\Content.IE5\MVIYNSP3\MC90031947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8775" y="2108411"/>
            <a:ext cx="1852111" cy="1325209"/>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p:cNvSpPr txBox="1"/>
          <p:nvPr/>
        </p:nvSpPr>
        <p:spPr>
          <a:xfrm>
            <a:off x="1919063" y="5517232"/>
            <a:ext cx="771365" cy="369332"/>
          </a:xfrm>
          <a:prstGeom prst="rect">
            <a:avLst/>
          </a:prstGeom>
          <a:noFill/>
        </p:spPr>
        <p:txBody>
          <a:bodyPr wrap="none" rtlCol="0">
            <a:spAutoFit/>
          </a:bodyPr>
          <a:lstStyle/>
          <a:p>
            <a:r>
              <a:rPr lang="ja-JP" altLang="en-US" dirty="0"/>
              <a:t>アリス</a:t>
            </a:r>
            <a:endParaRPr kumimoji="1" lang="ja-JP" altLang="en-US" dirty="0"/>
          </a:p>
        </p:txBody>
      </p:sp>
      <p:sp>
        <p:nvSpPr>
          <p:cNvPr id="52" name="テキスト ボックス 51"/>
          <p:cNvSpPr txBox="1"/>
          <p:nvPr/>
        </p:nvSpPr>
        <p:spPr>
          <a:xfrm>
            <a:off x="6700445" y="5544528"/>
            <a:ext cx="607859" cy="369332"/>
          </a:xfrm>
          <a:prstGeom prst="rect">
            <a:avLst/>
          </a:prstGeom>
          <a:noFill/>
        </p:spPr>
        <p:txBody>
          <a:bodyPr wrap="none" rtlCol="0">
            <a:spAutoFit/>
          </a:bodyPr>
          <a:lstStyle/>
          <a:p>
            <a:r>
              <a:rPr lang="ja-JP" altLang="en-US" dirty="0"/>
              <a:t>ボブ</a:t>
            </a:r>
            <a:endParaRPr kumimoji="1" lang="ja-JP" altLang="en-US" dirty="0"/>
          </a:p>
        </p:txBody>
      </p:sp>
      <p:cxnSp>
        <p:nvCxnSpPr>
          <p:cNvPr id="60" name="直線矢印コネクタ 59"/>
          <p:cNvCxnSpPr/>
          <p:nvPr/>
        </p:nvCxnSpPr>
        <p:spPr>
          <a:xfrm flipH="1" flipV="1">
            <a:off x="5796136" y="3066538"/>
            <a:ext cx="904310" cy="1263146"/>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6274632" y="3419839"/>
            <a:ext cx="1609736" cy="369332"/>
          </a:xfrm>
          <a:prstGeom prst="rect">
            <a:avLst/>
          </a:prstGeom>
          <a:noFill/>
        </p:spPr>
        <p:txBody>
          <a:bodyPr wrap="none" rtlCol="0">
            <a:spAutoFit/>
          </a:bodyPr>
          <a:lstStyle/>
          <a:p>
            <a:r>
              <a:rPr lang="ja-JP" altLang="en-US" dirty="0" smtClean="0"/>
              <a:t>③ </a:t>
            </a:r>
            <a:r>
              <a:rPr lang="ja-JP" altLang="en-US" dirty="0"/>
              <a:t>問い合わせ</a:t>
            </a:r>
            <a:endParaRPr kumimoji="1" lang="ja-JP" altLang="en-US" dirty="0"/>
          </a:p>
        </p:txBody>
      </p:sp>
      <p:sp>
        <p:nvSpPr>
          <p:cNvPr id="62" name="テキスト ボックス 61"/>
          <p:cNvSpPr txBox="1"/>
          <p:nvPr/>
        </p:nvSpPr>
        <p:spPr>
          <a:xfrm>
            <a:off x="5839920" y="4157144"/>
            <a:ext cx="468398" cy="369332"/>
          </a:xfrm>
          <a:prstGeom prst="rect">
            <a:avLst/>
          </a:prstGeom>
          <a:noFill/>
        </p:spPr>
        <p:txBody>
          <a:bodyPr wrap="none" rtlCol="0">
            <a:spAutoFit/>
          </a:bodyPr>
          <a:lstStyle/>
          <a:p>
            <a:r>
              <a:rPr lang="ja-JP" altLang="en-US" dirty="0" smtClean="0"/>
              <a:t>② </a:t>
            </a:r>
            <a:endParaRPr kumimoji="1" lang="ja-JP" altLang="en-US" dirty="0"/>
          </a:p>
        </p:txBody>
      </p:sp>
      <p:cxnSp>
        <p:nvCxnSpPr>
          <p:cNvPr id="64" name="直線矢印コネクタ 63"/>
          <p:cNvCxnSpPr/>
          <p:nvPr/>
        </p:nvCxnSpPr>
        <p:spPr>
          <a:xfrm>
            <a:off x="5488008" y="3140968"/>
            <a:ext cx="1028208" cy="129640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741401" y="1403484"/>
            <a:ext cx="1694695" cy="369332"/>
          </a:xfrm>
          <a:prstGeom prst="rect">
            <a:avLst/>
          </a:prstGeom>
          <a:noFill/>
        </p:spPr>
        <p:txBody>
          <a:bodyPr wrap="none" rtlCol="0">
            <a:spAutoFit/>
          </a:bodyPr>
          <a:lstStyle/>
          <a:p>
            <a:r>
              <a:rPr lang="ja-JP" altLang="en-US" b="1" dirty="0">
                <a:solidFill>
                  <a:srgbClr val="3366FF"/>
                </a:solidFill>
              </a:rPr>
              <a:t>鍵管理センター</a:t>
            </a:r>
            <a:endParaRPr kumimoji="1" lang="ja-JP" altLang="en-US" b="1" dirty="0">
              <a:solidFill>
                <a:srgbClr val="3366FF"/>
              </a:solidFill>
            </a:endParaRPr>
          </a:p>
        </p:txBody>
      </p:sp>
      <p:sp>
        <p:nvSpPr>
          <p:cNvPr id="69" name="テキスト ボックス 68"/>
          <p:cNvSpPr txBox="1"/>
          <p:nvPr/>
        </p:nvSpPr>
        <p:spPr>
          <a:xfrm>
            <a:off x="1393373" y="6063726"/>
            <a:ext cx="1406154" cy="338554"/>
          </a:xfrm>
          <a:prstGeom prst="rect">
            <a:avLst/>
          </a:prstGeom>
          <a:noFill/>
        </p:spPr>
        <p:txBody>
          <a:bodyPr wrap="none" rtlCol="0">
            <a:spAutoFit/>
          </a:bodyPr>
          <a:lstStyle/>
          <a:p>
            <a:r>
              <a:rPr lang="en-US" altLang="ja-JP" sz="1600" dirty="0" smtClean="0"/>
              <a:t>Alice</a:t>
            </a:r>
            <a:r>
              <a:rPr lang="ja-JP" altLang="en-US" sz="1600" dirty="0" smtClean="0"/>
              <a:t>の</a:t>
            </a:r>
            <a:r>
              <a:rPr lang="ja-JP" altLang="en-US" sz="1600" dirty="0"/>
              <a:t>秘密鍵</a:t>
            </a:r>
            <a:endParaRPr kumimoji="1" lang="ja-JP" altLang="en-US" sz="1600" dirty="0"/>
          </a:p>
        </p:txBody>
      </p:sp>
      <p:sp>
        <p:nvSpPr>
          <p:cNvPr id="71" name="テキスト ボックス 70"/>
          <p:cNvSpPr txBox="1"/>
          <p:nvPr/>
        </p:nvSpPr>
        <p:spPr>
          <a:xfrm>
            <a:off x="323528" y="1556792"/>
            <a:ext cx="3078087" cy="400110"/>
          </a:xfrm>
          <a:prstGeom prst="rect">
            <a:avLst/>
          </a:prstGeom>
          <a:noFill/>
        </p:spPr>
        <p:txBody>
          <a:bodyPr wrap="none" rtlCol="0">
            <a:spAutoFit/>
          </a:bodyPr>
          <a:lstStyle/>
          <a:p>
            <a:r>
              <a:rPr kumimoji="1" lang="ja-JP" altLang="en-US" sz="2000" u="sng" dirty="0" smtClean="0"/>
              <a:t>ディジタル署名の基本手続</a:t>
            </a:r>
            <a:endParaRPr kumimoji="1" lang="ja-JP" altLang="en-US" sz="2000" u="sng" dirty="0"/>
          </a:p>
        </p:txBody>
      </p:sp>
      <p:pic>
        <p:nvPicPr>
          <p:cNvPr id="75" name="Picture 3" descr="C:\Users\tyasuda\AppData\Local\Microsoft\Windows\Temporary Internet Files\Content.IE5\9BQQ69DN\MC90023969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378474">
            <a:off x="1010311" y="5932041"/>
            <a:ext cx="356744" cy="28557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76" name="表 75"/>
              <p:cNvGraphicFramePr>
                <a:graphicFrameLocks noGrp="1"/>
              </p:cNvGraphicFramePr>
              <p:nvPr>
                <p:extLst>
                  <p:ext uri="{D42A27DB-BD31-4B8C-83A1-F6EECF244321}">
                    <p14:modId xmlns:p14="http://schemas.microsoft.com/office/powerpoint/2010/main" val="1150803795"/>
                  </p:ext>
                </p:extLst>
              </p:nvPr>
            </p:nvGraphicFramePr>
            <p:xfrm>
              <a:off x="5668526" y="1756847"/>
              <a:ext cx="2486323" cy="1219200"/>
            </p:xfrm>
            <a:graphic>
              <a:graphicData uri="http://schemas.openxmlformats.org/drawingml/2006/table">
                <a:tbl>
                  <a:tblPr firstRow="1" bandRow="1">
                    <a:tableStyleId>{5C22544A-7EE6-4342-B048-85BDC9FD1C3A}</a:tableStyleId>
                  </a:tblPr>
                  <a:tblGrid>
                    <a:gridCol w="788049"/>
                    <a:gridCol w="1698274"/>
                  </a:tblGrid>
                  <a:tr h="262549">
                    <a:tc gridSpan="2">
                      <a:txBody>
                        <a:bodyPr/>
                        <a:lstStyle/>
                        <a:p>
                          <a:pPr algn="ctr"/>
                          <a:r>
                            <a:rPr kumimoji="1" lang="ja-JP" altLang="en-US" sz="1400" dirty="0" smtClean="0">
                              <a:effectLst>
                                <a:outerShdw blurRad="38100" dist="38100" dir="2700000" algn="tl">
                                  <a:srgbClr val="000000">
                                    <a:alpha val="43137"/>
                                  </a:srgbClr>
                                </a:outerShdw>
                              </a:effectLst>
                            </a:rPr>
                            <a:t>公開鍵ディレクトリ</a:t>
                          </a:r>
                          <a:endParaRPr kumimoji="1" lang="ja-JP" altLang="en-US" sz="1400" b="1" dirty="0">
                            <a:effectLst>
                              <a:outerShdw blurRad="38100" dist="38100" dir="2700000" algn="tl">
                                <a:srgbClr val="000000">
                                  <a:alpha val="43137"/>
                                </a:srgbClr>
                              </a:outerShdw>
                            </a:effectLst>
                          </a:endParaRPr>
                        </a:p>
                      </a:txBody>
                      <a:tcPr/>
                    </a:tc>
                    <a:tc hMerge="1">
                      <a:txBody>
                        <a:bodyPr/>
                        <a:lstStyle/>
                        <a:p>
                          <a:endParaRPr kumimoji="1" lang="ja-JP" altLang="en-US"/>
                        </a:p>
                      </a:txBody>
                      <a:tcPr/>
                    </a:tc>
                  </a:tr>
                  <a:tr h="262549">
                    <a:tc>
                      <a:txBody>
                        <a:bodyPr/>
                        <a:lstStyle/>
                        <a:p>
                          <a:r>
                            <a:rPr kumimoji="1" lang="en-US" altLang="ja-JP" sz="1400" dirty="0" smtClean="0"/>
                            <a:t>Bob</a:t>
                          </a:r>
                          <a:endParaRPr kumimoji="1" lang="ja-JP" altLang="en-US" sz="1400" b="1" dirty="0"/>
                        </a:p>
                      </a:txBody>
                      <a:tcPr/>
                    </a:tc>
                    <a:tc>
                      <a:txBody>
                        <a:bodyPr/>
                        <a:lstStyle/>
                        <a:p>
                          <a:r>
                            <a:rPr kumimoji="1" lang="en-US" altLang="ja-JP" sz="1400" smtClean="0"/>
                            <a:t>1948080845858952</a:t>
                          </a:r>
                          <a:endParaRPr kumimoji="1" lang="ja-JP" altLang="en-US" sz="1400"/>
                        </a:p>
                      </a:txBody>
                      <a:tcPr/>
                    </a:tc>
                  </a:tr>
                  <a:tr h="262549">
                    <a:tc>
                      <a:txBody>
                        <a:bodyPr/>
                        <a:lstStyle/>
                        <a:p>
                          <a:r>
                            <a:rPr kumimoji="1" lang="en-US" altLang="ja-JP" sz="1400" smtClean="0"/>
                            <a:t>Alice</a:t>
                          </a:r>
                          <a:endParaRPr kumimoji="1" lang="en-US" altLang="ja-JP" sz="1400" b="1" smtClean="0"/>
                        </a:p>
                      </a:txBody>
                      <a:tcPr/>
                    </a:tc>
                    <a:tc>
                      <a:txBody>
                        <a:bodyPr/>
                        <a:lstStyle/>
                        <a:p>
                          <a:r>
                            <a:rPr kumimoji="1" lang="en-US" altLang="ja-JP" sz="1400" smtClean="0"/>
                            <a:t>6476586474838920</a:t>
                          </a:r>
                          <a:endParaRPr kumimoji="1" lang="ja-JP" altLang="en-US" sz="1400" b="1"/>
                        </a:p>
                      </a:txBody>
                      <a:tcPr/>
                    </a:tc>
                  </a:tr>
                  <a:tr h="262549">
                    <a:tc>
                      <a:txBody>
                        <a:bodyPr/>
                        <a:lstStyle/>
                        <a:p>
                          <a:pPr/>
                          <a14:m>
                            <m:oMathPara xmlns:m="http://schemas.openxmlformats.org/officeDocument/2006/math">
                              <m:oMathParaPr>
                                <m:jc m:val="centerGroup"/>
                              </m:oMathParaPr>
                              <m:oMath xmlns:m="http://schemas.openxmlformats.org/officeDocument/2006/math">
                                <m:r>
                                  <a:rPr kumimoji="1" lang="en-US" altLang="ja-JP" sz="1400" smtClean="0">
                                    <a:latin typeface="Cambria Math"/>
                                  </a:rPr>
                                  <m:t>⋮</m:t>
                                </m:r>
                              </m:oMath>
                            </m:oMathPara>
                          </a14:m>
                          <a:endParaRPr kumimoji="1" lang="en-US" altLang="ja-JP" sz="1400" b="0" dirty="0" smtClean="0"/>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sz="1400" smtClean="0">
                                    <a:latin typeface="Cambria Math"/>
                                  </a:rPr>
                                  <m:t>⋮</m:t>
                                </m:r>
                              </m:oMath>
                            </m:oMathPara>
                          </a14:m>
                          <a:endParaRPr kumimoji="1" lang="en-US" altLang="ja-JP" sz="1400" b="0" dirty="0" smtClean="0"/>
                        </a:p>
                      </a:txBody>
                      <a:tcPr/>
                    </a:tc>
                  </a:tr>
                </a:tbl>
              </a:graphicData>
            </a:graphic>
          </p:graphicFrame>
        </mc:Choice>
        <mc:Fallback xmlns="">
          <p:graphicFrame>
            <p:nvGraphicFramePr>
              <p:cNvPr id="76" name="表 75"/>
              <p:cNvGraphicFramePr>
                <a:graphicFrameLocks noGrp="1"/>
              </p:cNvGraphicFramePr>
              <p:nvPr>
                <p:extLst>
                  <p:ext uri="{D42A27DB-BD31-4B8C-83A1-F6EECF244321}">
                    <p14:modId xmlns:p14="http://schemas.microsoft.com/office/powerpoint/2010/main" val="1150803795"/>
                  </p:ext>
                </p:extLst>
              </p:nvPr>
            </p:nvGraphicFramePr>
            <p:xfrm>
              <a:off x="5668526" y="1756847"/>
              <a:ext cx="2486323" cy="1219200"/>
            </p:xfrm>
            <a:graphic>
              <a:graphicData uri="http://schemas.openxmlformats.org/drawingml/2006/table">
                <a:tbl>
                  <a:tblPr firstRow="1" bandRow="1">
                    <a:tableStyleId>{5C22544A-7EE6-4342-B048-85BDC9FD1C3A}</a:tableStyleId>
                  </a:tblPr>
                  <a:tblGrid>
                    <a:gridCol w="788049"/>
                    <a:gridCol w="1698274"/>
                  </a:tblGrid>
                  <a:tr h="304800">
                    <a:tc gridSpan="2">
                      <a:txBody>
                        <a:bodyPr/>
                        <a:lstStyle/>
                        <a:p>
                          <a:pPr algn="ctr"/>
                          <a:r>
                            <a:rPr kumimoji="1" lang="ja-JP" altLang="en-US" sz="1400" dirty="0" smtClean="0">
                              <a:effectLst>
                                <a:outerShdw blurRad="38100" dist="38100" dir="2700000" algn="tl">
                                  <a:srgbClr val="000000">
                                    <a:alpha val="43137"/>
                                  </a:srgbClr>
                                </a:outerShdw>
                              </a:effectLst>
                            </a:rPr>
                            <a:t>公開鍵ディレクトリ</a:t>
                          </a:r>
                          <a:endParaRPr kumimoji="1" lang="ja-JP" altLang="en-US" sz="1400" b="1" dirty="0">
                            <a:effectLst>
                              <a:outerShdw blurRad="38100" dist="38100" dir="2700000" algn="tl">
                                <a:srgbClr val="000000">
                                  <a:alpha val="43137"/>
                                </a:srgbClr>
                              </a:outerShdw>
                            </a:effectLst>
                          </a:endParaRPr>
                        </a:p>
                      </a:txBody>
                      <a:tcPr/>
                    </a:tc>
                    <a:tc hMerge="1">
                      <a:txBody>
                        <a:bodyPr/>
                        <a:lstStyle/>
                        <a:p>
                          <a:endParaRPr kumimoji="1" lang="ja-JP" altLang="en-US"/>
                        </a:p>
                      </a:txBody>
                      <a:tcPr/>
                    </a:tc>
                  </a:tr>
                  <a:tr h="304800">
                    <a:tc>
                      <a:txBody>
                        <a:bodyPr/>
                        <a:lstStyle/>
                        <a:p>
                          <a:r>
                            <a:rPr kumimoji="1" lang="en-US" altLang="ja-JP" sz="1400" dirty="0" smtClean="0"/>
                            <a:t>Bob</a:t>
                          </a:r>
                          <a:endParaRPr kumimoji="1" lang="ja-JP" altLang="en-US" sz="1400" b="1" dirty="0"/>
                        </a:p>
                      </a:txBody>
                      <a:tcPr/>
                    </a:tc>
                    <a:tc>
                      <a:txBody>
                        <a:bodyPr/>
                        <a:lstStyle/>
                        <a:p>
                          <a:r>
                            <a:rPr kumimoji="1" lang="en-US" altLang="ja-JP" sz="1400" smtClean="0"/>
                            <a:t>1948080845858952</a:t>
                          </a:r>
                          <a:endParaRPr kumimoji="1" lang="ja-JP" altLang="en-US" sz="1400"/>
                        </a:p>
                      </a:txBody>
                      <a:tcPr/>
                    </a:tc>
                  </a:tr>
                  <a:tr h="304800">
                    <a:tc>
                      <a:txBody>
                        <a:bodyPr/>
                        <a:lstStyle/>
                        <a:p>
                          <a:r>
                            <a:rPr kumimoji="1" lang="en-US" altLang="ja-JP" sz="1400" smtClean="0"/>
                            <a:t>Alice</a:t>
                          </a:r>
                          <a:endParaRPr kumimoji="1" lang="en-US" altLang="ja-JP" sz="1400" b="1" smtClean="0"/>
                        </a:p>
                      </a:txBody>
                      <a:tcPr/>
                    </a:tc>
                    <a:tc>
                      <a:txBody>
                        <a:bodyPr/>
                        <a:lstStyle/>
                        <a:p>
                          <a:r>
                            <a:rPr kumimoji="1" lang="en-US" altLang="ja-JP" sz="1400" smtClean="0"/>
                            <a:t>6476586474838920</a:t>
                          </a:r>
                          <a:endParaRPr kumimoji="1" lang="ja-JP" altLang="en-US" sz="1400" b="1"/>
                        </a:p>
                      </a:txBody>
                      <a:tcPr/>
                    </a:tc>
                  </a:tr>
                  <a:tr h="304800">
                    <a:tc>
                      <a:txBody>
                        <a:bodyPr/>
                        <a:lstStyle/>
                        <a:p>
                          <a:endParaRPr lang="ja-JP"/>
                        </a:p>
                      </a:txBody>
                      <a:tcPr>
                        <a:blipFill rotWithShape="1">
                          <a:blip r:embed="rId13"/>
                          <a:stretch>
                            <a:fillRect l="-775" t="-306000" r="-216279" b="-2000"/>
                          </a:stretch>
                        </a:blipFill>
                      </a:tcPr>
                    </a:tc>
                    <a:tc>
                      <a:txBody>
                        <a:bodyPr/>
                        <a:lstStyle/>
                        <a:p>
                          <a:endParaRPr lang="ja-JP"/>
                        </a:p>
                      </a:txBody>
                      <a:tcPr>
                        <a:blipFill rotWithShape="1">
                          <a:blip r:embed="rId13"/>
                          <a:stretch>
                            <a:fillRect l="-46595" t="-306000" b="-2000"/>
                          </a:stretch>
                        </a:blipFill>
                      </a:tcPr>
                    </a:tc>
                  </a:tr>
                </a:tbl>
              </a:graphicData>
            </a:graphic>
          </p:graphicFrame>
        </mc:Fallback>
      </mc:AlternateContent>
      <p:sp>
        <p:nvSpPr>
          <p:cNvPr id="16" name="円/楕円 15"/>
          <p:cNvSpPr/>
          <p:nvPr/>
        </p:nvSpPr>
        <p:spPr>
          <a:xfrm>
            <a:off x="6444206" y="2309909"/>
            <a:ext cx="1710641" cy="412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6689290" y="2641359"/>
            <a:ext cx="269268" cy="32846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804959" y="4822552"/>
            <a:ext cx="767447"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ja-JP" b="1" dirty="0" smtClean="0"/>
              <a:t>This is Alice </a:t>
            </a:r>
            <a:endParaRPr lang="en-US" b="1" dirty="0"/>
          </a:p>
        </p:txBody>
      </p:sp>
      <p:sp>
        <p:nvSpPr>
          <p:cNvPr id="77" name="テキスト ボックス 76"/>
          <p:cNvSpPr txBox="1"/>
          <p:nvPr/>
        </p:nvSpPr>
        <p:spPr>
          <a:xfrm>
            <a:off x="3142094" y="5267529"/>
            <a:ext cx="70982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ja-JP" b="1" dirty="0" smtClean="0"/>
              <a:t>Alice</a:t>
            </a:r>
            <a:r>
              <a:rPr lang="ja-JP" altLang="en-US" b="1" dirty="0" smtClean="0"/>
              <a:t>署名</a:t>
            </a:r>
            <a:endParaRPr lang="en-US" b="1" dirty="0"/>
          </a:p>
        </p:txBody>
      </p:sp>
      <p:pic>
        <p:nvPicPr>
          <p:cNvPr id="78" name="図 7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4338616">
            <a:off x="6855512" y="6139121"/>
            <a:ext cx="297723" cy="215321"/>
          </a:xfrm>
          <a:prstGeom prst="rect">
            <a:avLst/>
          </a:prstGeom>
        </p:spPr>
      </p:pic>
      <p:sp>
        <p:nvSpPr>
          <p:cNvPr id="79" name="テキスト ボックス 78"/>
          <p:cNvSpPr txBox="1"/>
          <p:nvPr/>
        </p:nvSpPr>
        <p:spPr>
          <a:xfrm>
            <a:off x="7972361" y="4822552"/>
            <a:ext cx="792088"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ja-JP" b="1" dirty="0" smtClean="0"/>
              <a:t>This is Alice</a:t>
            </a:r>
            <a:endParaRPr lang="en-US" b="1" dirty="0"/>
          </a:p>
        </p:txBody>
      </p:sp>
      <p:sp>
        <p:nvSpPr>
          <p:cNvPr id="80" name="テキスト ボックス 79"/>
          <p:cNvSpPr txBox="1"/>
          <p:nvPr/>
        </p:nvSpPr>
        <p:spPr>
          <a:xfrm>
            <a:off x="7269284" y="6063726"/>
            <a:ext cx="1406154" cy="338554"/>
          </a:xfrm>
          <a:prstGeom prst="rect">
            <a:avLst/>
          </a:prstGeom>
          <a:noFill/>
        </p:spPr>
        <p:txBody>
          <a:bodyPr wrap="none" rtlCol="0">
            <a:spAutoFit/>
          </a:bodyPr>
          <a:lstStyle/>
          <a:p>
            <a:r>
              <a:rPr lang="en-US" altLang="ja-JP" sz="1600" dirty="0" smtClean="0"/>
              <a:t>Alice</a:t>
            </a:r>
            <a:r>
              <a:rPr lang="ja-JP" altLang="en-US" sz="1600" dirty="0" smtClean="0"/>
              <a:t>の公開鍵</a:t>
            </a:r>
            <a:endParaRPr kumimoji="1" lang="ja-JP" altLang="en-US" sz="1600" dirty="0"/>
          </a:p>
        </p:txBody>
      </p:sp>
    </p:spTree>
    <p:extLst>
      <p:ext uri="{BB962C8B-B14F-4D97-AF65-F5344CB8AC3E}">
        <p14:creationId xmlns:p14="http://schemas.microsoft.com/office/powerpoint/2010/main" val="27434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11111E-6 3.7037E-7 L -1.11111E-6 -0.07083 " pathEditMode="relative" rAng="0" ptsTypes="AA">
                                      <p:cBhvr>
                                        <p:cTn id="6" dur="2000" fill="hold"/>
                                        <p:tgtEl>
                                          <p:spTgt spid="75"/>
                                        </p:tgtEl>
                                        <p:attrNameLst>
                                          <p:attrName>ppt_x</p:attrName>
                                          <p:attrName>ppt_y</p:attrName>
                                        </p:attrNameLst>
                                      </p:cBhvr>
                                      <p:rCtr x="0" y="-3542"/>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53"/>
                                        </p:tgtEl>
                                      </p:cBhvr>
                                    </p:animEffect>
                                    <p:set>
                                      <p:cBhvr>
                                        <p:cTn id="11" dur="1" fill="hold">
                                          <p:stCondLst>
                                            <p:cond delay="499"/>
                                          </p:stCondLst>
                                        </p:cTn>
                                        <p:tgtEl>
                                          <p:spTgt spid="5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fade">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2000"/>
                                        <p:tgtEl>
                                          <p:spTgt spid="47"/>
                                        </p:tgtEl>
                                      </p:cBhvr>
                                    </p:animEffect>
                                  </p:childTnLst>
                                </p:cTn>
                              </p:par>
                              <p:par>
                                <p:cTn id="20" presetID="42" presetClass="path" presetSubtype="0" accel="50000" decel="50000" fill="hold" grpId="1" nodeType="withEffect">
                                  <p:stCondLst>
                                    <p:cond delay="0"/>
                                  </p:stCondLst>
                                  <p:childTnLst>
                                    <p:animMotion origin="layout" path="M -1.66667E-6 3.7037E-6 L 0.26736 3.7037E-6 " pathEditMode="relative" rAng="0" ptsTypes="AA">
                                      <p:cBhvr>
                                        <p:cTn id="21" dur="2000" fill="hold"/>
                                        <p:tgtEl>
                                          <p:spTgt spid="77"/>
                                        </p:tgtEl>
                                        <p:attrNameLst>
                                          <p:attrName>ppt_x</p:attrName>
                                          <p:attrName>ppt_y</p:attrName>
                                        </p:attrNameLst>
                                      </p:cBhvr>
                                      <p:rCtr x="13368" y="0"/>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down)">
                                      <p:cBhvr>
                                        <p:cTn id="26" dur="500"/>
                                        <p:tgtEl>
                                          <p:spTgt spid="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par>
                                <p:cTn id="30" presetID="10" presetClass="exit" presetSubtype="0" fill="hold" grpId="1" nodeType="withEffect">
                                  <p:stCondLst>
                                    <p:cond delay="0"/>
                                  </p:stCondLst>
                                  <p:childTnLst>
                                    <p:animEffect transition="out" filter="fade">
                                      <p:cBhvr>
                                        <p:cTn id="31" dur="500"/>
                                        <p:tgtEl>
                                          <p:spTgt spid="47"/>
                                        </p:tgtEl>
                                      </p:cBhvr>
                                    </p:animEffect>
                                    <p:set>
                                      <p:cBhvr>
                                        <p:cTn id="32" dur="1" fill="hold">
                                          <p:stCondLst>
                                            <p:cond delay="499"/>
                                          </p:stCondLst>
                                        </p:cTn>
                                        <p:tgtEl>
                                          <p:spTgt spid="47"/>
                                        </p:tgtEl>
                                        <p:attrNameLst>
                                          <p:attrName>style.visibility</p:attrName>
                                        </p:attrNameLst>
                                      </p:cBhvr>
                                      <p:to>
                                        <p:strVal val="hidden"/>
                                      </p:to>
                                    </p:se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right)">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100"/>
                                        <p:tgtEl>
                                          <p:spTgt spid="60"/>
                                        </p:tgtEl>
                                      </p:cBhvr>
                                    </p:animEffect>
                                    <p:set>
                                      <p:cBhvr>
                                        <p:cTn id="46" dur="1" fill="hold">
                                          <p:stCondLst>
                                            <p:cond delay="99"/>
                                          </p:stCondLst>
                                        </p:cTn>
                                        <p:tgtEl>
                                          <p:spTgt spid="6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1"/>
                                        </p:tgtEl>
                                      </p:cBhvr>
                                    </p:animEffect>
                                    <p:set>
                                      <p:cBhvr>
                                        <p:cTn id="49" dur="1" fill="hold">
                                          <p:stCondLst>
                                            <p:cond delay="499"/>
                                          </p:stCondLst>
                                        </p:cTn>
                                        <p:tgtEl>
                                          <p:spTgt spid="61"/>
                                        </p:tgtEl>
                                        <p:attrNameLst>
                                          <p:attrName>style.visibility</p:attrName>
                                        </p:attrNameLst>
                                      </p:cBhvr>
                                      <p:to>
                                        <p:strVal val="hidden"/>
                                      </p:to>
                                    </p:set>
                                  </p:childTnLst>
                                </p:cTn>
                              </p:par>
                              <p:par>
                                <p:cTn id="50" presetID="6" presetClass="entr" presetSubtype="16"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circle(in)">
                                      <p:cBhvr>
                                        <p:cTn id="52" dur="600"/>
                                        <p:tgtEl>
                                          <p:spTgt spid="7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2.22222E-6 3.7037E-7 L -0.06128 -0.05394 " pathEditMode="relative" rAng="0" ptsTypes="AA">
                                      <p:cBhvr>
                                        <p:cTn id="59" dur="1200" fill="hold"/>
                                        <p:tgtEl>
                                          <p:spTgt spid="78"/>
                                        </p:tgtEl>
                                        <p:attrNameLst>
                                          <p:attrName>ppt_x</p:attrName>
                                          <p:attrName>ppt_y</p:attrName>
                                        </p:attrNameLst>
                                      </p:cBhvr>
                                      <p:rCtr x="-3073" y="-2708"/>
                                    </p:animMotion>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2"/>
                                        </p:tgtEl>
                                      </p:cBhvr>
                                    </p:animEffect>
                                    <p:set>
                                      <p:cBhvr>
                                        <p:cTn id="73" dur="1" fill="hold">
                                          <p:stCondLst>
                                            <p:cond delay="499"/>
                                          </p:stCondLst>
                                        </p:cTn>
                                        <p:tgtEl>
                                          <p:spTgt spid="62"/>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par>
                                <p:cTn id="77" presetID="10" presetClass="exit" presetSubtype="0" fill="hold" grpId="2" nodeType="withEffect">
                                  <p:stCondLst>
                                    <p:cond delay="0"/>
                                  </p:stCondLst>
                                  <p:childTnLst>
                                    <p:animEffect transition="out" filter="fade">
                                      <p:cBhvr>
                                        <p:cTn id="78" dur="500"/>
                                        <p:tgtEl>
                                          <p:spTgt spid="77"/>
                                        </p:tgtEl>
                                      </p:cBhvr>
                                    </p:animEffect>
                                    <p:set>
                                      <p:cBhvr>
                                        <p:cTn id="79"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61" grpId="0"/>
      <p:bldP spid="61" grpId="1"/>
      <p:bldP spid="62" grpId="0"/>
      <p:bldP spid="62" grpId="1"/>
      <p:bldP spid="16" grpId="0" animBg="1"/>
      <p:bldP spid="16" grpId="1" animBg="1"/>
      <p:bldP spid="53" grpId="0" animBg="1"/>
      <p:bldP spid="77" grpId="0" animBg="1"/>
      <p:bldP spid="77" grpId="1" animBg="1"/>
      <p:bldP spid="77" grpId="2" animBg="1"/>
      <p:bldP spid="79" grpId="0" animBg="1"/>
      <p:bldP spid="8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ディジタル署名：補足</a:t>
            </a:r>
            <a:endParaRPr lang="en-US" dirty="0"/>
          </a:p>
        </p:txBody>
      </p:sp>
      <p:sp>
        <p:nvSpPr>
          <p:cNvPr id="3" name="コンテンツ プレースホルダー 2"/>
          <p:cNvSpPr>
            <a:spLocks noGrp="1"/>
          </p:cNvSpPr>
          <p:nvPr>
            <p:ph idx="1"/>
          </p:nvPr>
        </p:nvSpPr>
        <p:spPr/>
        <p:txBody>
          <a:bodyPr/>
          <a:lstStyle/>
          <a:p>
            <a:r>
              <a:rPr lang="en-US" dirty="0" smtClean="0"/>
              <a:t>Alice</a:t>
            </a:r>
            <a:r>
              <a:rPr lang="ja-JP" altLang="en-US" dirty="0" smtClean="0"/>
              <a:t>の通信</a:t>
            </a:r>
            <a:r>
              <a:rPr lang="ja-JP" altLang="en-US" dirty="0"/>
              <a:t>で</a:t>
            </a:r>
            <a:r>
              <a:rPr lang="en-US" altLang="ja-JP" dirty="0" smtClean="0"/>
              <a:t>Alice</a:t>
            </a:r>
            <a:r>
              <a:rPr lang="ja-JP" altLang="en-US" dirty="0"/>
              <a:t>の公開</a:t>
            </a:r>
            <a:r>
              <a:rPr lang="ja-JP" altLang="en-US" dirty="0" smtClean="0"/>
              <a:t>鍵を用いて、だれでも差出人が</a:t>
            </a:r>
            <a:r>
              <a:rPr lang="en-US" altLang="ja-JP" dirty="0" smtClean="0"/>
              <a:t>Alice</a:t>
            </a:r>
            <a:r>
              <a:rPr lang="ja-JP" altLang="en-US" dirty="0" smtClean="0"/>
              <a:t>であることを確かめる。</a:t>
            </a:r>
            <a:endParaRPr lang="en-US" altLang="ja-JP" dirty="0" smtClean="0"/>
          </a:p>
          <a:p>
            <a:endParaRPr lang="en-US" altLang="ja-JP" dirty="0"/>
          </a:p>
          <a:p>
            <a:r>
              <a:rPr lang="ja-JP" altLang="en-US" dirty="0"/>
              <a:t>なんで</a:t>
            </a:r>
            <a:r>
              <a:rPr lang="ja-JP" altLang="en-US" dirty="0" smtClean="0"/>
              <a:t>？</a:t>
            </a:r>
            <a:endParaRPr lang="en-US" altLang="ja-JP" dirty="0"/>
          </a:p>
          <a:p>
            <a:r>
              <a:rPr lang="ja-JP" altLang="en-US" dirty="0" smtClean="0"/>
              <a:t>別の方</a:t>
            </a:r>
            <a:r>
              <a:rPr lang="ja-JP" altLang="en-US" dirty="0"/>
              <a:t>が</a:t>
            </a:r>
            <a:r>
              <a:rPr lang="ja-JP" altLang="en-US" dirty="0" smtClean="0"/>
              <a:t>自分の</a:t>
            </a:r>
            <a:r>
              <a:rPr lang="ja-JP" altLang="en-US" dirty="0"/>
              <a:t>秘密</a:t>
            </a:r>
            <a:r>
              <a:rPr lang="ja-JP" altLang="en-US" dirty="0" smtClean="0"/>
              <a:t>鍵で暗号化した場合、</a:t>
            </a:r>
            <a:r>
              <a:rPr lang="en-US" altLang="ja-JP" dirty="0" smtClean="0"/>
              <a:t>Alice</a:t>
            </a:r>
            <a:r>
              <a:rPr lang="ja-JP" altLang="en-US" dirty="0" smtClean="0"/>
              <a:t>の公開鍵を利用するときに得られるメッセージは意味がない！</a:t>
            </a:r>
            <a:endParaRPr lang="en-US" altLang="ja-JP" dirty="0" smtClean="0"/>
          </a:p>
          <a:p>
            <a:r>
              <a:rPr lang="ja-JP" altLang="en-US" dirty="0" smtClean="0"/>
              <a:t>なぜ？</a:t>
            </a:r>
            <a:endParaRPr lang="en-US" dirty="0"/>
          </a:p>
          <a:p>
            <a:endParaRPr lang="en-US" dirty="0"/>
          </a:p>
        </p:txBody>
      </p:sp>
      <p:sp>
        <p:nvSpPr>
          <p:cNvPr id="5" name="正方形/長方形 4"/>
          <p:cNvSpPr/>
          <p:nvPr/>
        </p:nvSpPr>
        <p:spPr>
          <a:xfrm>
            <a:off x="2123728" y="5445224"/>
            <a:ext cx="5472608" cy="584775"/>
          </a:xfrm>
          <a:prstGeom prst="rect">
            <a:avLst/>
          </a:prstGeom>
        </p:spPr>
        <p:txBody>
          <a:bodyPr wrap="square">
            <a:spAutoFit/>
          </a:bodyPr>
          <a:lstStyle/>
          <a:p>
            <a:pPr lvl="0">
              <a:spcBef>
                <a:spcPct val="20000"/>
              </a:spcBef>
            </a:pPr>
            <a:r>
              <a:rPr kumimoji="1" lang="ja-JP" altLang="en-US" sz="3200" dirty="0">
                <a:solidFill>
                  <a:prstClr val="black"/>
                </a:solidFill>
              </a:rPr>
              <a:t>その二つ鍵は対応しない！</a:t>
            </a:r>
            <a:endParaRPr kumimoji="1" lang="en-US" altLang="ja-JP" sz="3200" dirty="0">
              <a:solidFill>
                <a:prstClr val="black"/>
              </a:solidFill>
            </a:endParaRPr>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7" name="スライド番号プレースホルダー 6"/>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43</a:t>
            </a:fld>
            <a:endParaRPr kumimoji="0" lang="en-US" dirty="0"/>
          </a:p>
        </p:txBody>
      </p:sp>
    </p:spTree>
    <p:extLst>
      <p:ext uri="{BB962C8B-B14F-4D97-AF65-F5344CB8AC3E}">
        <p14:creationId xmlns:p14="http://schemas.microsoft.com/office/powerpoint/2010/main" val="132035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lang="ja-JP" altLang="en-US" dirty="0"/>
              <a:t>まとめ</a:t>
            </a:r>
            <a:endParaRPr lang="en-US" dirty="0"/>
          </a:p>
        </p:txBody>
      </p:sp>
      <p:sp>
        <p:nvSpPr>
          <p:cNvPr id="3" name="コンテンツ プレースホルダー 2"/>
          <p:cNvSpPr>
            <a:spLocks noGrp="1"/>
          </p:cNvSpPr>
          <p:nvPr>
            <p:ph idx="1"/>
          </p:nvPr>
        </p:nvSpPr>
        <p:spPr>
          <a:xfrm>
            <a:off x="457200" y="1052736"/>
            <a:ext cx="8229600" cy="5688632"/>
          </a:xfrm>
        </p:spPr>
        <p:txBody>
          <a:bodyPr>
            <a:normAutofit fontScale="85000" lnSpcReduction="10000"/>
          </a:bodyPr>
          <a:lstStyle/>
          <a:p>
            <a:pPr>
              <a:lnSpc>
                <a:spcPct val="110000"/>
              </a:lnSpc>
            </a:pPr>
            <a:r>
              <a:rPr lang="ja-JP" altLang="en-US" dirty="0" smtClean="0"/>
              <a:t>現代</a:t>
            </a:r>
            <a:r>
              <a:rPr lang="ja-JP" altLang="en-US" dirty="0"/>
              <a:t>暗号では，アルゴリズム（処理手順）</a:t>
            </a:r>
            <a:r>
              <a:rPr lang="ja-JP" altLang="en-US" dirty="0" smtClean="0"/>
              <a:t>が</a:t>
            </a:r>
            <a:r>
              <a:rPr lang="en-US" altLang="ja-JP" dirty="0" smtClean="0"/>
              <a:t/>
            </a:r>
            <a:br>
              <a:rPr lang="en-US" altLang="ja-JP" dirty="0" smtClean="0"/>
            </a:br>
            <a:r>
              <a:rPr lang="ja-JP" altLang="en-US" dirty="0" smtClean="0"/>
              <a:t>公開</a:t>
            </a:r>
            <a:r>
              <a:rPr lang="ja-JP" altLang="en-US" dirty="0"/>
              <a:t>されている．（例：</a:t>
            </a:r>
            <a:r>
              <a:rPr lang="en-US" altLang="ja-JP" b="1" dirty="0"/>
              <a:t>AES, RSA</a:t>
            </a:r>
            <a:r>
              <a:rPr lang="ja-JP" altLang="en-US" dirty="0"/>
              <a:t>）</a:t>
            </a:r>
          </a:p>
          <a:p>
            <a:pPr>
              <a:lnSpc>
                <a:spcPct val="170000"/>
              </a:lnSpc>
            </a:pPr>
            <a:r>
              <a:rPr lang="ja-JP" altLang="en-US" dirty="0" smtClean="0"/>
              <a:t>公開</a:t>
            </a:r>
            <a:r>
              <a:rPr lang="ja-JP" altLang="en-US" dirty="0"/>
              <a:t>鍵暗号では，</a:t>
            </a:r>
            <a:r>
              <a:rPr lang="en-US" altLang="ja-JP" b="1" dirty="0"/>
              <a:t>2</a:t>
            </a:r>
            <a:r>
              <a:rPr lang="ja-JP" altLang="en-US" dirty="0"/>
              <a:t>種類の異なる鍵を</a:t>
            </a:r>
            <a:r>
              <a:rPr lang="ja-JP" altLang="en-US" dirty="0" smtClean="0"/>
              <a:t>使用する</a:t>
            </a:r>
            <a:r>
              <a:rPr lang="en-US" altLang="ja-JP" dirty="0" smtClean="0"/>
              <a:t>.</a:t>
            </a:r>
            <a:r>
              <a:rPr lang="en-US" altLang="ja-JP" b="1" dirty="0" smtClean="0"/>
              <a:t/>
            </a:r>
            <a:br>
              <a:rPr lang="en-US" altLang="ja-JP" b="1" dirty="0" smtClean="0"/>
            </a:br>
            <a:r>
              <a:rPr lang="ja-JP" altLang="en-US" dirty="0" smtClean="0"/>
              <a:t>一方</a:t>
            </a:r>
            <a:r>
              <a:rPr lang="ja-JP" altLang="en-US" dirty="0"/>
              <a:t>の鍵は公開しても問題ない．</a:t>
            </a:r>
          </a:p>
          <a:p>
            <a:pPr>
              <a:lnSpc>
                <a:spcPct val="110000"/>
              </a:lnSpc>
            </a:pPr>
            <a:r>
              <a:rPr lang="ja-JP" altLang="en-US" dirty="0" smtClean="0"/>
              <a:t>公開</a:t>
            </a:r>
            <a:r>
              <a:rPr lang="ja-JP" altLang="en-US" dirty="0"/>
              <a:t>鍵暗号はインターネット向きの暗号で</a:t>
            </a:r>
            <a:r>
              <a:rPr lang="ja-JP" altLang="en-US" dirty="0" smtClean="0"/>
              <a:t>，不特定</a:t>
            </a:r>
            <a:r>
              <a:rPr lang="ja-JP" altLang="en-US" dirty="0"/>
              <a:t>多数のユーザ間の暗号，署名通信</a:t>
            </a:r>
            <a:r>
              <a:rPr lang="ja-JP" altLang="en-US" dirty="0" smtClean="0"/>
              <a:t>を実現</a:t>
            </a:r>
            <a:r>
              <a:rPr lang="ja-JP" altLang="en-US" dirty="0"/>
              <a:t>できる．</a:t>
            </a:r>
          </a:p>
          <a:p>
            <a:pPr>
              <a:lnSpc>
                <a:spcPct val="110000"/>
              </a:lnSpc>
            </a:pPr>
            <a:r>
              <a:rPr lang="ja-JP" altLang="en-US" dirty="0" smtClean="0"/>
              <a:t>公開</a:t>
            </a:r>
            <a:r>
              <a:rPr lang="ja-JP" altLang="en-US" dirty="0"/>
              <a:t>鍵暗号や一方向性関数の安全性は数学の</a:t>
            </a:r>
            <a:r>
              <a:rPr lang="ja-JP" altLang="en-US" dirty="0" smtClean="0"/>
              <a:t>問題（</a:t>
            </a:r>
            <a:r>
              <a:rPr lang="ja-JP" altLang="en-US" dirty="0"/>
              <a:t>素因数分解問題，離散対数問題）と深く関っている．</a:t>
            </a:r>
          </a:p>
          <a:p>
            <a:pPr>
              <a:lnSpc>
                <a:spcPct val="110000"/>
              </a:lnSpc>
            </a:pPr>
            <a:r>
              <a:rPr lang="ja-JP" altLang="en-US" dirty="0" smtClean="0"/>
              <a:t>これら</a:t>
            </a:r>
            <a:r>
              <a:rPr lang="ja-JP" altLang="en-US" dirty="0"/>
              <a:t>の技術を使うとネットワークを介して</a:t>
            </a:r>
            <a:r>
              <a:rPr lang="ja-JP" altLang="en-US" dirty="0" smtClean="0"/>
              <a:t>，面白いことを</a:t>
            </a:r>
            <a:r>
              <a:rPr lang="ja-JP" altLang="en-US" dirty="0"/>
              <a:t>実現できる．</a:t>
            </a:r>
            <a:endParaRPr lang="en-US" dirty="0"/>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44</a:t>
            </a:fld>
            <a:endParaRPr kumimoji="0" lang="en-US" dirty="0"/>
          </a:p>
        </p:txBody>
      </p:sp>
    </p:spTree>
    <p:extLst>
      <p:ext uri="{BB962C8B-B14F-4D97-AF65-F5344CB8AC3E}">
        <p14:creationId xmlns:p14="http://schemas.microsoft.com/office/powerpoint/2010/main" val="3557703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課題　〆切：来週の講義（６月１４日）</a:t>
            </a:r>
            <a:endParaRPr kumimoji="1" lang="ja-JP" altLang="en-US" dirty="0"/>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kumimoji="1" lang="ja-JP" altLang="en-US" dirty="0" smtClean="0"/>
              <a:t>ある共通暗号方式に１０００ユーザがいます。</a:t>
            </a:r>
            <a:r>
              <a:rPr lang="ja-JP" altLang="en-US" dirty="0" smtClean="0"/>
              <a:t>すべての鍵の個数を計算せよ。</a:t>
            </a:r>
            <a:endParaRPr lang="en-US" altLang="ja-JP" dirty="0"/>
          </a:p>
          <a:p>
            <a:pPr marL="514350" indent="-514350">
              <a:buFont typeface="+mj-lt"/>
              <a:buAutoNum type="arabicPeriod"/>
            </a:pPr>
            <a:endParaRPr lang="en-US" altLang="ja-JP" dirty="0" smtClean="0"/>
          </a:p>
          <a:p>
            <a:pPr marL="514350" indent="-514350">
              <a:buFont typeface="+mj-lt"/>
              <a:buAutoNum type="arabicPeriod"/>
            </a:pPr>
            <a:r>
              <a:rPr lang="ja-JP" altLang="en-US" dirty="0" smtClean="0"/>
              <a:t>公開鍵暗号方式の場合、同じ質問に答えなさい。</a:t>
            </a:r>
            <a:endParaRPr lang="en-US" altLang="ja-JP" dirty="0"/>
          </a:p>
          <a:p>
            <a:pPr marL="514350" indent="-514350">
              <a:buFont typeface="+mj-lt"/>
              <a:buAutoNum type="arabicPeriod"/>
            </a:pPr>
            <a:endParaRPr kumimoji="1" lang="en-US" altLang="ja-JP" dirty="0" smtClean="0"/>
          </a:p>
          <a:p>
            <a:pPr marL="514350" indent="-514350">
              <a:buFont typeface="+mj-lt"/>
              <a:buAutoNum type="arabicPeriod"/>
            </a:pPr>
            <a:r>
              <a:rPr kumimoji="1" lang="ja-JP" altLang="en-US" dirty="0" smtClean="0"/>
              <a:t>シフト暗号化された平文見つけよ</a:t>
            </a:r>
            <a:r>
              <a:rPr kumimoji="1" lang="en-US" altLang="ja-JP" dirty="0" smtClean="0"/>
              <a:t>(</a:t>
            </a:r>
            <a:r>
              <a:rPr kumimoji="1" lang="ja-JP" altLang="en-US" dirty="0" smtClean="0"/>
              <a:t>英語分）：　</a:t>
            </a:r>
            <a:r>
              <a:rPr kumimoji="1" lang="en-US" altLang="ja-JP" dirty="0" smtClean="0"/>
              <a:t>G </a:t>
            </a:r>
            <a:r>
              <a:rPr kumimoji="1" lang="en-US" altLang="ja-JP" dirty="0" err="1" smtClean="0"/>
              <a:t>lctcp</a:t>
            </a:r>
            <a:r>
              <a:rPr kumimoji="1" lang="en-US" altLang="ja-JP" dirty="0" smtClean="0"/>
              <a:t> </a:t>
            </a:r>
            <a:r>
              <a:rPr kumimoji="1" lang="en-US" altLang="ja-JP" dirty="0" err="1" smtClean="0"/>
              <a:t>bm</a:t>
            </a:r>
            <a:r>
              <a:rPr kumimoji="1" lang="en-US" altLang="ja-JP" dirty="0" smtClean="0"/>
              <a:t> </a:t>
            </a:r>
            <a:r>
              <a:rPr kumimoji="1" lang="en-US" altLang="ja-JP" dirty="0" err="1" smtClean="0"/>
              <a:t>fmkcumpiq</a:t>
            </a:r>
            <a:r>
              <a:rPr kumimoji="1" lang="en-US" altLang="ja-JP" dirty="0" smtClean="0"/>
              <a:t> ml </a:t>
            </a:r>
            <a:r>
              <a:rPr kumimoji="1" lang="en-US" altLang="ja-JP" dirty="0" err="1" smtClean="0"/>
              <a:t>rfc</a:t>
            </a:r>
            <a:r>
              <a:rPr kumimoji="1" lang="en-US" altLang="ja-JP" dirty="0" smtClean="0"/>
              <a:t> </a:t>
            </a:r>
            <a:r>
              <a:rPr kumimoji="1" lang="en-US" altLang="ja-JP" dirty="0" err="1" smtClean="0"/>
              <a:t>ucci</a:t>
            </a:r>
            <a:r>
              <a:rPr kumimoji="1" lang="en-US" altLang="ja-JP" dirty="0" smtClean="0"/>
              <a:t> </a:t>
            </a:r>
            <a:r>
              <a:rPr kumimoji="1" lang="en-US" altLang="ja-JP" dirty="0" err="1" smtClean="0"/>
              <a:t>clb</a:t>
            </a:r>
            <a:endParaRPr kumimoji="1" lang="ja-JP" altLang="en-US" dirty="0"/>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45</a:t>
            </a:fld>
            <a:endParaRPr kumimoji="0" lang="en-US" dirty="0"/>
          </a:p>
        </p:txBody>
      </p:sp>
    </p:spTree>
    <p:extLst>
      <p:ext uri="{BB962C8B-B14F-4D97-AF65-F5344CB8AC3E}">
        <p14:creationId xmlns:p14="http://schemas.microsoft.com/office/powerpoint/2010/main" val="3700392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0"/>
            <a:ext cx="8229600" cy="1143000"/>
          </a:xfrm>
        </p:spPr>
        <p:txBody>
          <a:bodyPr/>
          <a:lstStyle/>
          <a:p>
            <a:r>
              <a:rPr lang="ja-JP" altLang="en-US" dirty="0" smtClean="0"/>
              <a:t>日常の情報セキュリティ</a:t>
            </a:r>
            <a:endParaRPr lang="en-US" dirty="0"/>
          </a:p>
        </p:txBody>
      </p:sp>
      <p:sp>
        <p:nvSpPr>
          <p:cNvPr id="3" name="コンテンツ プレースホルダー 2"/>
          <p:cNvSpPr>
            <a:spLocks noGrp="1"/>
          </p:cNvSpPr>
          <p:nvPr>
            <p:ph idx="1"/>
          </p:nvPr>
        </p:nvSpPr>
        <p:spPr>
          <a:xfrm>
            <a:off x="905347" y="1196752"/>
            <a:ext cx="7619528" cy="1152128"/>
          </a:xfrm>
        </p:spPr>
        <p:txBody>
          <a:bodyPr>
            <a:normAutofit/>
          </a:bodyPr>
          <a:lstStyle/>
          <a:p>
            <a:pPr marL="0" indent="0">
              <a:buNone/>
            </a:pPr>
            <a:r>
              <a:rPr lang="ja-JP" altLang="en-US" dirty="0" smtClean="0"/>
              <a:t>毎日、数百万（で</a:t>
            </a:r>
            <a:r>
              <a:rPr lang="ja-JP" altLang="en-US" dirty="0"/>
              <a:t>はないか</a:t>
            </a:r>
            <a:r>
              <a:rPr lang="ja-JP" altLang="en-US" dirty="0" smtClean="0"/>
              <a:t>）暗号アルゴリズムを利用される</a:t>
            </a:r>
            <a:endParaRPr lang="en-US" dirty="0"/>
          </a:p>
        </p:txBody>
      </p:sp>
      <p:sp>
        <p:nvSpPr>
          <p:cNvPr id="4" name="テキスト ボックス 3"/>
          <p:cNvSpPr txBox="1"/>
          <p:nvPr/>
        </p:nvSpPr>
        <p:spPr>
          <a:xfrm>
            <a:off x="381340" y="5242313"/>
            <a:ext cx="1890261" cy="369332"/>
          </a:xfrm>
          <a:prstGeom prst="rect">
            <a:avLst/>
          </a:prstGeom>
          <a:noFill/>
        </p:spPr>
        <p:txBody>
          <a:bodyPr wrap="none" rtlCol="0">
            <a:spAutoFit/>
          </a:bodyPr>
          <a:lstStyle/>
          <a:p>
            <a:r>
              <a:rPr lang="en-US" altLang="ja-JP" dirty="0" smtClean="0"/>
              <a:t>Shopping Online</a:t>
            </a:r>
            <a:endParaRPr kumimoji="1" lang="ja-JP" altLang="en-US" dirty="0"/>
          </a:p>
        </p:txBody>
      </p:sp>
      <p:sp>
        <p:nvSpPr>
          <p:cNvPr id="5" name="テキスト ボックス 4"/>
          <p:cNvSpPr txBox="1"/>
          <p:nvPr/>
        </p:nvSpPr>
        <p:spPr>
          <a:xfrm>
            <a:off x="5255379" y="2461300"/>
            <a:ext cx="2287806" cy="369332"/>
          </a:xfrm>
          <a:prstGeom prst="rect">
            <a:avLst/>
          </a:prstGeom>
          <a:noFill/>
        </p:spPr>
        <p:txBody>
          <a:bodyPr wrap="none" rtlCol="0">
            <a:spAutoFit/>
          </a:bodyPr>
          <a:lstStyle/>
          <a:p>
            <a:r>
              <a:rPr lang="en-US" altLang="ja-JP" dirty="0" smtClean="0"/>
              <a:t>Cellular/Smartphone</a:t>
            </a:r>
            <a:endParaRPr kumimoji="1" lang="ja-JP" altLang="en-US" dirty="0"/>
          </a:p>
        </p:txBody>
      </p:sp>
      <p:sp>
        <p:nvSpPr>
          <p:cNvPr id="6" name="テキスト ボックス 5"/>
          <p:cNvSpPr txBox="1"/>
          <p:nvPr/>
        </p:nvSpPr>
        <p:spPr>
          <a:xfrm>
            <a:off x="1326471" y="2343626"/>
            <a:ext cx="1043876" cy="369332"/>
          </a:xfrm>
          <a:prstGeom prst="rect">
            <a:avLst/>
          </a:prstGeom>
          <a:noFill/>
        </p:spPr>
        <p:txBody>
          <a:bodyPr wrap="none" rtlCol="0">
            <a:spAutoFit/>
          </a:bodyPr>
          <a:lstStyle/>
          <a:p>
            <a:r>
              <a:rPr lang="en-US" altLang="ja-JP" dirty="0" smtClean="0"/>
              <a:t>IC cards</a:t>
            </a:r>
            <a:endParaRPr kumimoji="1" lang="ja-JP" altLang="en-US" dirty="0"/>
          </a:p>
        </p:txBody>
      </p:sp>
      <p:pic>
        <p:nvPicPr>
          <p:cNvPr id="7" name="Picture 2" descr="http://upload.wikimedia.org/wikipedia/ja/0/0b/Blu-ra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440" y="4481871"/>
            <a:ext cx="180975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jreast.co.jp/suica/whats/img/index/image_02.jpg"/>
          <p:cNvPicPr>
            <a:picLocks noChangeAspect="1" noChangeArrowheads="1"/>
          </p:cNvPicPr>
          <p:nvPr/>
        </p:nvPicPr>
        <p:blipFill>
          <a:blip r:embed="rId4" cstate="print"/>
          <a:srcRect/>
          <a:stretch>
            <a:fillRect/>
          </a:stretch>
        </p:blipFill>
        <p:spPr bwMode="auto">
          <a:xfrm>
            <a:off x="1217169" y="2931149"/>
            <a:ext cx="1550722" cy="1550722"/>
          </a:xfrm>
          <a:prstGeom prst="rect">
            <a:avLst/>
          </a:prstGeom>
          <a:noFill/>
        </p:spPr>
      </p:pic>
      <p:pic>
        <p:nvPicPr>
          <p:cNvPr id="9" name="Picture 15"/>
          <p:cNvPicPr>
            <a:picLocks noChangeAspect="1" noChangeArrowheads="1"/>
          </p:cNvPicPr>
          <p:nvPr/>
        </p:nvPicPr>
        <p:blipFill>
          <a:blip r:embed="rId5" cstate="print"/>
          <a:srcRect/>
          <a:stretch>
            <a:fillRect/>
          </a:stretch>
        </p:blipFill>
        <p:spPr bwMode="auto">
          <a:xfrm>
            <a:off x="4786661" y="2950282"/>
            <a:ext cx="1886429" cy="1414822"/>
          </a:xfrm>
          <a:prstGeom prst="rect">
            <a:avLst/>
          </a:prstGeom>
          <a:noFill/>
          <a:ln w="9525">
            <a:noFill/>
            <a:miter lim="800000"/>
            <a:headEnd/>
            <a:tailEnd/>
          </a:ln>
        </p:spPr>
      </p:pic>
      <p:pic>
        <p:nvPicPr>
          <p:cNvPr id="10" name="Picture 2" descr="C:\Users\smatsumoto\Desktop\yodobashiverisign.png"/>
          <p:cNvPicPr>
            <a:picLocks noChangeAspect="1" noChangeArrowheads="1"/>
          </p:cNvPicPr>
          <p:nvPr/>
        </p:nvPicPr>
        <p:blipFill>
          <a:blip r:embed="rId6" cstate="print"/>
          <a:srcRect/>
          <a:stretch>
            <a:fillRect/>
          </a:stretch>
        </p:blipFill>
        <p:spPr bwMode="auto">
          <a:xfrm>
            <a:off x="2340193" y="4805591"/>
            <a:ext cx="4105849" cy="1867161"/>
          </a:xfrm>
          <a:prstGeom prst="rect">
            <a:avLst/>
          </a:prstGeom>
          <a:noFill/>
        </p:spPr>
      </p:pic>
      <p:sp>
        <p:nvSpPr>
          <p:cNvPr id="13" name="テキスト ボックス 12"/>
          <p:cNvSpPr txBox="1"/>
          <p:nvPr/>
        </p:nvSpPr>
        <p:spPr>
          <a:xfrm>
            <a:off x="7165246" y="3878835"/>
            <a:ext cx="1556836" cy="369332"/>
          </a:xfrm>
          <a:prstGeom prst="rect">
            <a:avLst/>
          </a:prstGeom>
          <a:noFill/>
        </p:spPr>
        <p:txBody>
          <a:bodyPr wrap="none" rtlCol="0">
            <a:spAutoFit/>
          </a:bodyPr>
          <a:lstStyle/>
          <a:p>
            <a:pPr fontAlgn="base">
              <a:spcBef>
                <a:spcPct val="0"/>
              </a:spcBef>
              <a:spcAft>
                <a:spcPct val="0"/>
              </a:spcAft>
            </a:pPr>
            <a:r>
              <a:rPr kumimoji="1" lang="en-US" altLang="ja-JP" dirty="0" smtClean="0">
                <a:solidFill>
                  <a:srgbClr val="000000"/>
                </a:solidFill>
                <a:latin typeface="Arial" pitchFamily="34" charset="0"/>
              </a:rPr>
              <a:t>Blu-Ray/DVD</a:t>
            </a:r>
            <a:endParaRPr kumimoji="1" lang="ja-JP" altLang="en-US" dirty="0">
              <a:solidFill>
                <a:srgbClr val="000000"/>
              </a:solidFill>
              <a:latin typeface="Arial" pitchFamily="34" charset="0"/>
            </a:endParaRPr>
          </a:p>
        </p:txBody>
      </p:sp>
      <p:sp>
        <p:nvSpPr>
          <p:cNvPr id="11" name="日付プレースホルダー 10"/>
          <p:cNvSpPr>
            <a:spLocks noGrp="1"/>
          </p:cNvSpPr>
          <p:nvPr>
            <p:ph type="dt" sz="half" idx="10"/>
          </p:nvPr>
        </p:nvSpPr>
        <p:spPr/>
        <p:txBody>
          <a:bodyPr/>
          <a:lstStyle/>
          <a:p>
            <a:pPr eaLnBrk="1" latinLnBrk="0" hangingPunct="1"/>
            <a:r>
              <a:rPr lang="en-US" smtClean="0"/>
              <a:t>計算機科学入門</a:t>
            </a:r>
            <a:endParaRPr lang="en-US" dirty="0"/>
          </a:p>
        </p:txBody>
      </p:sp>
      <p:sp>
        <p:nvSpPr>
          <p:cNvPr id="12" name="フッター プレースホルダー 11"/>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14" name="スライド番号プレースホルダー 13"/>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a:t>
            </a:fld>
            <a:endParaRPr kumimoji="0" lang="en-US" dirty="0"/>
          </a:p>
        </p:txBody>
      </p:sp>
    </p:spTree>
    <p:extLst>
      <p:ext uri="{BB962C8B-B14F-4D97-AF65-F5344CB8AC3E}">
        <p14:creationId xmlns:p14="http://schemas.microsoft.com/office/powerpoint/2010/main" val="3057656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安全なシステムの構成単位</a:t>
            </a:r>
            <a:endParaRPr lang="en-US" dirty="0"/>
          </a:p>
        </p:txBody>
      </p:sp>
      <p:sp>
        <p:nvSpPr>
          <p:cNvPr id="3" name="コンテンツ プレースホルダー 2"/>
          <p:cNvSpPr>
            <a:spLocks noGrp="1"/>
          </p:cNvSpPr>
          <p:nvPr>
            <p:ph idx="1"/>
          </p:nvPr>
        </p:nvSpPr>
        <p:spPr>
          <a:xfrm>
            <a:off x="323528" y="1600200"/>
            <a:ext cx="8363272" cy="4525963"/>
          </a:xfrm>
        </p:spPr>
        <p:txBody>
          <a:bodyPr>
            <a:normAutofit lnSpcReduction="10000"/>
          </a:bodyPr>
          <a:lstStyle/>
          <a:p>
            <a:pPr marL="457200" lvl="1" indent="-457200">
              <a:buFont typeface="Arial" pitchFamily="34" charset="0"/>
              <a:buChar char="•"/>
            </a:pPr>
            <a:r>
              <a:rPr lang="ja-JP" altLang="en-US" dirty="0" smtClean="0"/>
              <a:t>機密性</a:t>
            </a:r>
            <a:r>
              <a:rPr lang="ja-JP" altLang="en-US" dirty="0"/>
              <a:t>：権限のない人</a:t>
            </a:r>
            <a:r>
              <a:rPr lang="ja-JP" altLang="en-US" dirty="0" smtClean="0"/>
              <a:t>から秘匿すること</a:t>
            </a:r>
            <a:endParaRPr lang="en-US" altLang="ja-JP" dirty="0" smtClean="0"/>
          </a:p>
          <a:p>
            <a:pPr marL="857250" lvl="2" indent="-457200"/>
            <a:r>
              <a:rPr lang="ja-JP" altLang="en-US" dirty="0" smtClean="0"/>
              <a:t>識別：各ユーザに対して、一意の名前</a:t>
            </a:r>
            <a:endParaRPr lang="en-US" altLang="ja-JP" dirty="0" smtClean="0"/>
          </a:p>
          <a:p>
            <a:pPr marL="857250" lvl="2" indent="-457200"/>
            <a:r>
              <a:rPr lang="ja-JP" altLang="en-US" dirty="0" smtClean="0"/>
              <a:t>認証：</a:t>
            </a:r>
            <a:endParaRPr lang="en-US" altLang="ja-JP" dirty="0" smtClean="0"/>
          </a:p>
          <a:p>
            <a:pPr marL="1314450" lvl="3" indent="-457200"/>
            <a:r>
              <a:rPr lang="ja-JP" altLang="en-US" dirty="0" smtClean="0"/>
              <a:t>ユーザ：　ディジタル署名</a:t>
            </a:r>
            <a:endParaRPr lang="en-US" altLang="ja-JP" dirty="0" smtClean="0"/>
          </a:p>
          <a:p>
            <a:pPr marL="857250" lvl="2" indent="-457200"/>
            <a:r>
              <a:rPr lang="ja-JP" altLang="en-US" dirty="0" smtClean="0"/>
              <a:t>権限：　識別、認証されたユーザに利用できるリソースを与える</a:t>
            </a:r>
            <a:endParaRPr lang="en-US" altLang="ja-JP" dirty="0" smtClean="0"/>
          </a:p>
          <a:p>
            <a:pPr marL="1314450" lvl="3" indent="-457200"/>
            <a:endParaRPr lang="en-US" altLang="ja-JP" dirty="0" smtClean="0"/>
          </a:p>
          <a:p>
            <a:pPr marL="342900" lvl="1" indent="-342900">
              <a:buFont typeface="Arial" pitchFamily="34" charset="0"/>
              <a:buChar char="•"/>
            </a:pPr>
            <a:r>
              <a:rPr lang="ja-JP" altLang="en-US" dirty="0"/>
              <a:t>完全性</a:t>
            </a:r>
            <a:r>
              <a:rPr lang="ja-JP" altLang="en-US" dirty="0" smtClean="0"/>
              <a:t>：権限のない人からデータが</a:t>
            </a:r>
            <a:r>
              <a:rPr lang="ja-JP" altLang="en-US" dirty="0"/>
              <a:t>改ざん</a:t>
            </a:r>
            <a:r>
              <a:rPr lang="ja-JP" altLang="en-US" dirty="0" smtClean="0"/>
              <a:t>されていないことを保証する</a:t>
            </a:r>
            <a:endParaRPr lang="en-US" altLang="ja-JP" dirty="0" smtClean="0"/>
          </a:p>
          <a:p>
            <a:pPr marL="742950" lvl="2" indent="-342900"/>
            <a:r>
              <a:rPr lang="ja-JP" altLang="en-US" dirty="0"/>
              <a:t>否認</a:t>
            </a:r>
            <a:r>
              <a:rPr lang="ja-JP" altLang="en-US" dirty="0" smtClean="0"/>
              <a:t>防止</a:t>
            </a:r>
            <a:r>
              <a:rPr lang="ja-JP" altLang="en-US" dirty="0"/>
              <a:t>：</a:t>
            </a:r>
            <a:r>
              <a:rPr lang="ja-JP" altLang="en-US" dirty="0" smtClean="0"/>
              <a:t>いつでも、だれでもデータの</a:t>
            </a:r>
            <a:r>
              <a:rPr lang="ja-JP" altLang="en-US" dirty="0"/>
              <a:t>送信元</a:t>
            </a:r>
            <a:r>
              <a:rPr lang="ja-JP" altLang="en-US" dirty="0" smtClean="0"/>
              <a:t>や完全の証明を確証できる</a:t>
            </a:r>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6" name="スライド番号プレースホルダー 5"/>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6</a:t>
            </a:fld>
            <a:endParaRPr kumimoji="0" lang="en-US" dirty="0"/>
          </a:p>
        </p:txBody>
      </p:sp>
    </p:spTree>
    <p:extLst>
      <p:ext uri="{BB962C8B-B14F-4D97-AF65-F5344CB8AC3E}">
        <p14:creationId xmlns:p14="http://schemas.microsoft.com/office/powerpoint/2010/main" val="2223665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67544" y="692696"/>
            <a:ext cx="4040188" cy="639762"/>
          </a:xfrm>
        </p:spPr>
        <p:txBody>
          <a:bodyPr>
            <a:normAutofit/>
          </a:bodyPr>
          <a:lstStyle/>
          <a:p>
            <a:r>
              <a:rPr lang="ja-JP" altLang="en-US" sz="3200" dirty="0" smtClean="0"/>
              <a:t>攻撃の種類</a:t>
            </a:r>
            <a:endParaRPr lang="en-US" sz="3200" dirty="0"/>
          </a:p>
        </p:txBody>
      </p:sp>
      <p:sp>
        <p:nvSpPr>
          <p:cNvPr id="5" name="テキスト プレースホルダー 4"/>
          <p:cNvSpPr>
            <a:spLocks noGrp="1"/>
          </p:cNvSpPr>
          <p:nvPr>
            <p:ph type="body" sz="quarter" idx="3"/>
          </p:nvPr>
        </p:nvSpPr>
        <p:spPr>
          <a:xfrm>
            <a:off x="5220072" y="692696"/>
            <a:ext cx="3465711" cy="639762"/>
          </a:xfrm>
        </p:spPr>
        <p:txBody>
          <a:bodyPr>
            <a:normAutofit fontScale="92500"/>
          </a:bodyPr>
          <a:lstStyle/>
          <a:p>
            <a:r>
              <a:rPr lang="ja-JP" altLang="en-US" sz="3200" dirty="0" smtClean="0"/>
              <a:t>有効な技術　（対策）</a:t>
            </a:r>
            <a:endParaRPr lang="en-US" dirty="0"/>
          </a:p>
        </p:txBody>
      </p:sp>
      <p:pic>
        <p:nvPicPr>
          <p:cNvPr id="7" name="Picture 4" descr="C:\Users\tyasuda\AppData\Local\Microsoft\Windows\Temporary Internet Files\Content.IE5\6G6W7DUK\MC900431641[1].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6521" y="2720220"/>
            <a:ext cx="733101" cy="733101"/>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817" y="2736059"/>
            <a:ext cx="715541" cy="71554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コンテンツ プレースホルダー 10"/>
          <p:cNvSpPr>
            <a:spLocks noGrp="1"/>
          </p:cNvSpPr>
          <p:nvPr>
            <p:ph sz="quarter" idx="4"/>
          </p:nvPr>
        </p:nvSpPr>
        <p:spPr>
          <a:xfrm>
            <a:off x="5508104" y="2174875"/>
            <a:ext cx="3178696" cy="3951288"/>
          </a:xfrm>
        </p:spPr>
        <p:txBody>
          <a:bodyPr>
            <a:normAutofit lnSpcReduction="10000"/>
          </a:bodyPr>
          <a:lstStyle/>
          <a:p>
            <a:r>
              <a:rPr lang="ja-JP" altLang="en-US" dirty="0" smtClean="0"/>
              <a:t>機密性　（暗号化）</a:t>
            </a:r>
            <a:r>
              <a:rPr lang="en-US" altLang="ja-JP" dirty="0"/>
              <a:t>Confidentiality</a:t>
            </a:r>
            <a:r>
              <a:rPr lang="en-US" dirty="0" smtClean="0"/>
              <a:t> (encryption)</a:t>
            </a:r>
          </a:p>
          <a:p>
            <a:pPr marL="0" indent="0">
              <a:buNone/>
            </a:pPr>
            <a:endParaRPr lang="en-US" dirty="0"/>
          </a:p>
          <a:p>
            <a:pPr marL="0" indent="0">
              <a:buNone/>
            </a:pPr>
            <a:endParaRPr lang="en-US" dirty="0" smtClean="0"/>
          </a:p>
          <a:p>
            <a:pPr marL="0" indent="0">
              <a:buNone/>
            </a:pPr>
            <a:endParaRPr lang="en-US" dirty="0"/>
          </a:p>
          <a:p>
            <a:r>
              <a:rPr lang="ja-JP" altLang="en-US" dirty="0" smtClean="0"/>
              <a:t>本人確認</a:t>
            </a:r>
            <a:r>
              <a:rPr lang="en-US" altLang="ja-JP" dirty="0" smtClean="0"/>
              <a:t/>
            </a:r>
            <a:br>
              <a:rPr lang="en-US" altLang="ja-JP" dirty="0" smtClean="0"/>
            </a:br>
            <a:r>
              <a:rPr lang="en-US" altLang="ja-JP" dirty="0" smtClean="0"/>
              <a:t>(identification)</a:t>
            </a:r>
          </a:p>
          <a:p>
            <a:r>
              <a:rPr lang="ja-JP" altLang="en-US" dirty="0" smtClean="0"/>
              <a:t>ディジタル署名</a:t>
            </a:r>
            <a:r>
              <a:rPr lang="en-US" altLang="ja-JP" dirty="0"/>
              <a:t/>
            </a:r>
            <a:br>
              <a:rPr lang="en-US" altLang="ja-JP" dirty="0"/>
            </a:br>
            <a:r>
              <a:rPr lang="en-US" altLang="ja-JP" dirty="0" smtClean="0"/>
              <a:t>(digital signature)</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cxnSp>
        <p:nvCxnSpPr>
          <p:cNvPr id="15" name="直線矢印コネクタ 14"/>
          <p:cNvCxnSpPr/>
          <p:nvPr/>
        </p:nvCxnSpPr>
        <p:spPr>
          <a:xfrm>
            <a:off x="1475656" y="3093829"/>
            <a:ext cx="183516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1495092" y="2618770"/>
            <a:ext cx="902524" cy="475059"/>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C:\Users\tyasuda\AppData\Local\Microsoft\Windows\Temporary Internet Files\Content.IE5\6G6W7DUK\MC9004316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87" y="5071615"/>
            <a:ext cx="733101" cy="733101"/>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 name="Picture 6" descr="C:\Users\tyasuda\AppData\Local\Microsoft\Windows\Temporary Internet Files\Content.IE5\FAHUO7A7\MC900431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1383" y="5087454"/>
            <a:ext cx="715541" cy="71554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9023" y="4149080"/>
            <a:ext cx="478160" cy="76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C:\Users\tyasuda\AppData\Local\Microsoft\Windows\Temporary Internet Files\Content.IE5\6G6W7DUK\MC90043164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5064">
            <a:off x="2143619" y="4301448"/>
            <a:ext cx="346325" cy="733101"/>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2" name="フリーフォーム 21"/>
          <p:cNvSpPr/>
          <p:nvPr/>
        </p:nvSpPr>
        <p:spPr>
          <a:xfrm>
            <a:off x="2433831" y="5071615"/>
            <a:ext cx="857552" cy="517624"/>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4507" y="1852154"/>
            <a:ext cx="478160" cy="76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946238" y="1590544"/>
            <a:ext cx="1080120" cy="523220"/>
          </a:xfrm>
          <a:prstGeom prst="rect">
            <a:avLst/>
          </a:prstGeom>
          <a:noFill/>
        </p:spPr>
        <p:txBody>
          <a:bodyPr wrap="square" rtlCol="0">
            <a:spAutoFit/>
          </a:bodyPr>
          <a:lstStyle/>
          <a:p>
            <a:r>
              <a:rPr kumimoji="1" lang="ja-JP" altLang="en-US" sz="2800"/>
              <a:t>盗聴</a:t>
            </a:r>
          </a:p>
        </p:txBody>
      </p:sp>
      <p:sp>
        <p:nvSpPr>
          <p:cNvPr id="16" name="テキスト ボックス 15"/>
          <p:cNvSpPr txBox="1"/>
          <p:nvPr/>
        </p:nvSpPr>
        <p:spPr>
          <a:xfrm>
            <a:off x="2946238" y="4133567"/>
            <a:ext cx="1913794" cy="523220"/>
          </a:xfrm>
          <a:prstGeom prst="rect">
            <a:avLst/>
          </a:prstGeom>
          <a:noFill/>
        </p:spPr>
        <p:txBody>
          <a:bodyPr wrap="square" rtlCol="0">
            <a:spAutoFit/>
          </a:bodyPr>
          <a:lstStyle/>
          <a:p>
            <a:r>
              <a:rPr kumimoji="1" lang="ja-JP" altLang="en-US" sz="2800"/>
              <a:t>なりすまし</a:t>
            </a:r>
          </a:p>
        </p:txBody>
      </p:sp>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9" name="スライド番号プレースホルダー 8"/>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7</a:t>
            </a:fld>
            <a:endParaRPr kumimoji="0" lang="en-US"/>
          </a:p>
        </p:txBody>
      </p:sp>
    </p:spTree>
    <p:extLst>
      <p:ext uri="{BB962C8B-B14F-4D97-AF65-F5344CB8AC3E}">
        <p14:creationId xmlns:p14="http://schemas.microsoft.com/office/powerpoint/2010/main" val="424600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67544" y="692696"/>
            <a:ext cx="4040188" cy="639762"/>
          </a:xfrm>
        </p:spPr>
        <p:txBody>
          <a:bodyPr>
            <a:normAutofit/>
          </a:bodyPr>
          <a:lstStyle/>
          <a:p>
            <a:r>
              <a:rPr lang="ja-JP" altLang="en-US" sz="3200" dirty="0" smtClean="0"/>
              <a:t>攻撃の種類</a:t>
            </a:r>
            <a:endParaRPr lang="en-US" sz="3200" dirty="0"/>
          </a:p>
        </p:txBody>
      </p:sp>
      <p:sp>
        <p:nvSpPr>
          <p:cNvPr id="5" name="テキスト プレースホルダー 4"/>
          <p:cNvSpPr>
            <a:spLocks noGrp="1"/>
          </p:cNvSpPr>
          <p:nvPr>
            <p:ph type="body" sz="quarter" idx="3"/>
          </p:nvPr>
        </p:nvSpPr>
        <p:spPr>
          <a:xfrm>
            <a:off x="5220072" y="692696"/>
            <a:ext cx="3465711" cy="639762"/>
          </a:xfrm>
        </p:spPr>
        <p:txBody>
          <a:bodyPr>
            <a:normAutofit fontScale="92500"/>
          </a:bodyPr>
          <a:lstStyle/>
          <a:p>
            <a:r>
              <a:rPr lang="ja-JP" altLang="en-US" sz="3200" dirty="0" smtClean="0"/>
              <a:t>有効な技術　（対策</a:t>
            </a:r>
            <a:r>
              <a:rPr lang="ja-JP" altLang="en-US" dirty="0" smtClean="0"/>
              <a:t>）</a:t>
            </a:r>
            <a:endParaRPr lang="en-US" dirty="0"/>
          </a:p>
        </p:txBody>
      </p:sp>
      <p:pic>
        <p:nvPicPr>
          <p:cNvPr id="7" name="Picture 4" descr="C:\Users\tyasuda\AppData\Local\Microsoft\Windows\Temporary Internet Files\Content.IE5\6G6W7DUK\MC900431641[1].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6521" y="2720220"/>
            <a:ext cx="733101" cy="733101"/>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817" y="2736059"/>
            <a:ext cx="715541" cy="71554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コンテンツ プレースホルダー 10"/>
          <p:cNvSpPr>
            <a:spLocks noGrp="1"/>
          </p:cNvSpPr>
          <p:nvPr>
            <p:ph sz="quarter" idx="4"/>
          </p:nvPr>
        </p:nvSpPr>
        <p:spPr>
          <a:xfrm>
            <a:off x="5220072" y="2174875"/>
            <a:ext cx="3466728" cy="3951288"/>
          </a:xfrm>
        </p:spPr>
        <p:txBody>
          <a:bodyPr/>
          <a:lstStyle/>
          <a:p>
            <a:r>
              <a:rPr lang="ja-JP" altLang="en-US" dirty="0" smtClean="0"/>
              <a:t>認証</a:t>
            </a:r>
            <a:r>
              <a:rPr lang="en-US" altLang="ja-JP" dirty="0" smtClean="0"/>
              <a:t>/</a:t>
            </a:r>
            <a:r>
              <a:rPr lang="ja-JP" altLang="en-US" dirty="0" smtClean="0"/>
              <a:t>ディジタル署名</a:t>
            </a:r>
            <a:r>
              <a:rPr lang="en-US" altLang="ja-JP" dirty="0" smtClean="0"/>
              <a:t/>
            </a:r>
            <a:br>
              <a:rPr lang="en-US" altLang="ja-JP" dirty="0" smtClean="0"/>
            </a:br>
            <a:r>
              <a:rPr lang="en-US" altLang="ja-JP" dirty="0" smtClean="0"/>
              <a:t>(digital signature)</a:t>
            </a:r>
          </a:p>
          <a:p>
            <a:endParaRPr lang="en-US" altLang="ja-JP" dirty="0"/>
          </a:p>
          <a:p>
            <a:endParaRPr lang="en-US" altLang="ja-JP" dirty="0" smtClean="0"/>
          </a:p>
          <a:p>
            <a:endParaRPr lang="en-US" altLang="ja-JP" dirty="0" smtClean="0"/>
          </a:p>
          <a:p>
            <a:endParaRPr lang="en-US" altLang="ja-JP" dirty="0"/>
          </a:p>
          <a:p>
            <a:r>
              <a:rPr lang="ja-JP" altLang="en-US" dirty="0" smtClean="0"/>
              <a:t>同時文書交換</a:t>
            </a:r>
            <a:r>
              <a:rPr lang="en-US" altLang="ja-JP" dirty="0" smtClean="0"/>
              <a:t/>
            </a:r>
            <a:br>
              <a:rPr lang="en-US" altLang="ja-JP" dirty="0" smtClean="0"/>
            </a:br>
            <a:r>
              <a:rPr lang="en-US" altLang="ja-JP" dirty="0" smtClean="0"/>
              <a:t>(contract signing protocol)</a:t>
            </a:r>
          </a:p>
          <a:p>
            <a:pPr marL="0" indent="0">
              <a:buNone/>
            </a:pPr>
            <a:endParaRPr lang="en-US" altLang="ja-JP" dirty="0"/>
          </a:p>
          <a:p>
            <a:endParaRPr lang="en-US" altLang="ja-JP" dirty="0" smtClean="0"/>
          </a:p>
          <a:p>
            <a:endParaRPr lang="en-US" altLang="ja-JP" dirty="0" smtClean="0"/>
          </a:p>
          <a:p>
            <a:endParaRPr lang="en-US" dirty="0"/>
          </a:p>
        </p:txBody>
      </p:sp>
      <p:sp>
        <p:nvSpPr>
          <p:cNvPr id="17" name="フリーフォーム 16"/>
          <p:cNvSpPr/>
          <p:nvPr/>
        </p:nvSpPr>
        <p:spPr>
          <a:xfrm>
            <a:off x="1495092" y="2618770"/>
            <a:ext cx="902524" cy="475059"/>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noFill/>
          <a:ln>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C:\Users\tyasuda\AppData\Local\Microsoft\Windows\Temporary Internet Files\Content.IE5\6G6W7DUK\MC9004316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87" y="5071615"/>
            <a:ext cx="733101" cy="733101"/>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441389" y="5041290"/>
            <a:ext cx="454395" cy="76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5555" y="1852154"/>
            <a:ext cx="478160" cy="76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フリーフォーム 15"/>
          <p:cNvSpPr/>
          <p:nvPr/>
        </p:nvSpPr>
        <p:spPr>
          <a:xfrm>
            <a:off x="2493861" y="2653268"/>
            <a:ext cx="857552" cy="517624"/>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直線矢印コネクタ 3"/>
          <p:cNvCxnSpPr/>
          <p:nvPr/>
        </p:nvCxnSpPr>
        <p:spPr>
          <a:xfrm>
            <a:off x="1495092" y="5517232"/>
            <a:ext cx="170875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9322" y="5041290"/>
            <a:ext cx="464739" cy="76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2721309" y="1590544"/>
            <a:ext cx="1440160" cy="523220"/>
          </a:xfrm>
          <a:prstGeom prst="rect">
            <a:avLst/>
          </a:prstGeom>
          <a:noFill/>
        </p:spPr>
        <p:txBody>
          <a:bodyPr wrap="square" rtlCol="0">
            <a:spAutoFit/>
          </a:bodyPr>
          <a:lstStyle/>
          <a:p>
            <a:r>
              <a:rPr kumimoji="1" lang="ja-JP" altLang="en-US" sz="2800" dirty="0"/>
              <a:t>改ざん</a:t>
            </a:r>
          </a:p>
        </p:txBody>
      </p:sp>
      <p:sp>
        <p:nvSpPr>
          <p:cNvPr id="15" name="テキスト ボックス 14"/>
          <p:cNvSpPr txBox="1"/>
          <p:nvPr/>
        </p:nvSpPr>
        <p:spPr>
          <a:xfrm>
            <a:off x="1986533" y="4553876"/>
            <a:ext cx="1872208" cy="523220"/>
          </a:xfrm>
          <a:prstGeom prst="rect">
            <a:avLst/>
          </a:prstGeom>
          <a:noFill/>
        </p:spPr>
        <p:txBody>
          <a:bodyPr wrap="square" rtlCol="0">
            <a:spAutoFit/>
          </a:bodyPr>
          <a:lstStyle/>
          <a:p>
            <a:r>
              <a:rPr kumimoji="1" lang="ja-JP" altLang="en-US" sz="2800" smtClean="0"/>
              <a:t>持ち投げ</a:t>
            </a:r>
            <a:endParaRPr kumimoji="1" lang="ja-JP" altLang="en-US" sz="2800"/>
          </a:p>
        </p:txBody>
      </p:sp>
      <p:sp>
        <p:nvSpPr>
          <p:cNvPr id="2" name="日付プレースホルダー 1"/>
          <p:cNvSpPr>
            <a:spLocks noGrp="1"/>
          </p:cNvSpPr>
          <p:nvPr>
            <p:ph type="dt" sz="half" idx="10"/>
          </p:nvPr>
        </p:nvSpPr>
        <p:spPr/>
        <p:txBody>
          <a:bodyPr/>
          <a:lstStyle/>
          <a:p>
            <a:pPr eaLnBrk="1" latinLnBrk="0" hangingPunct="1"/>
            <a:r>
              <a:rPr lang="en-US" smtClean="0"/>
              <a:t>計算機科学入門</a:t>
            </a:r>
            <a:endParaRPr lang="en-US"/>
          </a:p>
        </p:txBody>
      </p:sp>
      <p:sp>
        <p:nvSpPr>
          <p:cNvPr id="6" name="フッター プレースホルダー 5"/>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9" name="スライド番号プレースホルダー 8"/>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8</a:t>
            </a:fld>
            <a:endParaRPr kumimoji="0" lang="en-US"/>
          </a:p>
        </p:txBody>
      </p:sp>
    </p:spTree>
    <p:extLst>
      <p:ext uri="{BB962C8B-B14F-4D97-AF65-F5344CB8AC3E}">
        <p14:creationId xmlns:p14="http://schemas.microsoft.com/office/powerpoint/2010/main" val="14053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left)">
                                      <p:cBhvr>
                                        <p:cTn id="10" dur="500"/>
                                        <p:tgtEl>
                                          <p:spTgt spid="1027"/>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4.72222E-6 7.49306E-7 L 0.12239 0.00324 " pathEditMode="relative" rAng="0" ptsTypes="AA">
                                      <p:cBhvr>
                                        <p:cTn id="13" dur="2000" fill="hold"/>
                                        <p:tgtEl>
                                          <p:spTgt spid="1027"/>
                                        </p:tgtEl>
                                        <p:attrNameLst>
                                          <p:attrName>ppt_x</p:attrName>
                                          <p:attrName>ppt_y</p:attrName>
                                        </p:attrNameLst>
                                      </p:cBhvr>
                                      <p:rCtr x="611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セキュリティ作業を完成する</a:t>
            </a:r>
            <a:endParaRPr lang="en-US" dirty="0"/>
          </a:p>
        </p:txBody>
      </p:sp>
      <p:sp>
        <p:nvSpPr>
          <p:cNvPr id="3" name="コンテンツ プレースホルダー 2"/>
          <p:cNvSpPr>
            <a:spLocks noGrp="1"/>
          </p:cNvSpPr>
          <p:nvPr>
            <p:ph idx="1"/>
          </p:nvPr>
        </p:nvSpPr>
        <p:spPr/>
        <p:txBody>
          <a:bodyPr>
            <a:normAutofit/>
          </a:bodyPr>
          <a:lstStyle/>
          <a:p>
            <a:r>
              <a:rPr lang="ja-JP" altLang="en-US" dirty="0" smtClean="0"/>
              <a:t>機密性　</a:t>
            </a:r>
            <a:r>
              <a:rPr lang="en-US" altLang="ja-JP" dirty="0" smtClean="0"/>
              <a:t>+ </a:t>
            </a:r>
            <a:r>
              <a:rPr lang="ja-JP" altLang="en-US" dirty="0" smtClean="0"/>
              <a:t>完全性　＝　</a:t>
            </a:r>
            <a:r>
              <a:rPr lang="ja-JP" altLang="en-US" dirty="0"/>
              <a:t>安全</a:t>
            </a:r>
            <a:r>
              <a:rPr lang="ja-JP" altLang="en-US" dirty="0" smtClean="0"/>
              <a:t>なシステム</a:t>
            </a:r>
            <a:endParaRPr lang="en-US" altLang="ja-JP" dirty="0" smtClean="0"/>
          </a:p>
          <a:p>
            <a:r>
              <a:rPr lang="ja-JP" altLang="en-US" dirty="0" smtClean="0"/>
              <a:t>でも、足りない！</a:t>
            </a:r>
            <a:endParaRPr lang="en-US" altLang="ja-JP" dirty="0" smtClean="0"/>
          </a:p>
          <a:p>
            <a:pPr marL="457200" lvl="1" indent="0">
              <a:buNone/>
            </a:pPr>
            <a:r>
              <a:rPr lang="ja-JP" altLang="en-US" dirty="0" smtClean="0"/>
              <a:t>システムはアクセス可能であるはず</a:t>
            </a:r>
            <a:endParaRPr lang="en-US" altLang="ja-JP" dirty="0" smtClean="0"/>
          </a:p>
          <a:p>
            <a:pPr marL="457200" lvl="1" indent="0">
              <a:buNone/>
            </a:pPr>
            <a:r>
              <a:rPr lang="ja-JP" altLang="en-US" dirty="0" smtClean="0"/>
              <a:t>セキュリティ対策はシステムを減速しすぎない、または破損を起こらないように。</a:t>
            </a:r>
            <a:endParaRPr lang="en-US" altLang="ja-JP" dirty="0" smtClean="0"/>
          </a:p>
          <a:p>
            <a:pPr marL="457200" lvl="1" indent="0">
              <a:buNone/>
            </a:pPr>
            <a:endParaRPr lang="en-US" altLang="ja-JP" dirty="0"/>
          </a:p>
          <a:p>
            <a:pPr marL="457200" lvl="1" indent="0">
              <a:buNone/>
            </a:pPr>
            <a:r>
              <a:rPr lang="ja-JP" altLang="en-US" dirty="0" smtClean="0"/>
              <a:t>バランス：</a:t>
            </a:r>
            <a:endParaRPr lang="en-US" altLang="ja-JP" dirty="0"/>
          </a:p>
        </p:txBody>
      </p:sp>
      <p:sp>
        <p:nvSpPr>
          <p:cNvPr id="6" name="テキスト ボックス 5"/>
          <p:cNvSpPr txBox="1"/>
          <p:nvPr/>
        </p:nvSpPr>
        <p:spPr>
          <a:xfrm>
            <a:off x="7524328" y="4539310"/>
            <a:ext cx="336965" cy="1569660"/>
          </a:xfrm>
          <a:prstGeom prst="rect">
            <a:avLst/>
          </a:prstGeom>
          <a:noFill/>
        </p:spPr>
        <p:txBody>
          <a:bodyPr wrap="square" rtlCol="0">
            <a:spAutoFit/>
          </a:bodyPr>
          <a:lstStyle/>
          <a:p>
            <a:r>
              <a:rPr lang="ja-JP" altLang="en-US" sz="3200" b="1" dirty="0" smtClean="0">
                <a:solidFill>
                  <a:srgbClr val="FF0000"/>
                </a:solidFill>
              </a:rPr>
              <a:t>機密性</a:t>
            </a:r>
            <a:endParaRPr lang="en-US" sz="3200" b="1" dirty="0">
              <a:solidFill>
                <a:srgbClr val="FF0000"/>
              </a:solidFill>
            </a:endParaRPr>
          </a:p>
        </p:txBody>
      </p:sp>
      <p:sp>
        <p:nvSpPr>
          <p:cNvPr id="7" name="テキスト ボックス 6"/>
          <p:cNvSpPr txBox="1"/>
          <p:nvPr/>
        </p:nvSpPr>
        <p:spPr>
          <a:xfrm>
            <a:off x="6948264" y="4654376"/>
            <a:ext cx="336965" cy="1569660"/>
          </a:xfrm>
          <a:prstGeom prst="rect">
            <a:avLst/>
          </a:prstGeom>
          <a:noFill/>
        </p:spPr>
        <p:txBody>
          <a:bodyPr wrap="square" rtlCol="0">
            <a:spAutoFit/>
          </a:bodyPr>
          <a:lstStyle/>
          <a:p>
            <a:r>
              <a:rPr lang="ja-JP" altLang="en-US" sz="3200" b="1" dirty="0" smtClean="0">
                <a:solidFill>
                  <a:srgbClr val="FF0000"/>
                </a:solidFill>
              </a:rPr>
              <a:t>完全性</a:t>
            </a:r>
            <a:endParaRPr lang="en-US" sz="3200" b="1" dirty="0">
              <a:solidFill>
                <a:srgbClr val="FF0000"/>
              </a:solidFill>
            </a:endParaRPr>
          </a:p>
        </p:txBody>
      </p:sp>
      <p:sp>
        <p:nvSpPr>
          <p:cNvPr id="8" name="テキスト ボックス 7"/>
          <p:cNvSpPr txBox="1"/>
          <p:nvPr/>
        </p:nvSpPr>
        <p:spPr>
          <a:xfrm>
            <a:off x="5580112" y="4798392"/>
            <a:ext cx="336965" cy="1569660"/>
          </a:xfrm>
          <a:prstGeom prst="rect">
            <a:avLst/>
          </a:prstGeom>
          <a:noFill/>
        </p:spPr>
        <p:txBody>
          <a:bodyPr wrap="square" rtlCol="0">
            <a:spAutoFit/>
          </a:bodyPr>
          <a:lstStyle/>
          <a:p>
            <a:r>
              <a:rPr lang="ja-JP" altLang="en-US" sz="3200" b="1" dirty="0" smtClean="0">
                <a:solidFill>
                  <a:schemeClr val="tx2">
                    <a:lumMod val="60000"/>
                    <a:lumOff val="40000"/>
                  </a:schemeClr>
                </a:solidFill>
              </a:rPr>
              <a:t>可用</a:t>
            </a:r>
            <a:endParaRPr lang="en-US" altLang="ja-JP" sz="3200" b="1" dirty="0" smtClean="0">
              <a:solidFill>
                <a:schemeClr val="tx2">
                  <a:lumMod val="60000"/>
                  <a:lumOff val="40000"/>
                </a:schemeClr>
              </a:solidFill>
            </a:endParaRPr>
          </a:p>
          <a:p>
            <a:r>
              <a:rPr lang="ja-JP" altLang="en-US" sz="3200" b="1" dirty="0" smtClean="0">
                <a:solidFill>
                  <a:schemeClr val="tx2">
                    <a:lumMod val="60000"/>
                    <a:lumOff val="40000"/>
                  </a:schemeClr>
                </a:solidFill>
              </a:rPr>
              <a:t>性</a:t>
            </a:r>
            <a:endParaRPr lang="en-US" sz="3200" b="1" dirty="0">
              <a:solidFill>
                <a:schemeClr val="tx2">
                  <a:lumMod val="60000"/>
                  <a:lumOff val="40000"/>
                </a:schemeClr>
              </a:solidFill>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933056"/>
            <a:ext cx="2916908" cy="2782168"/>
          </a:xfrm>
          <a:prstGeom prst="rect">
            <a:avLst/>
          </a:prstGeom>
        </p:spPr>
      </p:pic>
      <p:sp>
        <p:nvSpPr>
          <p:cNvPr id="4" name="日付プレースホルダー 3"/>
          <p:cNvSpPr>
            <a:spLocks noGrp="1"/>
          </p:cNvSpPr>
          <p:nvPr>
            <p:ph type="dt" sz="half" idx="10"/>
          </p:nvPr>
        </p:nvSpPr>
        <p:spPr/>
        <p:txBody>
          <a:bodyPr/>
          <a:lstStyle/>
          <a:p>
            <a:pPr eaLnBrk="1" latinLnBrk="0" hangingPunct="1"/>
            <a:r>
              <a:rPr lang="en-US" smtClean="0"/>
              <a:t>計算機科学入門</a:t>
            </a:r>
            <a:endParaRPr lang="en-US" dirty="0"/>
          </a:p>
        </p:txBody>
      </p:sp>
      <p:sp>
        <p:nvSpPr>
          <p:cNvPr id="5" name="フッター プレースホルダー 4"/>
          <p:cNvSpPr>
            <a:spLocks noGrp="1"/>
          </p:cNvSpPr>
          <p:nvPr>
            <p:ph type="ftr" sz="quarter" idx="11"/>
          </p:nvPr>
        </p:nvSpPr>
        <p:spPr/>
        <p:txBody>
          <a:bodyPr/>
          <a:lstStyle/>
          <a:p>
            <a:r>
              <a:rPr kumimoji="0" lang="ja-JP" altLang="en-US" smtClean="0"/>
              <a:t>暗号学における主なプロトコルへの入門</a:t>
            </a:r>
            <a:endParaRPr kumimoji="0" lang="en-US"/>
          </a:p>
        </p:txBody>
      </p:sp>
      <p:sp>
        <p:nvSpPr>
          <p:cNvPr id="10" name="スライド番号プレースホルダー 9"/>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9</a:t>
            </a:fld>
            <a:endParaRPr kumimoji="0" lang="en-US" dirty="0"/>
          </a:p>
        </p:txBody>
      </p:sp>
    </p:spTree>
    <p:extLst>
      <p:ext uri="{BB962C8B-B14F-4D97-AF65-F5344CB8AC3E}">
        <p14:creationId xmlns:p14="http://schemas.microsoft.com/office/powerpoint/2010/main" val="4257080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4149</TotalTime>
  <Words>3592</Words>
  <Application>Microsoft Office PowerPoint</Application>
  <PresentationFormat>画面に合わせる (4:3)</PresentationFormat>
  <Paragraphs>976</Paragraphs>
  <Slides>45</Slides>
  <Notes>45</Notes>
  <HiddenSlides>0</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Office ​​テーマ</vt:lpstr>
      <vt:lpstr>暗号学における主なプロトコルへの入門</vt:lpstr>
      <vt:lpstr>自己紹介</vt:lpstr>
      <vt:lpstr>内容</vt:lpstr>
      <vt:lpstr>暗号学とは？ 情報セキュリティの基礎として</vt:lpstr>
      <vt:lpstr>日常の情報セキュリティ</vt:lpstr>
      <vt:lpstr>安全なシステムの構成単位</vt:lpstr>
      <vt:lpstr>PowerPoint プレゼンテーション</vt:lpstr>
      <vt:lpstr>PowerPoint プレゼンテーション</vt:lpstr>
      <vt:lpstr>セキュリティ作業を完成する</vt:lpstr>
      <vt:lpstr>暗号学</vt:lpstr>
      <vt:lpstr>内容</vt:lpstr>
      <vt:lpstr>暗号化・復号化</vt:lpstr>
      <vt:lpstr>暗号アルゴリズム公開の必要性</vt:lpstr>
      <vt:lpstr>シーザー暗号</vt:lpstr>
      <vt:lpstr>シーザー暗号の解読</vt:lpstr>
      <vt:lpstr>シーザー暗号：実例</vt:lpstr>
      <vt:lpstr>内容</vt:lpstr>
      <vt:lpstr>剰余演算: x mod n　（何？） </vt:lpstr>
      <vt:lpstr>剰余演算</vt:lpstr>
      <vt:lpstr>剰余演算: x mod n　（何？）</vt:lpstr>
      <vt:lpstr>シーザー暗号の復習</vt:lpstr>
      <vt:lpstr>内容</vt:lpstr>
      <vt:lpstr>共通鍵暗号（秘密鍵暗号）</vt:lpstr>
      <vt:lpstr>公開鍵暗号</vt:lpstr>
      <vt:lpstr>公開鍵暗号における鍵ペア</vt:lpstr>
      <vt:lpstr>公開鍵暗号の仕組み</vt:lpstr>
      <vt:lpstr>公開鍵ディレクトリでの注意点</vt:lpstr>
      <vt:lpstr>公開鍵方式の原理:なんで安全？</vt:lpstr>
      <vt:lpstr>内容</vt:lpstr>
      <vt:lpstr>公開鍵の主なプロトコル：RSA</vt:lpstr>
      <vt:lpstr>一方向性関数のコンセプト</vt:lpstr>
      <vt:lpstr>RSAにおける一方向性関数</vt:lpstr>
      <vt:lpstr>補足：鍵生成</vt:lpstr>
      <vt:lpstr>暗号化・復号化 ：べき乗演算</vt:lpstr>
      <vt:lpstr>内容</vt:lpstr>
      <vt:lpstr>鍵交換プロトコル</vt:lpstr>
      <vt:lpstr>Diffie-Hellmanプロトコルの原理 </vt:lpstr>
      <vt:lpstr>Diffie-Hellmannにおける一方向性関数</vt:lpstr>
      <vt:lpstr>公開鍵暗号と共通鍵暗号の比較</vt:lpstr>
      <vt:lpstr>Hybrid暗号方式　(共通鍵の交換)</vt:lpstr>
      <vt:lpstr>Hybrid暗号方式の例：SSL</vt:lpstr>
      <vt:lpstr>ディジタル署名の仕組み （公開鍵暗号プロトコルの逆順序   ページ２６を参照）</vt:lpstr>
      <vt:lpstr>ディジタル署名：補足</vt:lpstr>
      <vt:lpstr>まとめ</vt:lpstr>
      <vt:lpstr>課題　〆切：来週の講義（６月１４日）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暗号学における主なプロトコルへの入門</dc:title>
  <dc:creator>Xavier</dc:creator>
  <cp:lastModifiedBy>Xavier</cp:lastModifiedBy>
  <cp:revision>186</cp:revision>
  <cp:lastPrinted>2013-06-07T05:22:50Z</cp:lastPrinted>
  <dcterms:created xsi:type="dcterms:W3CDTF">2013-06-02T11:49:28Z</dcterms:created>
  <dcterms:modified xsi:type="dcterms:W3CDTF">2013-06-07T10:10:45Z</dcterms:modified>
</cp:coreProperties>
</file>