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7" r:id="rId2"/>
    <p:sldId id="260" r:id="rId3"/>
    <p:sldId id="264" r:id="rId4"/>
    <p:sldId id="263" r:id="rId5"/>
    <p:sldId id="256" r:id="rId6"/>
    <p:sldId id="265" r:id="rId7"/>
    <p:sldId id="267" r:id="rId8"/>
    <p:sldId id="266" r:id="rId9"/>
    <p:sldId id="271" r:id="rId10"/>
    <p:sldId id="272" r:id="rId11"/>
    <p:sldId id="268" r:id="rId12"/>
    <p:sldId id="29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80" r:id="rId21"/>
    <p:sldId id="305" r:id="rId22"/>
    <p:sldId id="304" r:id="rId23"/>
    <p:sldId id="281" r:id="rId24"/>
    <p:sldId id="306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07" r:id="rId39"/>
    <p:sldId id="294" r:id="rId40"/>
    <p:sldId id="311" r:id="rId41"/>
    <p:sldId id="310" r:id="rId42"/>
    <p:sldId id="312" r:id="rId43"/>
    <p:sldId id="308" r:id="rId44"/>
    <p:sldId id="314" r:id="rId45"/>
    <p:sldId id="313" r:id="rId46"/>
    <p:sldId id="315" r:id="rId47"/>
    <p:sldId id="297" r:id="rId4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4" autoAdjust="0"/>
    <p:restoredTop sz="77791" autoAdjust="0"/>
  </p:normalViewPr>
  <p:slideViewPr>
    <p:cSldViewPr>
      <p:cViewPr varScale="1">
        <p:scale>
          <a:sx n="87" d="100"/>
          <a:sy n="87" d="100"/>
        </p:scale>
        <p:origin x="-23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0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76DD8-DCBA-4129-B9D8-C29E974CC608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AF00D-8C2A-415B-816C-2AD1FC6C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6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aseline="0" dirty="0" smtClean="0"/>
              <a:t>皆さん、こんにちは。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r>
              <a:rPr lang="ja-JP" altLang="en-US" baseline="0" dirty="0" smtClean="0"/>
              <a:t>来週の試験の前に最後の「計算機科学入門」に関する授業です。</a:t>
            </a:r>
            <a:endParaRPr lang="en-US" altLang="ja-JP" baseline="0" dirty="0" smtClean="0"/>
          </a:p>
          <a:p>
            <a:r>
              <a:rPr lang="en-US" altLang="ja-JP" baseline="0" dirty="0" smtClean="0"/>
              <a:t>/// </a:t>
            </a:r>
            <a:r>
              <a:rPr lang="ja-JP" altLang="en-US" baseline="0" dirty="0" smtClean="0"/>
              <a:t>九州大学　大学院システム情報科学府のダハンがもう一度担当します。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先週に比べて、日本語がそんなに上達しなかったため、今回も間違いについて許してください。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とにかく、スライドをちゃんと読んでください。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en-US" altLang="ja-JP" baseline="0" dirty="0" smtClean="0"/>
          </a:p>
          <a:p>
            <a:r>
              <a:rPr lang="ja-JP" altLang="en-US" baseline="0" dirty="0" smtClean="0"/>
              <a:t>ところで、スライドといえば、先週の作った</a:t>
            </a:r>
            <a:r>
              <a:rPr lang="en-US" altLang="ja-JP" baseline="0" dirty="0" err="1" smtClean="0"/>
              <a:t>powerpoint</a:t>
            </a:r>
            <a:r>
              <a:rPr lang="ja-JP" altLang="en-US" baseline="0" dirty="0" smtClean="0"/>
              <a:t>スライドを本講義の</a:t>
            </a:r>
            <a:r>
              <a:rPr lang="en-US" altLang="ja-JP" baseline="0" dirty="0" smtClean="0"/>
              <a:t>Home page</a:t>
            </a:r>
            <a:r>
              <a:rPr lang="ja-JP" altLang="en-US" baseline="0" dirty="0" smtClean="0"/>
              <a:t>でアップされて、</a:t>
            </a:r>
            <a:r>
              <a:rPr lang="en-US" altLang="ja-JP" baseline="0" dirty="0" smtClean="0"/>
              <a:t>animation</a:t>
            </a:r>
            <a:r>
              <a:rPr lang="ja-JP" altLang="en-US" baseline="0" dirty="0" smtClean="0"/>
              <a:t>などがあったので是非参考してください。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（</a:t>
            </a:r>
            <a:r>
              <a:rPr lang="en-US" altLang="ja-JP" baseline="0" dirty="0" smtClean="0"/>
              <a:t>SHOW HOME PAGE)</a:t>
            </a:r>
          </a:p>
          <a:p>
            <a:endParaRPr lang="en-US" altLang="ja-JP" baseline="0" dirty="0" smtClean="0"/>
          </a:p>
          <a:p>
            <a:endParaRPr lang="en-US" baseline="0" dirty="0" smtClean="0"/>
          </a:p>
          <a:p>
            <a:r>
              <a:rPr lang="ja-JP" altLang="en-US" baseline="0" dirty="0" smtClean="0"/>
              <a:t>では、今日の講義は、先週にくらべて、結構作成しにくかったです。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先週は、一回でも</a:t>
            </a:r>
            <a:r>
              <a:rPr lang="en-US" altLang="ja-JP" baseline="0" dirty="0" smtClean="0"/>
              <a:t>RSA</a:t>
            </a:r>
            <a:r>
              <a:rPr lang="ja-JP" altLang="en-US" baseline="0" dirty="0" smtClean="0"/>
              <a:t>暗号方式の概念も紹介できましたが、今回はそれほど１時間半の時間を使えないと思います。</a:t>
            </a:r>
            <a:endParaRPr lang="en-US" altLang="ja-JP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ja-JP" altLang="en-US" baseline="0" dirty="0" smtClean="0"/>
              <a:t>今日の内容は、データ構造ですね。計算機科学において、かなり伝統的に、古典的な課題にしては、その反面かなり流行もあります。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本講義で、できれば、そのはやりをある程度表すことの目的です。（失敗かなぁ、居眠り学生）。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r>
              <a:rPr lang="ja-JP" altLang="en-US" baseline="0" dirty="0" smtClean="0"/>
              <a:t>伝統や古典的な側面に対して、後期または３年性のとき勉強し始めましたかなぁぁ。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en-US" altLang="ja-JP" baseline="0" dirty="0" smtClean="0"/>
          </a:p>
          <a:p>
            <a:r>
              <a:rPr lang="ja-JP" altLang="en-US" baseline="0" dirty="0" smtClean="0"/>
              <a:t>例えば、</a:t>
            </a:r>
            <a:r>
              <a:rPr lang="en-US" altLang="ja-JP" baseline="0" dirty="0" smtClean="0"/>
              <a:t>skip list</a:t>
            </a:r>
            <a:r>
              <a:rPr lang="ja-JP" altLang="en-US" baseline="0" dirty="0" smtClean="0"/>
              <a:t>というデータ構造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59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8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適している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Point</a:t>
            </a:r>
            <a:r>
              <a:rPr lang="en-US" baseline="0" dirty="0" smtClean="0"/>
              <a:t> 1 : </a:t>
            </a:r>
            <a:r>
              <a:rPr lang="ja-JP" altLang="en-US" baseline="0" dirty="0" smtClean="0"/>
              <a:t>ハードウェア　</a:t>
            </a:r>
            <a:endParaRPr lang="en-US" altLang="ja-JP" baseline="0" dirty="0" smtClean="0"/>
          </a:p>
          <a:p>
            <a:endParaRPr lang="en-US" dirty="0" smtClean="0"/>
          </a:p>
          <a:p>
            <a:r>
              <a:rPr lang="en-US" dirty="0" smtClean="0"/>
              <a:t>Point</a:t>
            </a:r>
            <a:r>
              <a:rPr lang="en-US" baseline="0" dirty="0" smtClean="0"/>
              <a:t> 2: </a:t>
            </a:r>
            <a:r>
              <a:rPr lang="ja-JP" altLang="en-US" baseline="0" dirty="0" smtClean="0"/>
              <a:t>技術</a:t>
            </a:r>
            <a:endParaRPr lang="en-US" altLang="ja-JP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(</a:t>
            </a:r>
            <a:r>
              <a:rPr lang="ja-JP" altLang="en-US" baseline="0" dirty="0" smtClean="0"/>
              <a:t>並列計算）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Point 3:</a:t>
            </a:r>
            <a:r>
              <a:rPr lang="ja-JP" altLang="en-US" baseline="0" dirty="0" smtClean="0"/>
              <a:t>　理論的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1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12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Point $$$</a:t>
            </a:r>
            <a:endParaRPr lang="en-US" dirty="0"/>
          </a:p>
          <a:p>
            <a:endParaRPr lang="en-US" dirty="0"/>
          </a:p>
          <a:p>
            <a:r>
              <a:rPr lang="ja-JP" altLang="en-US" dirty="0" smtClean="0"/>
              <a:t>何を言いたかったことは、いる同級生」の二人が</a:t>
            </a:r>
            <a:r>
              <a:rPr lang="en-US" altLang="ja-JP" dirty="0" err="1" smtClean="0"/>
              <a:t>google</a:t>
            </a:r>
            <a:r>
              <a:rPr lang="en-US" altLang="ja-JP" baseline="0" dirty="0" smtClean="0"/>
              <a:t> </a:t>
            </a:r>
            <a:r>
              <a:rPr lang="ja-JP" altLang="en-US" baseline="0" dirty="0" smtClean="0"/>
              <a:t>社に所属している、やはりいい仕事です。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今現在、データ構造が将来のための良い仕事を見つけれます。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Google</a:t>
            </a:r>
            <a:r>
              <a:rPr lang="ja-JP" altLang="en-US" baseline="0" dirty="0" smtClean="0"/>
              <a:t>面接は、試験です。相手は問題を上げて、黒板でコードを書くことです。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80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Array</a:t>
            </a:r>
            <a:r>
              <a:rPr lang="ja-JP" altLang="en-US" baseline="0" dirty="0" smtClean="0"/>
              <a:t>は表です</a:t>
            </a:r>
            <a:r>
              <a:rPr lang="en-US" baseline="0" dirty="0" smtClean="0"/>
              <a:t>: </a:t>
            </a:r>
            <a:r>
              <a:rPr lang="ja-JP" altLang="en-US" baseline="0" dirty="0" smtClean="0"/>
              <a:t>表として、インデックスは順序整列</a:t>
            </a:r>
            <a:r>
              <a:rPr lang="en-US" altLang="ja-JP" baseline="0" dirty="0" smtClean="0"/>
              <a:t>(</a:t>
            </a:r>
            <a:r>
              <a:rPr lang="ja-JP" altLang="en-US" baseline="0" dirty="0" smtClean="0"/>
              <a:t>整数：</a:t>
            </a:r>
            <a:r>
              <a:rPr lang="en-US" altLang="ja-JP" baseline="0" dirty="0" smtClean="0"/>
              <a:t>0,1,2,3,4</a:t>
            </a:r>
            <a:r>
              <a:rPr lang="ja-JP" altLang="en-US" baseline="0" dirty="0" smtClean="0"/>
              <a:t>）、そのインデックスに対応するデータへのメモリアドレス。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例えば、このアレイで、インデックス</a:t>
            </a:r>
            <a:r>
              <a:rPr lang="en-US" altLang="ja-JP" baseline="0" dirty="0" smtClean="0"/>
              <a:t>1</a:t>
            </a:r>
            <a:r>
              <a:rPr lang="ja-JP" altLang="en-US" baseline="0" dirty="0" smtClean="0"/>
              <a:t>又は２は割り当てされていません。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インデクス３は文字列</a:t>
            </a:r>
            <a:r>
              <a:rPr lang="en-US" altLang="ja-JP" baseline="0" dirty="0" smtClean="0"/>
              <a:t>CAT</a:t>
            </a:r>
            <a:r>
              <a:rPr lang="ja-JP" altLang="en-US" baseline="0" dirty="0" err="1" smtClean="0"/>
              <a:t>への</a:t>
            </a:r>
            <a:r>
              <a:rPr lang="ja-JP" altLang="en-US" baseline="0" dirty="0" smtClean="0"/>
              <a:t>メモリアドレスを含んでいます。</a:t>
            </a:r>
            <a:endParaRPr lang="en-US" altLang="ja-JP" baseline="0" dirty="0" smtClean="0"/>
          </a:p>
          <a:p>
            <a:endParaRPr lang="en-US" altLang="ja-JP" sz="1200" baseline="0" dirty="0" smtClean="0"/>
          </a:p>
          <a:p>
            <a:r>
              <a:rPr lang="ja-JP" altLang="en-US" baseline="0" dirty="0" smtClean="0"/>
              <a:t>インデクス４は、文字列</a:t>
            </a:r>
            <a:r>
              <a:rPr lang="en-US" altLang="ja-JP" baseline="0" dirty="0" smtClean="0"/>
              <a:t>FAT</a:t>
            </a:r>
            <a:r>
              <a:rPr lang="ja-JP" altLang="en-US" baseline="0" dirty="0" err="1" smtClean="0"/>
              <a:t>への</a:t>
            </a:r>
            <a:r>
              <a:rPr lang="ja-JP" altLang="en-US" baseline="0" dirty="0" smtClean="0"/>
              <a:t>メモリアドレスに対応されます。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r>
              <a:rPr lang="ja-JP" altLang="en-US" baseline="0" dirty="0" smtClean="0"/>
              <a:t>そして、連結リスト</a:t>
            </a:r>
            <a:r>
              <a:rPr lang="en-US" altLang="ja-JP" baseline="0" dirty="0" smtClean="0"/>
              <a:t>(linked list) </a:t>
            </a:r>
            <a:r>
              <a:rPr lang="ja-JP" altLang="en-US" baseline="0" dirty="0" smtClean="0"/>
              <a:t>：　連結リストでは、データが列に並んでいます。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一連のノードが、任意のデータを持って、一つの参照により次のノードのメモリアドレスを指しています。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列の最初の要素は、ここでは　</a:t>
            </a:r>
            <a:r>
              <a:rPr lang="en-US" altLang="ja-JP" baseline="0" dirty="0" smtClean="0"/>
              <a:t>“first” </a:t>
            </a:r>
            <a:r>
              <a:rPr lang="ja-JP" altLang="en-US" baseline="0" dirty="0" smtClean="0"/>
              <a:t>です。これは、データを持たず、</a:t>
            </a:r>
            <a:r>
              <a:rPr lang="en-US" altLang="ja-JP" baseline="0" dirty="0" smtClean="0"/>
              <a:t>pointer(</a:t>
            </a:r>
            <a:r>
              <a:rPr lang="ja-JP" altLang="en-US" baseline="0" dirty="0" smtClean="0"/>
              <a:t>参照）だけを持っています。　　　（要素 </a:t>
            </a:r>
            <a:r>
              <a:rPr lang="en-US" altLang="ja-JP" baseline="0" dirty="0" smtClean="0"/>
              <a:t>=</a:t>
            </a:r>
            <a:r>
              <a:rPr lang="ja-JP" altLang="en-US" baseline="0" dirty="0" smtClean="0"/>
              <a:t>　ようそ　</a:t>
            </a:r>
            <a:r>
              <a:rPr lang="en-US" altLang="ja-JP" baseline="0" dirty="0" smtClean="0"/>
              <a:t>= element)</a:t>
            </a:r>
          </a:p>
          <a:p>
            <a:r>
              <a:rPr lang="ja-JP" altLang="en-US" baseline="0" dirty="0" smtClean="0"/>
              <a:t>この５番の参照は</a:t>
            </a:r>
            <a:r>
              <a:rPr lang="en-US" altLang="ja-JP" baseline="0" dirty="0" smtClean="0"/>
              <a:t>BAT</a:t>
            </a:r>
            <a:r>
              <a:rPr lang="ja-JP" altLang="en-US" baseline="0" dirty="0" smtClean="0"/>
              <a:t>のノードを指しています。なので、次のノードのデータは</a:t>
            </a:r>
            <a:r>
              <a:rPr lang="en-US" altLang="ja-JP" baseline="0" dirty="0" smtClean="0"/>
              <a:t>BAT</a:t>
            </a:r>
            <a:r>
              <a:rPr lang="ja-JP" altLang="en-US" baseline="0" dirty="0" smtClean="0"/>
              <a:t>で、その参照は４番です。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この４番の参照は</a:t>
            </a:r>
            <a:r>
              <a:rPr lang="en-US" altLang="ja-JP" baseline="0" dirty="0" smtClean="0"/>
              <a:t>FAT</a:t>
            </a:r>
            <a:r>
              <a:rPr lang="ja-JP" altLang="en-US" baseline="0" dirty="0" smtClean="0"/>
              <a:t>のノードを指しています。最後のノードは、データを待たず、</a:t>
            </a:r>
            <a:r>
              <a:rPr lang="en-US" altLang="ja-JP" baseline="0" dirty="0" smtClean="0"/>
              <a:t>EOF</a:t>
            </a:r>
            <a:r>
              <a:rPr lang="ja-JP" altLang="en-US" baseline="0" dirty="0" err="1" smtClean="0"/>
              <a:t>のような</a:t>
            </a:r>
            <a:r>
              <a:rPr lang="ja-JP" altLang="en-US" baseline="0" dirty="0" smtClean="0"/>
              <a:t>ものを指しています。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en-US" altLang="ja-JP" baseline="0" dirty="0" smtClean="0"/>
          </a:p>
          <a:p>
            <a:r>
              <a:rPr lang="ja-JP" altLang="en-US" baseline="0" dirty="0" smtClean="0"/>
              <a:t>次の有名なデータ構造としては探索木です。「木」の意味は明らかだと思います。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ノードにデータを割り当てます。ここで、「探索」ということは、</a:t>
            </a:r>
            <a:r>
              <a:rPr lang="ja-JP" altLang="en-US" b="1" i="1" baseline="0" dirty="0" smtClean="0">
                <a:solidFill>
                  <a:srgbClr val="FF0000"/>
                </a:solidFill>
              </a:rPr>
              <a:t>ノードにある整数は順序ごとに並んでいます。</a:t>
            </a:r>
            <a:endParaRPr lang="en-US" altLang="ja-JP" b="1" i="1" baseline="0" dirty="0" smtClean="0">
              <a:solidFill>
                <a:srgbClr val="FF0000"/>
              </a:solidFill>
            </a:endParaRPr>
          </a:p>
          <a:p>
            <a:r>
              <a:rPr lang="ja-JP" altLang="en-US" sz="4800" b="0" i="0" baseline="0" dirty="0" smtClean="0">
                <a:solidFill>
                  <a:srgbClr val="FF0000"/>
                </a:solidFill>
              </a:rPr>
              <a:t>あとで</a:t>
            </a:r>
            <a:r>
              <a:rPr lang="ja-JP" altLang="en-US" baseline="0" dirty="0" smtClean="0"/>
              <a:t>詳しく説明します。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それで、ある整数がどのノードにあるかないか、簡単に見つけます。</a:t>
            </a:r>
            <a:endParaRPr lang="en-US" altLang="ja-JP" baseline="0" dirty="0" smtClean="0"/>
          </a:p>
          <a:p>
            <a:r>
              <a:rPr lang="ja-JP" altLang="en-US" sz="1800" baseline="0" dirty="0" smtClean="0"/>
              <a:t>「簡単」なんという意味ですか？</a:t>
            </a:r>
            <a:endParaRPr lang="en-US" altLang="ja-JP" sz="1800" baseline="0" dirty="0" smtClean="0"/>
          </a:p>
          <a:p>
            <a:r>
              <a:rPr lang="ja-JP" altLang="en-US" baseline="0" dirty="0" smtClean="0"/>
              <a:t>整数の比較の回数は少ないという意味です。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「少ない」？木のノード全体の個数に比べ。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r>
              <a:rPr lang="ja-JP" altLang="en-US" baseline="0" dirty="0" smtClean="0"/>
              <a:t>最適には、ノードの個数を</a:t>
            </a:r>
            <a:r>
              <a:rPr lang="en-US" altLang="ja-JP" baseline="0" dirty="0" smtClean="0"/>
              <a:t>n</a:t>
            </a:r>
            <a:r>
              <a:rPr lang="ja-JP" altLang="en-US" baseline="0" dirty="0" smtClean="0"/>
              <a:t>とすれば、必要な比較の回数は</a:t>
            </a:r>
            <a:r>
              <a:rPr lang="en-US" altLang="ja-JP" baseline="0" dirty="0" smtClean="0"/>
              <a:t>log_2(n)</a:t>
            </a:r>
            <a:r>
              <a:rPr lang="ja-JP" altLang="en-US" baseline="0" dirty="0" smtClean="0"/>
              <a:t>程度です。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0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索引 </a:t>
            </a:r>
            <a:r>
              <a:rPr lang="en-US" altLang="ja-JP" dirty="0" smtClean="0"/>
              <a:t>= </a:t>
            </a:r>
            <a:r>
              <a:rPr lang="ja-JP" altLang="en-US" dirty="0" err="1" smtClean="0"/>
              <a:t>さくいん</a:t>
            </a:r>
            <a:r>
              <a:rPr lang="ja-JP" altLang="en-US" dirty="0" smtClean="0"/>
              <a:t> ＝ </a:t>
            </a:r>
            <a:r>
              <a:rPr lang="en-US" altLang="ja-JP" dirty="0" smtClean="0"/>
              <a:t>index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	</a:t>
            </a:r>
            <a:r>
              <a:rPr lang="ja-JP" altLang="en-US" dirty="0" smtClean="0"/>
              <a:t>挿入</a:t>
            </a:r>
            <a:r>
              <a:rPr lang="en-US" altLang="ja-JP" dirty="0" smtClean="0"/>
              <a:t>=</a:t>
            </a:r>
            <a:r>
              <a:rPr lang="en-US" altLang="ja-JP" baseline="0" dirty="0" smtClean="0"/>
              <a:t> </a:t>
            </a:r>
            <a:r>
              <a:rPr lang="ja-JP" altLang="en-US" baseline="0" dirty="0" smtClean="0"/>
              <a:t>そうにゅう　</a:t>
            </a:r>
            <a:r>
              <a:rPr lang="en-US" altLang="ja-JP" baseline="0" dirty="0" smtClean="0"/>
              <a:t>= insert </a:t>
            </a:r>
          </a:p>
          <a:p>
            <a:r>
              <a:rPr lang="en-US" altLang="ja-JP" baseline="0" dirty="0" smtClean="0"/>
              <a:t>Ordering = indexing 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(after 3rd point)</a:t>
            </a:r>
          </a:p>
          <a:p>
            <a:r>
              <a:rPr lang="ja-JP" altLang="en-US" baseline="0" dirty="0" smtClean="0"/>
              <a:t>ということは、アレイを構成するときに、そのサイズを定めてから、そのサイズのメモリ割当たります。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それで、挿入も削除も難しい、しないように利用されるデータ構造です。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(</a:t>
            </a:r>
            <a:r>
              <a:rPr lang="ja-JP" altLang="en-US" baseline="0" dirty="0" smtClean="0"/>
              <a:t>最後に）ただ、もちろん、索引は非常に効率（アレイはインデクス表！！）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1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(last)</a:t>
            </a:r>
            <a:r>
              <a:rPr kumimoji="1" lang="en-US" altLang="ja-JP" baseline="0" dirty="0" smtClean="0"/>
              <a:t> </a:t>
            </a:r>
            <a:r>
              <a:rPr kumimoji="1" lang="ja-JP" altLang="en-US" dirty="0" smtClean="0"/>
              <a:t>ただ、挿入、削除の操作は非常に簡単です。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1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問、問、　問、　問。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8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1</a:t>
            </a:r>
            <a:r>
              <a:rPr lang="en-US" baseline="30000" dirty="0" smtClean="0"/>
              <a:t>st</a:t>
            </a:r>
            <a:r>
              <a:rPr lang="en-US" baseline="0" dirty="0" smtClean="0"/>
              <a:t> point: </a:t>
            </a:r>
            <a:r>
              <a:rPr lang="ja-JP" altLang="en-US" baseline="0" dirty="0" smtClean="0"/>
              <a:t>例えば、この木は、２分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most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= </a:t>
            </a:r>
            <a:r>
              <a:rPr lang="ja-JP" altLang="en-US" dirty="0" smtClean="0"/>
              <a:t>せいぜい  </a:t>
            </a:r>
            <a:r>
              <a:rPr lang="en-US" altLang="ja-JP" dirty="0" smtClean="0"/>
              <a:t>or </a:t>
            </a:r>
            <a:r>
              <a:rPr lang="ja-JP" altLang="en-US" dirty="0" smtClean="0"/>
              <a:t>最大でも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5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近似アルゴリズム</a:t>
            </a:r>
            <a:r>
              <a:rPr lang="en-US" altLang="ja-JP" dirty="0" smtClean="0"/>
              <a:t>: </a:t>
            </a:r>
            <a:r>
              <a:rPr lang="ja-JP" altLang="en-US" dirty="0" smtClean="0"/>
              <a:t>例；</a:t>
            </a:r>
            <a:r>
              <a:rPr lang="en-US" altLang="ja-JP" dirty="0" smtClean="0"/>
              <a:t>Bloom Filters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Hyperloglog</a:t>
            </a:r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90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38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90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64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このスライドで、平衡</a:t>
            </a:r>
            <a:r>
              <a:rPr lang="ja-JP" altLang="en-US" dirty="0" err="1" smtClean="0"/>
              <a:t>。。。。。</a:t>
            </a:r>
            <a:r>
              <a:rPr lang="ja-JP" altLang="en-US" dirty="0" smtClean="0"/>
              <a:t>木に対する主な操作のコストを記述します。</a:t>
            </a:r>
            <a:endParaRPr lang="en-US" altLang="ja-JP" dirty="0" smtClean="0"/>
          </a:p>
          <a:p>
            <a:r>
              <a:rPr lang="ja-JP" altLang="en-US" dirty="0" smtClean="0"/>
              <a:t>そのため、便利な重要な</a:t>
            </a:r>
            <a:r>
              <a:rPr lang="en-US" altLang="ja-JP" dirty="0" smtClean="0"/>
              <a:t>Big</a:t>
            </a:r>
            <a:r>
              <a:rPr lang="ja-JP" altLang="en-US" dirty="0" smtClean="0"/>
              <a:t>－</a:t>
            </a:r>
            <a:r>
              <a:rPr lang="en-US" altLang="ja-JP" dirty="0" smtClean="0"/>
              <a:t>O</a:t>
            </a:r>
            <a:r>
              <a:rPr lang="ja-JP" altLang="en-US" dirty="0" smtClean="0"/>
              <a:t>記法を紹介します。</a:t>
            </a:r>
            <a:endParaRPr lang="en-US" altLang="ja-JP" dirty="0" smtClean="0"/>
          </a:p>
          <a:p>
            <a:r>
              <a:rPr lang="ja-JP" altLang="en-US" dirty="0" smtClean="0"/>
              <a:t>アルゴリズムの計算量を表すために、よく使われます。特に、漸近的な振る舞いを解析するときに、頻繁に用いられます。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その定義により、</a:t>
            </a:r>
            <a:r>
              <a:rPr lang="en-US" altLang="ja-JP" dirty="0" smtClean="0"/>
              <a:t>O(log_2(n) </a:t>
            </a:r>
            <a:r>
              <a:rPr lang="ja-JP" altLang="en-US" dirty="0" smtClean="0"/>
              <a:t>とは 　</a:t>
            </a:r>
            <a:r>
              <a:rPr lang="en-US" altLang="ja-JP" dirty="0" smtClean="0"/>
              <a:t>log_2(n)</a:t>
            </a:r>
            <a:r>
              <a:rPr lang="ja-JP" altLang="en-US" dirty="0" smtClean="0"/>
              <a:t>の倍数と考えてもよいです。</a:t>
            </a:r>
            <a:endParaRPr lang="en-US" altLang="ja-JP" dirty="0" smtClean="0"/>
          </a:p>
          <a:p>
            <a:r>
              <a:rPr lang="ja-JP" altLang="en-US" dirty="0" smtClean="0"/>
              <a:t>連結リストに比べて、改良を与えます。</a:t>
            </a:r>
            <a:endParaRPr lang="en-US" altLang="ja-JP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ja-JP" altLang="en-US" dirty="0" smtClean="0"/>
              <a:t>（操作は。挿入または削除）</a:t>
            </a:r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22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4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91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 List </a:t>
            </a:r>
            <a:r>
              <a:rPr lang="ja-JP" altLang="en-US" dirty="0" smtClean="0"/>
              <a:t>は両方向連結リストを利用します。</a:t>
            </a:r>
            <a:endParaRPr lang="en-US" altLang="ja-JP" dirty="0" smtClean="0"/>
          </a:p>
          <a:p>
            <a:r>
              <a:rPr lang="ja-JP" altLang="en-US" dirty="0" smtClean="0"/>
              <a:t>不思議ではないことに、普通の連結リストを適当に調整したものです。</a:t>
            </a:r>
            <a:endParaRPr lang="en-US" altLang="ja-JP" dirty="0" smtClean="0"/>
          </a:p>
          <a:p>
            <a:r>
              <a:rPr lang="ja-JP" altLang="en-US" dirty="0" smtClean="0"/>
              <a:t>コンピュータでも、実装しやすいです。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Read</a:t>
            </a:r>
            <a:r>
              <a:rPr lang="en-US" altLang="ja-JP" baseline="0" dirty="0" smtClean="0"/>
              <a:t> 1</a:t>
            </a:r>
            <a:r>
              <a:rPr lang="en-US" altLang="ja-JP" baseline="30000" dirty="0" smtClean="0"/>
              <a:t>st</a:t>
            </a:r>
            <a:r>
              <a:rPr lang="en-US" altLang="ja-JP" baseline="0" dirty="0" smtClean="0"/>
              <a:t>  pointer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X.D: </a:t>
            </a:r>
            <a:r>
              <a:rPr lang="ja-JP" altLang="en-US" baseline="0" dirty="0" smtClean="0"/>
              <a:t>では、両方向リストを簡略して、参照（</a:t>
            </a:r>
            <a:r>
              <a:rPr lang="en-US" altLang="ja-JP" baseline="0" dirty="0" smtClean="0"/>
              <a:t>pointer)</a:t>
            </a:r>
            <a:r>
              <a:rPr lang="ja-JP" altLang="en-US" baseline="0" dirty="0" smtClean="0"/>
              <a:t>を現せず、両方向の矢印で表現します。わかりやすでしょう？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6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5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88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均等な間隔　きんとうなかんかく </a:t>
            </a:r>
            <a:r>
              <a:rPr lang="en-US" altLang="ja-JP" dirty="0" smtClean="0"/>
              <a:t>= evenly</a:t>
            </a:r>
            <a:r>
              <a:rPr lang="en-US" altLang="ja-JP" baseline="0" dirty="0" smtClean="0"/>
              <a:t> spaced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7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X.D:</a:t>
            </a:r>
            <a:r>
              <a:rPr lang="en-US" altLang="ja-JP" baseline="0" dirty="0" smtClean="0"/>
              <a:t> </a:t>
            </a:r>
            <a:r>
              <a:rPr lang="ja-JP" altLang="en-US" dirty="0" smtClean="0"/>
              <a:t>ムーアの法則とは、２年間ぐらいごとに、</a:t>
            </a:r>
            <a:r>
              <a:rPr lang="en-US" altLang="ja-JP" dirty="0" smtClean="0"/>
              <a:t>chipset</a:t>
            </a:r>
            <a:r>
              <a:rPr lang="ja-JP" altLang="en-US" dirty="0" smtClean="0"/>
              <a:t>のトランジスタの個数が</a:t>
            </a:r>
            <a:r>
              <a:rPr lang="en-US" altLang="ja-JP" dirty="0" smtClean="0"/>
              <a:t>2</a:t>
            </a:r>
            <a:r>
              <a:rPr lang="ja-JP" altLang="en-US" dirty="0" smtClean="0"/>
              <a:t>倍になることです。</a:t>
            </a:r>
            <a:endParaRPr lang="en-US" altLang="ja-JP" dirty="0" smtClean="0"/>
          </a:p>
          <a:p>
            <a:r>
              <a:rPr lang="en-US" altLang="ja-JP" dirty="0" smtClean="0"/>
              <a:t>//</a:t>
            </a:r>
            <a:r>
              <a:rPr lang="ja-JP" altLang="en-US" dirty="0" smtClean="0"/>
              <a:t>ムーア法則の一種も一つ、２年間ぐらいごとに、</a:t>
            </a:r>
            <a:r>
              <a:rPr lang="en-US" altLang="ja-JP" dirty="0" smtClean="0"/>
              <a:t>CPU </a:t>
            </a:r>
            <a:r>
              <a:rPr lang="ja-JP" altLang="en-US" dirty="0" smtClean="0"/>
              <a:t>高速は２倍になることです。</a:t>
            </a:r>
            <a:endParaRPr lang="en-US" altLang="ja-JP" dirty="0" smtClean="0"/>
          </a:p>
          <a:p>
            <a:r>
              <a:rPr lang="ja-JP" altLang="en-US" dirty="0" smtClean="0"/>
              <a:t>トランジスタの個数が２倍になると、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の速度も２倍になります。←こういうことでしょうか</a:t>
            </a:r>
            <a:endParaRPr lang="en-US" altLang="ja-JP" dirty="0" smtClean="0"/>
          </a:p>
          <a:p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この図に</a:t>
            </a:r>
            <a:r>
              <a:rPr lang="en-US" altLang="ja-JP" dirty="0" smtClean="0"/>
              <a:t>Intel</a:t>
            </a:r>
            <a:r>
              <a:rPr lang="ja-JP" altLang="en-US" dirty="0" err="1" smtClean="0"/>
              <a:t>だけの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を記載されていますが、</a:t>
            </a:r>
            <a:r>
              <a:rPr lang="en-US" altLang="ja-JP" dirty="0" smtClean="0"/>
              <a:t>AMD</a:t>
            </a:r>
            <a:r>
              <a:rPr lang="ja-JP" altLang="en-US" dirty="0" smtClean="0"/>
              <a:t>は競争に負けているようなので、一般の傾向も代表できる図です。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X.D:</a:t>
            </a:r>
            <a:r>
              <a:rPr lang="ja-JP" altLang="en-US" dirty="0" smtClean="0"/>
              <a:t>これは、２０００年代初頭まで正しかったです。しかし、現在では細かく（こまかく）なりすぎて、物理的な制限があるのです。（初頭：しょとう）</a:t>
            </a:r>
            <a:endParaRPr lang="en-US" altLang="ja-JP" dirty="0" smtClean="0"/>
          </a:p>
          <a:p>
            <a:r>
              <a:rPr lang="ja-JP" altLang="en-US" dirty="0" smtClean="0"/>
              <a:t>それが、</a:t>
            </a:r>
            <a:r>
              <a:rPr lang="en-US" altLang="ja-JP" dirty="0" smtClean="0"/>
              <a:t>multi-core</a:t>
            </a:r>
            <a:r>
              <a:rPr lang="ja-JP" altLang="en-US" dirty="0" smtClean="0"/>
              <a:t>コンピュータがでてきたことの原因です。 </a:t>
            </a:r>
            <a:r>
              <a:rPr lang="en-US" altLang="ja-JP" dirty="0" smtClean="0"/>
              <a:t>(dual-core,</a:t>
            </a:r>
            <a:r>
              <a:rPr lang="en-US" altLang="ja-JP" baseline="0" dirty="0" smtClean="0"/>
              <a:t> quad-core et…)</a:t>
            </a:r>
            <a:endParaRPr lang="en-US" altLang="ja-JP" dirty="0" smtClean="0"/>
          </a:p>
          <a:p>
            <a:endParaRPr lang="en-US" dirty="0" smtClean="0"/>
          </a:p>
          <a:p>
            <a:r>
              <a:rPr lang="ja-JP" altLang="en-US" dirty="0" smtClean="0"/>
              <a:t>もし、コンピュータ性能がこんなにどんどん向上したら、なぜ「効率なアルゴリズム」が必要なのでしょうか。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00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きんとうな　かんかく　均等な間隔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7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1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2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872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930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287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798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複製　</a:t>
            </a:r>
            <a:r>
              <a:rPr lang="en-US" altLang="ja-JP" dirty="0" smtClean="0"/>
              <a:t>= copy </a:t>
            </a:r>
            <a:r>
              <a:rPr lang="ja-JP" altLang="en-US" dirty="0" smtClean="0"/>
              <a:t>（複製して、上のリストに要素を上げます。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35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43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(After</a:t>
            </a:r>
            <a:r>
              <a:rPr lang="en-US" altLang="ja-JP" baseline="0" dirty="0" smtClean="0"/>
              <a:t> “RAM</a:t>
            </a:r>
            <a:r>
              <a:rPr lang="ja-JP" altLang="en-US" baseline="0" dirty="0" smtClean="0"/>
              <a:t>に余裕</a:t>
            </a:r>
            <a:r>
              <a:rPr lang="ja-JP" altLang="en-US" baseline="0" dirty="0" err="1" smtClean="0"/>
              <a:t>。。。</a:t>
            </a:r>
            <a:r>
              <a:rPr lang="en-US" altLang="ja-JP" baseline="0" dirty="0" smtClean="0"/>
              <a:t>”)</a:t>
            </a:r>
            <a:endParaRPr lang="en-US" altLang="ja-JP" dirty="0" smtClean="0"/>
          </a:p>
          <a:p>
            <a:r>
              <a:rPr lang="ja-JP" altLang="en-US" dirty="0" smtClean="0"/>
              <a:t>学生に対しての質問：　</a:t>
            </a:r>
            <a:r>
              <a:rPr lang="en-US" altLang="ja-JP" dirty="0" smtClean="0"/>
              <a:t>DISK</a:t>
            </a:r>
            <a:r>
              <a:rPr lang="ja-JP" altLang="en-US" dirty="0" smtClean="0"/>
              <a:t>と</a:t>
            </a:r>
            <a:r>
              <a:rPr lang="en-US" altLang="ja-JP" dirty="0" smtClean="0"/>
              <a:t>RAM</a:t>
            </a:r>
            <a:r>
              <a:rPr lang="ja-JP" altLang="en-US" dirty="0" smtClean="0"/>
              <a:t>のアクセス高速の比較がわかりますか？</a:t>
            </a:r>
            <a:r>
              <a:rPr lang="en-US" altLang="ja-JP" baseline="0" dirty="0" smtClean="0"/>
              <a:t> 100</a:t>
            </a:r>
            <a:r>
              <a:rPr lang="ja-JP" altLang="en-US" baseline="0" dirty="0" smtClean="0"/>
              <a:t>倍以上</a:t>
            </a:r>
            <a:endParaRPr lang="en-US" altLang="ja-JP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ja-JP" altLang="en-US" dirty="0" smtClean="0"/>
              <a:t>帯域幅（たいいきはば）：</a:t>
            </a:r>
            <a:r>
              <a:rPr lang="en-US" altLang="ja-JP" dirty="0" smtClean="0"/>
              <a:t>bandwidth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54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72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804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15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帯域幅（たいいきはば）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314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43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17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108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Definin</a:t>
            </a:r>
            <a:r>
              <a:rPr lang="en-US" baseline="0" dirty="0" smtClean="0"/>
              <a:t>g hashing crudely is a privilege of making an omnibus lecture.</a:t>
            </a:r>
          </a:p>
          <a:p>
            <a:r>
              <a:rPr lang="en-US" baseline="0" dirty="0" smtClean="0"/>
              <a:t>Bloom Filters efficiency highly relies on the choice of hash functions</a:t>
            </a:r>
          </a:p>
          <a:p>
            <a:r>
              <a:rPr lang="en-US" baseline="0" dirty="0" smtClean="0"/>
              <a:t>Therefore there is no need </a:t>
            </a:r>
            <a:r>
              <a:rPr lang="en-US" baseline="0" smtClean="0"/>
              <a:t>to perform.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Used by Google </a:t>
            </a:r>
            <a:r>
              <a:rPr lang="en-US" baseline="0" dirty="0" err="1" smtClean="0"/>
              <a:t>BigTable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Google Chrome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smtClean="0"/>
              <a:t>Malicious URLs (malicious URLS).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Bitcoin</a:t>
            </a:r>
            <a:r>
              <a:rPr lang="en-US" baseline="0" dirty="0" smtClean="0"/>
              <a:t> -</a:t>
            </a:r>
            <a:r>
              <a:rPr lang="en-US" baseline="0" dirty="0" smtClean="0">
                <a:sym typeface="Wingdings" pitchFamily="2" charset="2"/>
              </a:rPr>
              <a:t> Satoshi </a:t>
            </a:r>
            <a:r>
              <a:rPr lang="en-US" baseline="0" dirty="0" err="1" smtClean="0">
                <a:sym typeface="Wingdings" pitchFamily="2" charset="2"/>
              </a:rPr>
              <a:t>Nakamoto</a:t>
            </a:r>
            <a:r>
              <a:rPr lang="en-US" baseline="0" dirty="0" smtClean="0">
                <a:sym typeface="Wingdings" pitchFamily="2" charset="2"/>
              </a:rPr>
              <a:t> (</a:t>
            </a:r>
            <a:r>
              <a:rPr lang="ja-JP" altLang="en-US" baseline="0" dirty="0" smtClean="0">
                <a:sym typeface="Wingdings" pitchFamily="2" charset="2"/>
              </a:rPr>
              <a:t>匿名</a:t>
            </a:r>
            <a:r>
              <a:rPr lang="en-US" altLang="ja-JP" baseline="0" dirty="0" smtClean="0">
                <a:sym typeface="Wingdings" pitchFamily="2" charset="2"/>
              </a:rPr>
              <a:t>) virtual </a:t>
            </a:r>
            <a:r>
              <a:rPr lang="en-US" altLang="ja-JP" baseline="0" dirty="0" err="1" smtClean="0">
                <a:sym typeface="Wingdings" pitchFamily="2" charset="2"/>
              </a:rPr>
              <a:t>cryptocurrency</a:t>
            </a:r>
            <a:endParaRPr lang="en-US" altLang="ja-JP" baseline="0" dirty="0" smtClean="0">
              <a:sym typeface="Wingdings" pitchFamily="2" charset="2"/>
            </a:endParaRP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Etc..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4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大型ハドロン衝突型加速器 </a:t>
            </a:r>
            <a:r>
              <a:rPr lang="en-US" altLang="ja-JP" dirty="0" smtClean="0"/>
              <a:t>=</a:t>
            </a:r>
            <a:r>
              <a:rPr lang="ja-JP" altLang="en-US" dirty="0" smtClean="0"/>
              <a:t>おおがたハドロンしょうとつがたかそくき </a:t>
            </a:r>
            <a:r>
              <a:rPr lang="en-US" altLang="ja-JP" dirty="0" smtClean="0"/>
              <a:t>particle accelerator.(Swiss)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Ai</a:t>
            </a:r>
            <a:r>
              <a:rPr lang="en-US" altLang="ja-JP" baseline="0" dirty="0" smtClean="0"/>
              <a:t>m to study the existence of particle (Higgs’ boson) through the largest 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２０００年の現れた小さい会社：</a:t>
            </a:r>
            <a:r>
              <a:rPr lang="en-US" altLang="ja-JP" dirty="0" smtClean="0"/>
              <a:t>Google</a:t>
            </a:r>
          </a:p>
          <a:p>
            <a:r>
              <a:rPr lang="en-US" altLang="ja-JP" dirty="0" smtClean="0"/>
              <a:t>Google</a:t>
            </a:r>
            <a:r>
              <a:rPr lang="ja-JP" altLang="en-US" dirty="0" smtClean="0"/>
              <a:t>の成功は</a:t>
            </a:r>
            <a:r>
              <a:rPr lang="en-US" altLang="ja-JP" dirty="0" err="1" smtClean="0"/>
              <a:t>BigData</a:t>
            </a:r>
            <a:r>
              <a:rPr lang="ja-JP" altLang="en-US" dirty="0" smtClean="0"/>
              <a:t>に対する高速なアルゴリズムにもたらされた。</a:t>
            </a:r>
            <a:endParaRPr lang="en-US" altLang="ja-JP" dirty="0" smtClean="0"/>
          </a:p>
          <a:p>
            <a:r>
              <a:rPr lang="ja-JP" altLang="en-US" dirty="0" smtClean="0"/>
              <a:t>例：</a:t>
            </a:r>
            <a:r>
              <a:rPr lang="en-US" altLang="ja-JP" dirty="0" err="1" smtClean="0"/>
              <a:t>Ibm</a:t>
            </a:r>
            <a:endParaRPr lang="en-US" altLang="ja-JP" dirty="0" smtClean="0"/>
          </a:p>
          <a:p>
            <a:r>
              <a:rPr lang="ja-JP" altLang="en-US" dirty="0" smtClean="0"/>
              <a:t>例：</a:t>
            </a:r>
            <a:r>
              <a:rPr lang="en-US" altLang="ja-JP" dirty="0" smtClean="0"/>
              <a:t>CISCO</a:t>
            </a:r>
          </a:p>
          <a:p>
            <a:r>
              <a:rPr lang="ja-JP" altLang="en-US" dirty="0" smtClean="0"/>
              <a:t>例：</a:t>
            </a:r>
            <a:r>
              <a:rPr lang="en-US" altLang="ja-JP" dirty="0" err="1" smtClean="0"/>
              <a:t>google</a:t>
            </a:r>
            <a:endParaRPr lang="en-US" altLang="ja-JP" dirty="0" smtClean="0"/>
          </a:p>
          <a:p>
            <a:r>
              <a:rPr lang="ja-JP" altLang="en-US" dirty="0" smtClean="0"/>
              <a:t>例</a:t>
            </a:r>
            <a:r>
              <a:rPr lang="en-US" altLang="ja-JP" dirty="0" smtClean="0"/>
              <a:t>:Amazon</a:t>
            </a:r>
          </a:p>
          <a:p>
            <a:r>
              <a:rPr lang="ja-JP" altLang="en-US" dirty="0" smtClean="0"/>
              <a:t>例：</a:t>
            </a:r>
            <a:r>
              <a:rPr lang="en-US" altLang="ja-JP" dirty="0" smtClean="0"/>
              <a:t>Facebook</a:t>
            </a:r>
          </a:p>
          <a:p>
            <a:r>
              <a:rPr lang="ja-JP" altLang="en-US" dirty="0" smtClean="0"/>
              <a:t>などなど</a:t>
            </a:r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1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大型ハドロン衝突型加速器 </a:t>
            </a:r>
            <a:r>
              <a:rPr lang="en-US" altLang="ja-JP" dirty="0" smtClean="0"/>
              <a:t>=</a:t>
            </a:r>
            <a:r>
              <a:rPr lang="ja-JP" altLang="en-US" dirty="0" smtClean="0"/>
              <a:t>おおがたハドロンしょうとつがたかそくき 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4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3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baseline="0" dirty="0" smtClean="0"/>
              <a:t> point: Excel</a:t>
            </a:r>
            <a:r>
              <a:rPr lang="ja-JP" altLang="en-US" baseline="0" dirty="0" smtClean="0"/>
              <a:t>みたいなデータ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半構造データ：　 </a:t>
            </a:r>
            <a:r>
              <a:rPr lang="en-US" altLang="ja-JP" dirty="0" smtClean="0"/>
              <a:t>Objet Exchange Model (</a:t>
            </a:r>
            <a:r>
              <a:rPr lang="ja-JP" altLang="en-US" dirty="0" smtClean="0"/>
              <a:t>メールの形を扱う、共有</a:t>
            </a:r>
            <a:r>
              <a:rPr lang="ja-JP" altLang="en-US" dirty="0" err="1" smtClean="0"/>
              <a:t>するの</a:t>
            </a:r>
            <a:r>
              <a:rPr lang="ja-JP" altLang="en-US" dirty="0" smtClean="0"/>
              <a:t>データ）。</a:t>
            </a:r>
            <a:endParaRPr lang="en-US" altLang="ja-JP" dirty="0" smtClean="0"/>
          </a:p>
          <a:p>
            <a:r>
              <a:rPr lang="en-US" dirty="0" smtClean="0"/>
              <a:t>XML:</a:t>
            </a:r>
            <a:r>
              <a:rPr lang="en-US" baseline="0" dirty="0" smtClean="0"/>
              <a:t> Extensible Markup Language 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AF00D-8C2A-415B-816C-2AD1FC6CE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7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2.png"/><Relationship Id="rId39" Type="http://schemas.openxmlformats.org/officeDocument/2006/relationships/image" Target="../media/image85.png"/><Relationship Id="rId34" Type="http://schemas.openxmlformats.org/officeDocument/2006/relationships/image" Target="../media/image80.png"/><Relationship Id="rId42" Type="http://schemas.openxmlformats.org/officeDocument/2006/relationships/image" Target="../media/image88.png"/><Relationship Id="rId7" Type="http://schemas.openxmlformats.org/officeDocument/2006/relationships/image" Target="../media/image52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2" Type="http://schemas.openxmlformats.org/officeDocument/2006/relationships/notesSlide" Target="../notesSlides/notesSlide37.xml"/><Relationship Id="rId29" Type="http://schemas.openxmlformats.org/officeDocument/2006/relationships/image" Target="../media/image75.png"/><Relationship Id="rId41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86.png"/><Relationship Id="rId5" Type="http://schemas.openxmlformats.org/officeDocument/2006/relationships/image" Target="../media/image42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31" Type="http://schemas.openxmlformats.org/officeDocument/2006/relationships/image" Target="../media/image77.png"/><Relationship Id="rId4" Type="http://schemas.openxmlformats.org/officeDocument/2006/relationships/image" Target="../media/image49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43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データ構造</a:t>
            </a:r>
            <a:r>
              <a:rPr lang="ja-JP" altLang="en-US" dirty="0"/>
              <a:t>へ</a:t>
            </a:r>
            <a:r>
              <a:rPr lang="ja-JP" altLang="en-US" dirty="0" smtClean="0"/>
              <a:t>の招待</a:t>
            </a:r>
            <a:endParaRPr kumimoji="1" lang="ja-JP" alt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Xavier </a:t>
            </a:r>
            <a:r>
              <a:rPr lang="en-US" altLang="ja-JP" dirty="0" err="1"/>
              <a:t>Dahan</a:t>
            </a:r>
            <a:r>
              <a:rPr lang="en-US" altLang="ja-JP" dirty="0"/>
              <a:t> </a:t>
            </a:r>
            <a:r>
              <a:rPr lang="ja-JP" altLang="en-US" dirty="0"/>
              <a:t>九州大学　</a:t>
            </a:r>
            <a:r>
              <a:rPr lang="ja-JP" altLang="en-US" dirty="0" smtClean="0"/>
              <a:t>大学院</a:t>
            </a:r>
            <a:r>
              <a:rPr lang="ja-JP" altLang="en-US" dirty="0"/>
              <a:t>システム情報化学府　情報学専攻　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47667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dirty="0" smtClean="0"/>
              <a:t>計算機科学入門</a:t>
            </a:r>
            <a:endParaRPr lang="en-US" altLang="ja-JP" sz="2400" dirty="0" smtClean="0"/>
          </a:p>
          <a:p>
            <a:pPr algn="r"/>
            <a:r>
              <a:rPr lang="ja-JP" altLang="en-US" sz="2400" smtClean="0"/>
              <a:t>２０１３年６月１４日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88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/>
          <a:lstStyle/>
          <a:p>
            <a:r>
              <a:rPr lang="ja-JP" altLang="en-US" dirty="0" smtClean="0"/>
              <a:t>グラフデータ</a:t>
            </a:r>
            <a:endParaRPr 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464496" cy="4605871"/>
          </a:xfrm>
        </p:spPr>
      </p:pic>
      <p:sp>
        <p:nvSpPr>
          <p:cNvPr id="5" name="正方形/長方形 4"/>
          <p:cNvSpPr/>
          <p:nvPr/>
        </p:nvSpPr>
        <p:spPr>
          <a:xfrm>
            <a:off x="3347864" y="2420888"/>
            <a:ext cx="129614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13545"/>
            <a:ext cx="2843391" cy="201622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71516" y="4941168"/>
            <a:ext cx="348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社会</a:t>
            </a:r>
            <a:r>
              <a:rPr lang="ja-JP" altLang="en-US" sz="2800" dirty="0" smtClean="0"/>
              <a:t>ネットワーク</a:t>
            </a:r>
            <a:endParaRPr lang="en-US" sz="280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3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BigData</a:t>
            </a:r>
            <a:r>
              <a:rPr lang="ja-JP" altLang="en-US" dirty="0" smtClean="0"/>
              <a:t>を扱う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 膨大なコンピュータ</a:t>
            </a:r>
            <a:r>
              <a:rPr lang="ja-JP" altLang="en-US" dirty="0"/>
              <a:t>リソース</a:t>
            </a:r>
            <a:r>
              <a:rPr lang="ja-JP" altLang="en-US" dirty="0" smtClean="0"/>
              <a:t>を持つ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Google</a:t>
            </a:r>
            <a:r>
              <a:rPr lang="ja-JP" altLang="en-US" dirty="0" smtClean="0"/>
              <a:t>は世界中に様々な巨大なデータセンターを持つ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Amazon</a:t>
            </a:r>
            <a:r>
              <a:rPr lang="ja-JP" altLang="en-US" dirty="0" smtClean="0"/>
              <a:t>と同じ</a:t>
            </a:r>
            <a:r>
              <a:rPr lang="ja-JP" altLang="en-US" dirty="0"/>
              <a:t>ぐらい</a:t>
            </a:r>
            <a:r>
              <a:rPr lang="ja-JP" altLang="en-US" dirty="0" smtClean="0"/>
              <a:t>と思われる。</a:t>
            </a:r>
            <a:endParaRPr lang="en-US" altLang="ja-JP" dirty="0" smtClean="0"/>
          </a:p>
          <a:p>
            <a:pPr marL="571500" indent="-514350">
              <a:buFont typeface="+mj-lt"/>
              <a:buAutoNum type="arabicPeriod"/>
            </a:pPr>
            <a:r>
              <a:rPr lang="ja-JP" altLang="en-US" dirty="0" smtClean="0"/>
              <a:t>適している技術：</a:t>
            </a:r>
            <a:r>
              <a:rPr lang="en-US" altLang="ja-JP" dirty="0" smtClean="0"/>
              <a:t>cloud computing, </a:t>
            </a:r>
            <a:r>
              <a:rPr lang="ja-JP" altLang="en-US" dirty="0"/>
              <a:t>並列</a:t>
            </a:r>
            <a:r>
              <a:rPr lang="ja-JP" altLang="en-US" dirty="0" smtClean="0"/>
              <a:t>計算（</a:t>
            </a:r>
            <a:r>
              <a:rPr lang="en-US" altLang="ja-JP" dirty="0" smtClean="0"/>
              <a:t>parallel computer)</a:t>
            </a:r>
            <a:r>
              <a:rPr lang="ja-JP" altLang="en-US" dirty="0" smtClean="0"/>
              <a:t>など</a:t>
            </a:r>
            <a:endParaRPr lang="en-US" altLang="ja-JP" dirty="0" smtClean="0"/>
          </a:p>
          <a:p>
            <a:pPr marL="571500" indent="-514350">
              <a:buFont typeface="+mj-lt"/>
              <a:buAutoNum type="arabicPeriod"/>
            </a:pPr>
            <a:r>
              <a:rPr lang="ja-JP" altLang="en-US" dirty="0" smtClean="0"/>
              <a:t>データ構造やアルゴリズム。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4653136"/>
            <a:ext cx="662473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9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内容</a:t>
            </a:r>
            <a:endParaRPr lang="en-US" dirty="0"/>
          </a:p>
        </p:txBody>
      </p:sp>
      <p:sp>
        <p:nvSpPr>
          <p:cNvPr id="4" name="タイトル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現代のニーズ：</a:t>
            </a:r>
            <a:r>
              <a:rPr lang="en-US" altLang="ja-JP" dirty="0" err="1"/>
              <a:t>BigData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シンプルなデータ構造への入門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Randomized</a:t>
            </a:r>
            <a:r>
              <a:rPr lang="ja-JP" altLang="en-US" dirty="0"/>
              <a:t>データ構造：</a:t>
            </a:r>
            <a:r>
              <a:rPr lang="en-US" altLang="ja-JP" dirty="0"/>
              <a:t>Skip lists</a:t>
            </a:r>
            <a:r>
              <a:rPr lang="ja-JP" altLang="en-US" dirty="0"/>
              <a:t>の例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(</a:t>
            </a:r>
            <a:r>
              <a:rPr lang="ja-JP" altLang="en-US" dirty="0"/>
              <a:t>本講義で）</a:t>
            </a:r>
            <a:r>
              <a:rPr lang="ja-JP" altLang="en-US" dirty="0" smtClean="0"/>
              <a:t>触れて</a:t>
            </a:r>
            <a:r>
              <a:rPr lang="ja-JP" altLang="en-US" dirty="0"/>
              <a:t>ない大事な</a:t>
            </a:r>
            <a:r>
              <a:rPr lang="ja-JP" altLang="en-US" dirty="0" smtClean="0"/>
              <a:t>課題</a:t>
            </a:r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827584" y="2708920"/>
            <a:ext cx="576064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データ構造　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データをどうやって表現するか、（保存</a:t>
            </a:r>
            <a:r>
              <a:rPr lang="ja-JP" altLang="en-US" dirty="0"/>
              <a:t>す</a:t>
            </a:r>
            <a:r>
              <a:rPr lang="ja-JP" altLang="en-US" dirty="0" smtClean="0"/>
              <a:t>るか）。</a:t>
            </a:r>
            <a:endParaRPr lang="en-US" altLang="ja-JP" dirty="0" smtClean="0"/>
          </a:p>
          <a:p>
            <a:r>
              <a:rPr lang="ja-JP" altLang="en-US" dirty="0" smtClean="0"/>
              <a:t>データを処理するアルゴリズムの効率は、データ構造に強く依存する。</a:t>
            </a:r>
            <a:endParaRPr lang="en-US" altLang="ja-JP" dirty="0" smtClean="0"/>
          </a:p>
          <a:p>
            <a:r>
              <a:rPr lang="ja-JP" altLang="en-US" dirty="0" smtClean="0"/>
              <a:t>代表例：</a:t>
            </a:r>
            <a:endParaRPr lang="en-US" altLang="ja-JP" dirty="0"/>
          </a:p>
          <a:p>
            <a:pPr lvl="1"/>
            <a:r>
              <a:rPr lang="en-US" altLang="ja-JP" dirty="0" smtClean="0"/>
              <a:t>Linked lists, array, </a:t>
            </a:r>
            <a:r>
              <a:rPr lang="ja-JP" altLang="en-US" dirty="0" smtClean="0"/>
              <a:t>ハッシュ関数</a:t>
            </a:r>
            <a:r>
              <a:rPr lang="en-US" altLang="ja-JP" dirty="0" smtClean="0"/>
              <a:t>, Stack, </a:t>
            </a:r>
            <a:r>
              <a:rPr lang="en-US" altLang="ja-JP" dirty="0" err="1" smtClean="0"/>
              <a:t>FiFo</a:t>
            </a:r>
            <a:r>
              <a:rPr lang="en-US" altLang="ja-JP" dirty="0" smtClean="0"/>
              <a:t>,</a:t>
            </a:r>
            <a:r>
              <a:rPr lang="ja-JP" altLang="en-US" dirty="0" smtClean="0"/>
              <a:t>　</a:t>
            </a:r>
            <a:r>
              <a:rPr lang="en-US" altLang="ja-JP" dirty="0" smtClean="0"/>
              <a:t>queue, table, tree (various), graph etc.</a:t>
            </a:r>
          </a:p>
          <a:p>
            <a:r>
              <a:rPr lang="ja-JP" altLang="en-US" dirty="0" smtClean="0"/>
              <a:t>典型的な動作：</a:t>
            </a:r>
            <a:r>
              <a:rPr lang="en-US" altLang="ja-JP" dirty="0" smtClean="0"/>
              <a:t>access(search), insert, delete</a:t>
            </a:r>
          </a:p>
          <a:p>
            <a:pPr lvl="1"/>
            <a:r>
              <a:rPr lang="ja-JP" altLang="en-US" dirty="0" smtClean="0"/>
              <a:t>要素を　探索、挿入、　削除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ディジタル社会において、データ構造や高速なアルゴリズム</a:t>
            </a:r>
            <a:r>
              <a:rPr lang="ja-JP" altLang="en-US" dirty="0"/>
              <a:t>に</a:t>
            </a:r>
            <a:r>
              <a:rPr lang="ja-JP" altLang="en-US" dirty="0" smtClean="0"/>
              <a:t>対する知識は高い評価を得ている。</a:t>
            </a:r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9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データ構造の</a:t>
            </a:r>
            <a:r>
              <a:rPr lang="ja-JP" altLang="en-US" dirty="0"/>
              <a:t>一例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アレイ</a:t>
            </a:r>
            <a:r>
              <a:rPr lang="en-US" altLang="ja-JP" smtClean="0"/>
              <a:t>(array)</a:t>
            </a:r>
            <a:r>
              <a:rPr lang="en-US" smtClean="0"/>
              <a:t>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Linked list</a:t>
            </a:r>
            <a:r>
              <a:rPr lang="en-US" smtClean="0"/>
              <a:t>:  </a:t>
            </a:r>
            <a:br>
              <a:rPr lang="en-US" smtClean="0"/>
            </a:br>
            <a:r>
              <a:rPr lang="ja-JP" altLang="en-US" smtClean="0"/>
              <a:t>（連結リスト）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Search Tree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(</a:t>
            </a:r>
            <a:r>
              <a:rPr lang="ja-JP" altLang="en-US" smtClean="0"/>
              <a:t>探索木</a:t>
            </a:r>
            <a:r>
              <a:rPr lang="en-US" altLang="ja-JP" smtClean="0"/>
              <a:t>)</a:t>
            </a:r>
            <a:endParaRPr lang="en-US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9757"/>
              </p:ext>
            </p:extLst>
          </p:nvPr>
        </p:nvGraphicFramePr>
        <p:xfrm>
          <a:off x="4448392" y="1432475"/>
          <a:ext cx="32117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340"/>
                <a:gridCol w="642340"/>
                <a:gridCol w="642340"/>
                <a:gridCol w="642340"/>
                <a:gridCol w="642340"/>
              </a:tblGrid>
              <a:tr h="28803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</a:t>
                      </a:r>
                    </a:p>
                  </a:txBody>
                  <a:tcPr/>
                </a:tc>
              </a:tr>
              <a:tr h="2086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群組 3"/>
          <p:cNvGrpSpPr>
            <a:grpSpLocks/>
          </p:cNvGrpSpPr>
          <p:nvPr/>
        </p:nvGrpSpPr>
        <p:grpSpPr bwMode="auto">
          <a:xfrm>
            <a:off x="4015957" y="2871460"/>
            <a:ext cx="953530" cy="384793"/>
            <a:chOff x="1928791" y="2571744"/>
            <a:chExt cx="1500195" cy="785818"/>
          </a:xfrm>
        </p:grpSpPr>
        <p:sp>
          <p:nvSpPr>
            <p:cNvPr id="7" name="矩形 4"/>
            <p:cNvSpPr/>
            <p:nvPr/>
          </p:nvSpPr>
          <p:spPr>
            <a:xfrm>
              <a:off x="1928791" y="2571744"/>
              <a:ext cx="99948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BAT</a:t>
              </a:r>
              <a:endParaRPr kumimoji="0" lang="zh-TW" altLang="en-US" dirty="0"/>
            </a:p>
          </p:txBody>
        </p:sp>
        <p:sp>
          <p:nvSpPr>
            <p:cNvPr id="8" name="矩形 5"/>
            <p:cNvSpPr/>
            <p:nvPr/>
          </p:nvSpPr>
          <p:spPr>
            <a:xfrm>
              <a:off x="2928274" y="2571744"/>
              <a:ext cx="50071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3</a:t>
              </a:r>
              <a:endParaRPr kumimoji="0" lang="zh-TW" altLang="en-US" dirty="0"/>
            </a:p>
          </p:txBody>
        </p:sp>
      </p:grpSp>
      <p:grpSp>
        <p:nvGrpSpPr>
          <p:cNvPr id="9" name="群組 6"/>
          <p:cNvGrpSpPr>
            <a:grpSpLocks/>
          </p:cNvGrpSpPr>
          <p:nvPr/>
        </p:nvGrpSpPr>
        <p:grpSpPr bwMode="auto">
          <a:xfrm>
            <a:off x="5457701" y="2875641"/>
            <a:ext cx="953529" cy="384793"/>
            <a:chOff x="1928794" y="2571744"/>
            <a:chExt cx="1500198" cy="785818"/>
          </a:xfrm>
        </p:grpSpPr>
        <p:sp>
          <p:nvSpPr>
            <p:cNvPr id="10" name="矩形 7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CAT</a:t>
              </a:r>
              <a:endParaRPr kumimoji="0" lang="zh-TW" altLang="en-US" dirty="0"/>
            </a:p>
          </p:txBody>
        </p:sp>
        <p:sp>
          <p:nvSpPr>
            <p:cNvPr id="11" name="矩形 8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4</a:t>
              </a:r>
              <a:endParaRPr kumimoji="0" lang="zh-TW" altLang="en-US" dirty="0"/>
            </a:p>
          </p:txBody>
        </p:sp>
      </p:grpSp>
      <p:grpSp>
        <p:nvGrpSpPr>
          <p:cNvPr id="12" name="群組 9"/>
          <p:cNvGrpSpPr>
            <a:grpSpLocks/>
          </p:cNvGrpSpPr>
          <p:nvPr/>
        </p:nvGrpSpPr>
        <p:grpSpPr bwMode="auto">
          <a:xfrm>
            <a:off x="6910816" y="2877842"/>
            <a:ext cx="953530" cy="384793"/>
            <a:chOff x="1928794" y="2571744"/>
            <a:chExt cx="1500198" cy="785818"/>
          </a:xfrm>
        </p:grpSpPr>
        <p:sp>
          <p:nvSpPr>
            <p:cNvPr id="13" name="矩形 10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FAT</a:t>
              </a:r>
              <a:endParaRPr kumimoji="0" lang="zh-TW" altLang="en-US" dirty="0"/>
            </a:p>
          </p:txBody>
        </p:sp>
        <p:sp>
          <p:nvSpPr>
            <p:cNvPr id="14" name="矩形 11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0</a:t>
              </a:r>
              <a:endParaRPr kumimoji="0" lang="zh-TW" altLang="en-US" dirty="0"/>
            </a:p>
          </p:txBody>
        </p:sp>
      </p:grpSp>
      <p:grpSp>
        <p:nvGrpSpPr>
          <p:cNvPr id="18" name="群組 19"/>
          <p:cNvGrpSpPr>
            <a:grpSpLocks/>
          </p:cNvGrpSpPr>
          <p:nvPr/>
        </p:nvGrpSpPr>
        <p:grpSpPr bwMode="auto">
          <a:xfrm>
            <a:off x="3007455" y="2663171"/>
            <a:ext cx="610605" cy="547333"/>
            <a:chOff x="195414" y="2847204"/>
            <a:chExt cx="785818" cy="653234"/>
          </a:xfrm>
        </p:grpSpPr>
        <p:sp>
          <p:nvSpPr>
            <p:cNvPr id="19" name="矩形 20"/>
            <p:cNvSpPr/>
            <p:nvPr/>
          </p:nvSpPr>
          <p:spPr>
            <a:xfrm>
              <a:off x="285720" y="3214686"/>
              <a:ext cx="642941" cy="2857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>
                  <a:solidFill>
                    <a:schemeClr val="tx1"/>
                  </a:solidFill>
                </a:rPr>
                <a:t>5</a:t>
              </a: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文字方塊 21"/>
            <p:cNvSpPr txBox="1">
              <a:spLocks noChangeArrowheads="1"/>
            </p:cNvSpPr>
            <p:nvPr/>
          </p:nvSpPr>
          <p:spPr bwMode="auto">
            <a:xfrm>
              <a:off x="195414" y="2847204"/>
              <a:ext cx="7858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ctr"/>
              <a:r>
                <a:rPr kumimoji="0" lang="en-US" altLang="zh-TW" dirty="0"/>
                <a:t>first</a:t>
              </a:r>
              <a:endParaRPr kumimoji="0" lang="zh-TW" altLang="en-US" dirty="0"/>
            </a:p>
          </p:txBody>
        </p:sp>
      </p:grpSp>
      <p:cxnSp>
        <p:nvCxnSpPr>
          <p:cNvPr id="21" name="直線單箭頭接點 22"/>
          <p:cNvCxnSpPr/>
          <p:nvPr/>
        </p:nvCxnSpPr>
        <p:spPr>
          <a:xfrm>
            <a:off x="3577211" y="3109576"/>
            <a:ext cx="44407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3"/>
          <p:cNvSpPr txBox="1">
            <a:spLocks noChangeArrowheads="1"/>
          </p:cNvSpPr>
          <p:nvPr/>
        </p:nvSpPr>
        <p:spPr bwMode="auto">
          <a:xfrm>
            <a:off x="8328743" y="2908156"/>
            <a:ext cx="39977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r>
              <a:rPr kumimoji="0" lang="en-US" altLang="zh-TW" dirty="0"/>
              <a:t>0</a:t>
            </a:r>
            <a:endParaRPr kumimoji="0" lang="zh-TW" altLang="en-US" dirty="0"/>
          </a:p>
        </p:txBody>
      </p:sp>
      <p:grpSp>
        <p:nvGrpSpPr>
          <p:cNvPr id="23" name="群組 29"/>
          <p:cNvGrpSpPr>
            <a:grpSpLocks/>
          </p:cNvGrpSpPr>
          <p:nvPr/>
        </p:nvGrpSpPr>
        <p:grpSpPr bwMode="auto">
          <a:xfrm>
            <a:off x="6411230" y="3070239"/>
            <a:ext cx="499586" cy="45719"/>
            <a:chOff x="2857488" y="2071678"/>
            <a:chExt cx="642942" cy="71438"/>
          </a:xfrm>
        </p:grpSpPr>
        <p:sp>
          <p:nvSpPr>
            <p:cNvPr id="24" name="橢圓 30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25" name="直線單箭頭接點 31"/>
            <p:cNvCxnSpPr/>
            <p:nvPr/>
          </p:nvCxnSpPr>
          <p:spPr>
            <a:xfrm>
              <a:off x="2941626" y="2108191"/>
              <a:ext cx="55880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32"/>
          <p:cNvGrpSpPr>
            <a:grpSpLocks/>
          </p:cNvGrpSpPr>
          <p:nvPr/>
        </p:nvGrpSpPr>
        <p:grpSpPr bwMode="auto">
          <a:xfrm>
            <a:off x="7841056" y="3071763"/>
            <a:ext cx="499586" cy="45719"/>
            <a:chOff x="2857488" y="2071678"/>
            <a:chExt cx="642942" cy="71438"/>
          </a:xfrm>
        </p:grpSpPr>
        <p:sp>
          <p:nvSpPr>
            <p:cNvPr id="27" name="橢圓 33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28" name="直線單箭頭接點 34"/>
            <p:cNvCxnSpPr/>
            <p:nvPr/>
          </p:nvCxnSpPr>
          <p:spPr>
            <a:xfrm>
              <a:off x="2941627" y="2108191"/>
              <a:ext cx="558803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>
            <a:grpSpLocks/>
          </p:cNvGrpSpPr>
          <p:nvPr/>
        </p:nvGrpSpPr>
        <p:grpSpPr bwMode="auto">
          <a:xfrm>
            <a:off x="4958115" y="3064873"/>
            <a:ext cx="499586" cy="45719"/>
            <a:chOff x="2857488" y="2071678"/>
            <a:chExt cx="642942" cy="71438"/>
          </a:xfrm>
        </p:grpSpPr>
        <p:sp>
          <p:nvSpPr>
            <p:cNvPr id="31" name="橢圓 30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32" name="直線單箭頭接點 31"/>
            <p:cNvCxnSpPr/>
            <p:nvPr/>
          </p:nvCxnSpPr>
          <p:spPr>
            <a:xfrm>
              <a:off x="2941626" y="2108191"/>
              <a:ext cx="55880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右中かっこ 40"/>
          <p:cNvSpPr/>
          <p:nvPr/>
        </p:nvSpPr>
        <p:spPr>
          <a:xfrm rot="5400000">
            <a:off x="4225078" y="3179460"/>
            <a:ext cx="168482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右中かっこ 41"/>
          <p:cNvSpPr/>
          <p:nvPr/>
        </p:nvSpPr>
        <p:spPr>
          <a:xfrm rot="5400000">
            <a:off x="4759990" y="3323480"/>
            <a:ext cx="152400" cy="2880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688508" y="3477021"/>
            <a:ext cx="74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Node</a:t>
            </a:r>
          </a:p>
          <a:p>
            <a:r>
              <a:rPr lang="ja-JP" altLang="en-US" smtClean="0"/>
              <a:t>ノード</a:t>
            </a:r>
            <a:endParaRPr 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51232" y="3477021"/>
            <a:ext cx="101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Pointer</a:t>
            </a:r>
          </a:p>
          <a:p>
            <a:r>
              <a:rPr lang="ja-JP" altLang="en-US"/>
              <a:t>参照</a:t>
            </a:r>
            <a:endParaRPr lang="en-US" dirty="0"/>
          </a:p>
        </p:txBody>
      </p:sp>
      <p:sp>
        <p:nvSpPr>
          <p:cNvPr id="46" name="下矢印 45"/>
          <p:cNvSpPr/>
          <p:nvPr/>
        </p:nvSpPr>
        <p:spPr>
          <a:xfrm>
            <a:off x="3272804" y="2591163"/>
            <a:ext cx="144016" cy="2267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上矢印 46"/>
          <p:cNvSpPr/>
          <p:nvPr/>
        </p:nvSpPr>
        <p:spPr>
          <a:xfrm>
            <a:off x="7247570" y="2183694"/>
            <a:ext cx="127628" cy="23824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円/楕円 47"/>
          <p:cNvSpPr/>
          <p:nvPr/>
        </p:nvSpPr>
        <p:spPr>
          <a:xfrm>
            <a:off x="4708333" y="2914095"/>
            <a:ext cx="20405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上カーブ矢印 50"/>
          <p:cNvSpPr/>
          <p:nvPr/>
        </p:nvSpPr>
        <p:spPr>
          <a:xfrm flipH="1">
            <a:off x="5918426" y="2183694"/>
            <a:ext cx="1302108" cy="472917"/>
          </a:xfrm>
          <a:prstGeom prst="curvedUpArrow">
            <a:avLst>
              <a:gd name="adj1" fmla="val 25000"/>
              <a:gd name="adj2" fmla="val 52476"/>
              <a:gd name="adj3" fmla="val 297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6150077" y="2905501"/>
            <a:ext cx="20405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上カーブ矢印 52"/>
          <p:cNvSpPr/>
          <p:nvPr/>
        </p:nvSpPr>
        <p:spPr>
          <a:xfrm>
            <a:off x="6277006" y="2204993"/>
            <a:ext cx="548423" cy="249278"/>
          </a:xfrm>
          <a:prstGeom prst="curvedUpArrow">
            <a:avLst>
              <a:gd name="adj1" fmla="val 25000"/>
              <a:gd name="adj2" fmla="val 41407"/>
              <a:gd name="adj3" fmla="val 526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8" name="表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50401"/>
              </p:ext>
            </p:extLst>
          </p:nvPr>
        </p:nvGraphicFramePr>
        <p:xfrm>
          <a:off x="4097058" y="4509120"/>
          <a:ext cx="350527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53"/>
                <a:gridCol w="500753"/>
                <a:gridCol w="500753"/>
                <a:gridCol w="500753"/>
                <a:gridCol w="500753"/>
                <a:gridCol w="500753"/>
                <a:gridCol w="500753"/>
              </a:tblGrid>
              <a:tr h="360040"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9" name="表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95477"/>
              </p:ext>
            </p:extLst>
          </p:nvPr>
        </p:nvGraphicFramePr>
        <p:xfrm>
          <a:off x="3880323" y="5373216"/>
          <a:ext cx="127560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01"/>
                <a:gridCol w="425201"/>
                <a:gridCol w="425201"/>
              </a:tblGrid>
              <a:tr h="144016"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0" name="表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545445"/>
              </p:ext>
            </p:extLst>
          </p:nvPr>
        </p:nvGraphicFramePr>
        <p:xfrm>
          <a:off x="6553828" y="5373216"/>
          <a:ext cx="127560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01"/>
                <a:gridCol w="425201"/>
                <a:gridCol w="425201"/>
              </a:tblGrid>
              <a:tr h="144016"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1" name="表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2907"/>
              </p:ext>
            </p:extLst>
          </p:nvPr>
        </p:nvGraphicFramePr>
        <p:xfrm>
          <a:off x="3664298" y="6165304"/>
          <a:ext cx="47565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53"/>
              </a:tblGrid>
              <a:tr h="231800"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2" name="表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75203"/>
              </p:ext>
            </p:extLst>
          </p:nvPr>
        </p:nvGraphicFramePr>
        <p:xfrm>
          <a:off x="4922046" y="6165304"/>
          <a:ext cx="4963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04"/>
              </a:tblGrid>
              <a:tr h="231800"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3" name="表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64050"/>
              </p:ext>
            </p:extLst>
          </p:nvPr>
        </p:nvGraphicFramePr>
        <p:xfrm>
          <a:off x="6524491" y="6173417"/>
          <a:ext cx="5094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490"/>
              </a:tblGrid>
              <a:tr h="302136">
                <a:tc>
                  <a:txBody>
                    <a:bodyPr/>
                    <a:lstStyle/>
                    <a:p>
                      <a:r>
                        <a:rPr lang="en-US" dirty="0" smtClean="0"/>
                        <a:t>72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4" name="表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48521"/>
              </p:ext>
            </p:extLst>
          </p:nvPr>
        </p:nvGraphicFramePr>
        <p:xfrm>
          <a:off x="7557856" y="6165304"/>
          <a:ext cx="42579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97"/>
              </a:tblGrid>
              <a:tr h="302136"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" name="円/楕円 94"/>
          <p:cNvSpPr/>
          <p:nvPr/>
        </p:nvSpPr>
        <p:spPr>
          <a:xfrm>
            <a:off x="5660715" y="4509120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円/楕円 95"/>
          <p:cNvSpPr/>
          <p:nvPr/>
        </p:nvSpPr>
        <p:spPr>
          <a:xfrm>
            <a:off x="4335186" y="5373216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円/楕円 96"/>
          <p:cNvSpPr/>
          <p:nvPr/>
        </p:nvSpPr>
        <p:spPr>
          <a:xfrm>
            <a:off x="6997287" y="5355725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円/楕円 97"/>
          <p:cNvSpPr/>
          <p:nvPr/>
        </p:nvSpPr>
        <p:spPr>
          <a:xfrm>
            <a:off x="3688507" y="6165304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円/楕円 98"/>
          <p:cNvSpPr/>
          <p:nvPr/>
        </p:nvSpPr>
        <p:spPr>
          <a:xfrm>
            <a:off x="4978713" y="6165304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円/楕円 99"/>
          <p:cNvSpPr/>
          <p:nvPr/>
        </p:nvSpPr>
        <p:spPr>
          <a:xfrm>
            <a:off x="6507815" y="6173417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1" name="円/楕円 100"/>
          <p:cNvSpPr/>
          <p:nvPr/>
        </p:nvSpPr>
        <p:spPr>
          <a:xfrm>
            <a:off x="7574734" y="6165304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直線矢印コネクタ 102"/>
          <p:cNvCxnSpPr/>
          <p:nvPr/>
        </p:nvCxnSpPr>
        <p:spPr>
          <a:xfrm flipH="1">
            <a:off x="4656637" y="4885034"/>
            <a:ext cx="1105655" cy="4881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/>
          <p:cNvCxnSpPr>
            <a:endCxn id="97" idx="1"/>
          </p:cNvCxnSpPr>
          <p:nvPr/>
        </p:nvCxnSpPr>
        <p:spPr>
          <a:xfrm>
            <a:off x="5971178" y="4885034"/>
            <a:ext cx="1082291" cy="5234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>
            <a:endCxn id="98" idx="7"/>
          </p:cNvCxnSpPr>
          <p:nvPr/>
        </p:nvCxnSpPr>
        <p:spPr>
          <a:xfrm flipH="1">
            <a:off x="4015957" y="5715765"/>
            <a:ext cx="417194" cy="502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>
            <a:endCxn id="99" idx="1"/>
          </p:cNvCxnSpPr>
          <p:nvPr/>
        </p:nvCxnSpPr>
        <p:spPr>
          <a:xfrm>
            <a:off x="4651755" y="5689880"/>
            <a:ext cx="383140" cy="5281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>
            <a:off x="7320253" y="5645266"/>
            <a:ext cx="383140" cy="5281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>
            <a:endCxn id="100" idx="7"/>
          </p:cNvCxnSpPr>
          <p:nvPr/>
        </p:nvCxnSpPr>
        <p:spPr>
          <a:xfrm flipH="1">
            <a:off x="6835265" y="5715765"/>
            <a:ext cx="218204" cy="5103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2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 animBg="1"/>
      <p:bldP spid="42" grpId="0" animBg="1"/>
      <p:bldP spid="43" grpId="0"/>
      <p:bldP spid="44" grpId="0"/>
      <p:bldP spid="46" grpId="0" animBg="1"/>
      <p:bldP spid="47" grpId="0" animBg="1"/>
      <p:bldP spid="48" grpId="0" animBg="1"/>
      <p:bldP spid="48" grpId="1" animBg="1"/>
      <p:bldP spid="51" grpId="0" animBg="1"/>
      <p:bldP spid="52" grpId="0" animBg="1"/>
      <p:bldP spid="52" grpId="1" animBg="1"/>
      <p:bldP spid="5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/>
              <a:t>Array (</a:t>
            </a:r>
            <a:r>
              <a:rPr lang="ja-JP" altLang="en-US" dirty="0" smtClean="0"/>
              <a:t>アレイ</a:t>
            </a:r>
            <a:r>
              <a:rPr lang="en-US" altLang="ja-JP" dirty="0" smtClean="0"/>
              <a:t>)</a:t>
            </a:r>
            <a:endParaRPr 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53533"/>
              </p:ext>
            </p:extLst>
          </p:nvPr>
        </p:nvGraphicFramePr>
        <p:xfrm>
          <a:off x="5076056" y="404664"/>
          <a:ext cx="367241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2"/>
                <a:gridCol w="734482"/>
                <a:gridCol w="734482"/>
                <a:gridCol w="734482"/>
                <a:gridCol w="734482"/>
              </a:tblGrid>
              <a:tr h="46805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</a:t>
                      </a: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dirty="0" smtClean="0"/>
                        <a:t>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アレイの長さは、前もって定まって、サイズは固定。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ので</a:t>
            </a:r>
            <a:r>
              <a:rPr lang="ja-JP" altLang="en-US" dirty="0" smtClean="0"/>
              <a:t>、文字</a:t>
            </a:r>
            <a:r>
              <a:rPr lang="ja-JP" altLang="en-US" dirty="0"/>
              <a:t>列</a:t>
            </a:r>
            <a:r>
              <a:rPr lang="ja-JP" altLang="en-US" dirty="0" smtClean="0"/>
              <a:t>の個数がわからない時に、アレイ長を選ぶのは難しい。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データを索引するのに</a:t>
            </a:r>
            <a:r>
              <a:rPr lang="ja-JP" altLang="en-US" dirty="0"/>
              <a:t>非常</a:t>
            </a:r>
            <a:r>
              <a:rPr lang="ja-JP" altLang="en-US" dirty="0" smtClean="0"/>
              <a:t>に</a:t>
            </a:r>
            <a:r>
              <a:rPr lang="ja-JP" altLang="en-US" dirty="0"/>
              <a:t>速い</a:t>
            </a:r>
            <a:r>
              <a:rPr lang="ja-JP" altLang="en-US" dirty="0" smtClean="0"/>
              <a:t>だが、一般的にアレイを扱いにくい（要素を挿入・削除、延長）。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そのまま、アレイは</a:t>
            </a:r>
            <a:r>
              <a:rPr lang="en-US" altLang="ja-JP" dirty="0" err="1" smtClean="0"/>
              <a:t>BigData</a:t>
            </a:r>
            <a:r>
              <a:rPr lang="ja-JP" altLang="en-US" dirty="0" smtClean="0"/>
              <a:t>構造に向かない。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0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連結リスト　</a:t>
            </a:r>
            <a:r>
              <a:rPr lang="en-US" altLang="ja-JP" dirty="0"/>
              <a:t>(</a:t>
            </a:r>
            <a:r>
              <a:rPr lang="en-US" altLang="ja-JP" dirty="0" smtClean="0"/>
              <a:t>linked list)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問： </a:t>
            </a:r>
            <a:r>
              <a:rPr lang="en-US" altLang="ja-JP" dirty="0" smtClean="0"/>
              <a:t>HOT</a:t>
            </a:r>
            <a:r>
              <a:rPr lang="ja-JP" altLang="en-US" dirty="0" smtClean="0"/>
              <a:t>を探索したい。どうする？</a:t>
            </a:r>
            <a:endParaRPr lang="en-US" altLang="ja-JP" dirty="0" smtClean="0"/>
          </a:p>
          <a:p>
            <a:r>
              <a:rPr lang="ja-JP" altLang="en-US" dirty="0"/>
              <a:t>もし</a:t>
            </a:r>
            <a:r>
              <a:rPr lang="ja-JP" altLang="en-US" dirty="0" smtClean="0"/>
              <a:t>、連結リストが</a:t>
            </a:r>
            <a:r>
              <a:rPr lang="en-US" altLang="ja-JP" dirty="0" smtClean="0">
                <a:solidFill>
                  <a:srgbClr val="FF0000"/>
                </a:solidFill>
              </a:rPr>
              <a:t>n</a:t>
            </a:r>
            <a:r>
              <a:rPr lang="ja-JP" altLang="en-US" dirty="0" smtClean="0"/>
              <a:t>ノードがあれば、探索は</a:t>
            </a:r>
            <a:r>
              <a:rPr lang="en-US" altLang="ja-JP" dirty="0" smtClean="0">
                <a:solidFill>
                  <a:srgbClr val="FF0000"/>
                </a:solidFill>
              </a:rPr>
              <a:t>n</a:t>
            </a:r>
            <a:r>
              <a:rPr lang="ja-JP" altLang="en-US" dirty="0" err="1" smtClean="0"/>
              <a:t>まで</a:t>
            </a:r>
            <a:r>
              <a:rPr lang="ja-JP" altLang="en-US" dirty="0" smtClean="0"/>
              <a:t>比較が必要。</a:t>
            </a:r>
            <a:endParaRPr lang="en-US" altLang="ja-JP" dirty="0" smtClean="0"/>
          </a:p>
          <a:p>
            <a:r>
              <a:rPr lang="en-US" altLang="ja-JP" dirty="0" err="1" smtClean="0"/>
              <a:t>BigData</a:t>
            </a:r>
            <a:r>
              <a:rPr lang="ja-JP" altLang="en-US" dirty="0" smtClean="0"/>
              <a:t>に合わせないデータ構造。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2205854" y="2056667"/>
            <a:ext cx="953530" cy="384793"/>
            <a:chOff x="1928791" y="2571744"/>
            <a:chExt cx="1500195" cy="785818"/>
          </a:xfrm>
        </p:grpSpPr>
        <p:sp>
          <p:nvSpPr>
            <p:cNvPr id="5" name="矩形 4"/>
            <p:cNvSpPr/>
            <p:nvPr/>
          </p:nvSpPr>
          <p:spPr>
            <a:xfrm>
              <a:off x="1928791" y="2571744"/>
              <a:ext cx="99948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BAT</a:t>
              </a:r>
              <a:endParaRPr kumimoji="0" lang="zh-TW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2928274" y="2571744"/>
              <a:ext cx="50071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3</a:t>
              </a:r>
              <a:endParaRPr kumimoji="0" lang="zh-TW" altLang="en-US" dirty="0"/>
            </a:p>
          </p:txBody>
        </p:sp>
      </p:grpSp>
      <p:grpSp>
        <p:nvGrpSpPr>
          <p:cNvPr id="7" name="群組 6"/>
          <p:cNvGrpSpPr>
            <a:grpSpLocks/>
          </p:cNvGrpSpPr>
          <p:nvPr/>
        </p:nvGrpSpPr>
        <p:grpSpPr bwMode="auto">
          <a:xfrm>
            <a:off x="3647598" y="2060848"/>
            <a:ext cx="953529" cy="384793"/>
            <a:chOff x="1928794" y="2571744"/>
            <a:chExt cx="1500198" cy="785818"/>
          </a:xfrm>
        </p:grpSpPr>
        <p:sp>
          <p:nvSpPr>
            <p:cNvPr id="8" name="矩形 7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CAT</a:t>
              </a:r>
              <a:endParaRPr kumimoji="0" lang="zh-TW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4</a:t>
              </a:r>
              <a:endParaRPr kumimoji="0" lang="zh-TW" altLang="en-US" dirty="0"/>
            </a:p>
          </p:txBody>
        </p:sp>
      </p:grpSp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5100713" y="2063049"/>
            <a:ext cx="953530" cy="384793"/>
            <a:chOff x="1928794" y="2571744"/>
            <a:chExt cx="1500198" cy="785818"/>
          </a:xfrm>
        </p:grpSpPr>
        <p:sp>
          <p:nvSpPr>
            <p:cNvPr id="11" name="矩形 10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FAT</a:t>
              </a:r>
              <a:endParaRPr kumimoji="0" lang="zh-TW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1</a:t>
              </a:r>
              <a:endParaRPr kumimoji="0" lang="zh-TW" altLang="en-US" dirty="0"/>
            </a:p>
          </p:txBody>
        </p:sp>
      </p:grpSp>
      <p:grpSp>
        <p:nvGrpSpPr>
          <p:cNvPr id="13" name="群組 19"/>
          <p:cNvGrpSpPr>
            <a:grpSpLocks/>
          </p:cNvGrpSpPr>
          <p:nvPr/>
        </p:nvGrpSpPr>
        <p:grpSpPr bwMode="auto">
          <a:xfrm>
            <a:off x="1197352" y="1848378"/>
            <a:ext cx="610605" cy="547333"/>
            <a:chOff x="195414" y="2847204"/>
            <a:chExt cx="785818" cy="653234"/>
          </a:xfrm>
        </p:grpSpPr>
        <p:sp>
          <p:nvSpPr>
            <p:cNvPr id="14" name="矩形 20"/>
            <p:cNvSpPr/>
            <p:nvPr/>
          </p:nvSpPr>
          <p:spPr>
            <a:xfrm>
              <a:off x="285720" y="3214686"/>
              <a:ext cx="642941" cy="2857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>
                  <a:solidFill>
                    <a:schemeClr val="tx1"/>
                  </a:solidFill>
                </a:rPr>
                <a:t>5</a:t>
              </a: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文字方塊 21"/>
            <p:cNvSpPr txBox="1">
              <a:spLocks noChangeArrowheads="1"/>
            </p:cNvSpPr>
            <p:nvPr/>
          </p:nvSpPr>
          <p:spPr bwMode="auto">
            <a:xfrm>
              <a:off x="195414" y="2847204"/>
              <a:ext cx="7858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ctr"/>
              <a:r>
                <a:rPr kumimoji="0" lang="en-US" altLang="zh-TW" dirty="0"/>
                <a:t>first</a:t>
              </a:r>
              <a:endParaRPr kumimoji="0" lang="zh-TW" altLang="en-US" dirty="0"/>
            </a:p>
          </p:txBody>
        </p:sp>
      </p:grpSp>
      <p:cxnSp>
        <p:nvCxnSpPr>
          <p:cNvPr id="16" name="直線單箭頭接點 22"/>
          <p:cNvCxnSpPr/>
          <p:nvPr/>
        </p:nvCxnSpPr>
        <p:spPr>
          <a:xfrm>
            <a:off x="1767108" y="2294783"/>
            <a:ext cx="44407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23"/>
          <p:cNvSpPr txBox="1">
            <a:spLocks noChangeArrowheads="1"/>
          </p:cNvSpPr>
          <p:nvPr/>
        </p:nvSpPr>
        <p:spPr bwMode="auto">
          <a:xfrm>
            <a:off x="3030722" y="2953625"/>
            <a:ext cx="39977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r>
              <a:rPr kumimoji="0" lang="en-US" altLang="zh-TW" dirty="0"/>
              <a:t>0</a:t>
            </a:r>
            <a:endParaRPr kumimoji="0" lang="zh-TW" altLang="en-US" dirty="0"/>
          </a:p>
        </p:txBody>
      </p:sp>
      <p:grpSp>
        <p:nvGrpSpPr>
          <p:cNvPr id="18" name="群組 29"/>
          <p:cNvGrpSpPr>
            <a:grpSpLocks/>
          </p:cNvGrpSpPr>
          <p:nvPr/>
        </p:nvGrpSpPr>
        <p:grpSpPr bwMode="auto">
          <a:xfrm>
            <a:off x="4601127" y="2255446"/>
            <a:ext cx="499586" cy="45719"/>
            <a:chOff x="2857488" y="2071678"/>
            <a:chExt cx="642942" cy="71438"/>
          </a:xfrm>
        </p:grpSpPr>
        <p:sp>
          <p:nvSpPr>
            <p:cNvPr id="19" name="橢圓 30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20" name="直線單箭頭接點 31"/>
            <p:cNvCxnSpPr/>
            <p:nvPr/>
          </p:nvCxnSpPr>
          <p:spPr>
            <a:xfrm>
              <a:off x="2941626" y="2108191"/>
              <a:ext cx="55880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32"/>
          <p:cNvGrpSpPr>
            <a:grpSpLocks/>
          </p:cNvGrpSpPr>
          <p:nvPr/>
        </p:nvGrpSpPr>
        <p:grpSpPr bwMode="auto">
          <a:xfrm>
            <a:off x="6030953" y="2256970"/>
            <a:ext cx="499586" cy="45719"/>
            <a:chOff x="2857488" y="2071678"/>
            <a:chExt cx="642942" cy="71438"/>
          </a:xfrm>
        </p:grpSpPr>
        <p:sp>
          <p:nvSpPr>
            <p:cNvPr id="22" name="橢圓 33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23" name="直線單箭頭接點 34"/>
            <p:cNvCxnSpPr/>
            <p:nvPr/>
          </p:nvCxnSpPr>
          <p:spPr>
            <a:xfrm>
              <a:off x="2941627" y="2108191"/>
              <a:ext cx="558803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9"/>
          <p:cNvGrpSpPr>
            <a:grpSpLocks/>
          </p:cNvGrpSpPr>
          <p:nvPr/>
        </p:nvGrpSpPr>
        <p:grpSpPr bwMode="auto">
          <a:xfrm>
            <a:off x="3148012" y="2250080"/>
            <a:ext cx="499586" cy="45719"/>
            <a:chOff x="2857488" y="2071678"/>
            <a:chExt cx="642942" cy="71438"/>
          </a:xfrm>
        </p:grpSpPr>
        <p:sp>
          <p:nvSpPr>
            <p:cNvPr id="25" name="橢圓 30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26" name="直線單箭頭接點 31"/>
            <p:cNvCxnSpPr/>
            <p:nvPr/>
          </p:nvCxnSpPr>
          <p:spPr>
            <a:xfrm>
              <a:off x="2941626" y="2108191"/>
              <a:ext cx="55880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"/>
          <p:cNvGrpSpPr>
            <a:grpSpLocks/>
          </p:cNvGrpSpPr>
          <p:nvPr/>
        </p:nvGrpSpPr>
        <p:grpSpPr bwMode="auto">
          <a:xfrm>
            <a:off x="3261072" y="7461448"/>
            <a:ext cx="953530" cy="384793"/>
            <a:chOff x="1928791" y="2571744"/>
            <a:chExt cx="1500195" cy="785818"/>
          </a:xfrm>
        </p:grpSpPr>
        <p:sp>
          <p:nvSpPr>
            <p:cNvPr id="34" name="矩形 4"/>
            <p:cNvSpPr/>
            <p:nvPr/>
          </p:nvSpPr>
          <p:spPr>
            <a:xfrm>
              <a:off x="1928791" y="2571744"/>
              <a:ext cx="99948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BAT</a:t>
              </a:r>
              <a:endParaRPr kumimoji="0" lang="zh-TW" altLang="en-US" dirty="0"/>
            </a:p>
          </p:txBody>
        </p:sp>
        <p:sp>
          <p:nvSpPr>
            <p:cNvPr id="35" name="矩形 5"/>
            <p:cNvSpPr/>
            <p:nvPr/>
          </p:nvSpPr>
          <p:spPr>
            <a:xfrm>
              <a:off x="2928274" y="2571744"/>
              <a:ext cx="50071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3</a:t>
              </a:r>
              <a:endParaRPr kumimoji="0" lang="zh-TW" altLang="en-US" dirty="0"/>
            </a:p>
          </p:txBody>
        </p:sp>
      </p:grpSp>
      <p:grpSp>
        <p:nvGrpSpPr>
          <p:cNvPr id="36" name="群組 6"/>
          <p:cNvGrpSpPr>
            <a:grpSpLocks/>
          </p:cNvGrpSpPr>
          <p:nvPr/>
        </p:nvGrpSpPr>
        <p:grpSpPr bwMode="auto">
          <a:xfrm>
            <a:off x="4702816" y="7465629"/>
            <a:ext cx="953529" cy="384793"/>
            <a:chOff x="1928794" y="2571744"/>
            <a:chExt cx="1500198" cy="785818"/>
          </a:xfrm>
        </p:grpSpPr>
        <p:sp>
          <p:nvSpPr>
            <p:cNvPr id="37" name="矩形 7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CAT</a:t>
              </a:r>
              <a:endParaRPr kumimoji="0" lang="zh-TW" altLang="en-US" dirty="0"/>
            </a:p>
          </p:txBody>
        </p:sp>
        <p:sp>
          <p:nvSpPr>
            <p:cNvPr id="38" name="矩形 8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4</a:t>
              </a:r>
              <a:endParaRPr kumimoji="0" lang="zh-TW" altLang="en-US" dirty="0"/>
            </a:p>
          </p:txBody>
        </p:sp>
      </p:grpSp>
      <p:grpSp>
        <p:nvGrpSpPr>
          <p:cNvPr id="39" name="群組 9"/>
          <p:cNvGrpSpPr>
            <a:grpSpLocks/>
          </p:cNvGrpSpPr>
          <p:nvPr/>
        </p:nvGrpSpPr>
        <p:grpSpPr bwMode="auto">
          <a:xfrm>
            <a:off x="6155931" y="7467830"/>
            <a:ext cx="953530" cy="384793"/>
            <a:chOff x="1928794" y="2571744"/>
            <a:chExt cx="1500198" cy="785818"/>
          </a:xfrm>
        </p:grpSpPr>
        <p:sp>
          <p:nvSpPr>
            <p:cNvPr id="40" name="矩形 10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FAT</a:t>
              </a:r>
              <a:endParaRPr kumimoji="0" lang="zh-TW" altLang="en-US" dirty="0"/>
            </a:p>
          </p:txBody>
        </p:sp>
        <p:sp>
          <p:nvSpPr>
            <p:cNvPr id="41" name="矩形 11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0</a:t>
              </a:r>
              <a:endParaRPr kumimoji="0" lang="zh-TW" altLang="en-US" dirty="0"/>
            </a:p>
          </p:txBody>
        </p:sp>
      </p:grpSp>
      <p:grpSp>
        <p:nvGrpSpPr>
          <p:cNvPr id="42" name="群組 19"/>
          <p:cNvGrpSpPr>
            <a:grpSpLocks/>
          </p:cNvGrpSpPr>
          <p:nvPr/>
        </p:nvGrpSpPr>
        <p:grpSpPr bwMode="auto">
          <a:xfrm>
            <a:off x="2252570" y="7253159"/>
            <a:ext cx="610605" cy="547333"/>
            <a:chOff x="195414" y="2847204"/>
            <a:chExt cx="785818" cy="653234"/>
          </a:xfrm>
        </p:grpSpPr>
        <p:sp>
          <p:nvSpPr>
            <p:cNvPr id="43" name="矩形 20"/>
            <p:cNvSpPr/>
            <p:nvPr/>
          </p:nvSpPr>
          <p:spPr>
            <a:xfrm>
              <a:off x="285720" y="3214686"/>
              <a:ext cx="642941" cy="2857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>
                  <a:solidFill>
                    <a:schemeClr val="tx1"/>
                  </a:solidFill>
                </a:rPr>
                <a:t>5</a:t>
              </a: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文字方塊 21"/>
            <p:cNvSpPr txBox="1">
              <a:spLocks noChangeArrowheads="1"/>
            </p:cNvSpPr>
            <p:nvPr/>
          </p:nvSpPr>
          <p:spPr bwMode="auto">
            <a:xfrm>
              <a:off x="195414" y="2847204"/>
              <a:ext cx="7858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ctr"/>
              <a:r>
                <a:rPr kumimoji="0" lang="en-US" altLang="zh-TW" dirty="0"/>
                <a:t>first</a:t>
              </a:r>
              <a:endParaRPr kumimoji="0" lang="zh-TW" altLang="en-US" dirty="0"/>
            </a:p>
          </p:txBody>
        </p:sp>
      </p:grpSp>
      <p:cxnSp>
        <p:nvCxnSpPr>
          <p:cNvPr id="45" name="直線單箭頭接點 22"/>
          <p:cNvCxnSpPr/>
          <p:nvPr/>
        </p:nvCxnSpPr>
        <p:spPr>
          <a:xfrm>
            <a:off x="2822326" y="7699564"/>
            <a:ext cx="44407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23"/>
          <p:cNvSpPr txBox="1">
            <a:spLocks noChangeArrowheads="1"/>
          </p:cNvSpPr>
          <p:nvPr/>
        </p:nvSpPr>
        <p:spPr bwMode="auto">
          <a:xfrm>
            <a:off x="7573858" y="7498144"/>
            <a:ext cx="39977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r>
              <a:rPr kumimoji="0" lang="en-US" altLang="zh-TW" dirty="0"/>
              <a:t>0</a:t>
            </a:r>
            <a:endParaRPr kumimoji="0" lang="zh-TW" altLang="en-US" dirty="0"/>
          </a:p>
        </p:txBody>
      </p:sp>
      <p:grpSp>
        <p:nvGrpSpPr>
          <p:cNvPr id="47" name="群組 29"/>
          <p:cNvGrpSpPr>
            <a:grpSpLocks/>
          </p:cNvGrpSpPr>
          <p:nvPr/>
        </p:nvGrpSpPr>
        <p:grpSpPr bwMode="auto">
          <a:xfrm>
            <a:off x="5656345" y="7660227"/>
            <a:ext cx="499586" cy="45719"/>
            <a:chOff x="2857488" y="2071678"/>
            <a:chExt cx="642942" cy="71438"/>
          </a:xfrm>
        </p:grpSpPr>
        <p:sp>
          <p:nvSpPr>
            <p:cNvPr id="48" name="橢圓 30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49" name="直線單箭頭接點 31"/>
            <p:cNvCxnSpPr/>
            <p:nvPr/>
          </p:nvCxnSpPr>
          <p:spPr>
            <a:xfrm>
              <a:off x="2941626" y="2108191"/>
              <a:ext cx="55880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群組 32"/>
          <p:cNvGrpSpPr>
            <a:grpSpLocks/>
          </p:cNvGrpSpPr>
          <p:nvPr/>
        </p:nvGrpSpPr>
        <p:grpSpPr bwMode="auto">
          <a:xfrm>
            <a:off x="7086171" y="7661751"/>
            <a:ext cx="499586" cy="45719"/>
            <a:chOff x="2857488" y="2071678"/>
            <a:chExt cx="642942" cy="71438"/>
          </a:xfrm>
        </p:grpSpPr>
        <p:sp>
          <p:nvSpPr>
            <p:cNvPr id="51" name="橢圓 33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52" name="直線單箭頭接點 34"/>
            <p:cNvCxnSpPr/>
            <p:nvPr/>
          </p:nvCxnSpPr>
          <p:spPr>
            <a:xfrm>
              <a:off x="2941627" y="2108191"/>
              <a:ext cx="558803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群組 29"/>
          <p:cNvGrpSpPr>
            <a:grpSpLocks/>
          </p:cNvGrpSpPr>
          <p:nvPr/>
        </p:nvGrpSpPr>
        <p:grpSpPr bwMode="auto">
          <a:xfrm>
            <a:off x="4203230" y="7654861"/>
            <a:ext cx="499586" cy="45719"/>
            <a:chOff x="2857488" y="2071678"/>
            <a:chExt cx="642942" cy="71438"/>
          </a:xfrm>
        </p:grpSpPr>
        <p:sp>
          <p:nvSpPr>
            <p:cNvPr id="54" name="橢圓 30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55" name="直線單箭頭接點 31"/>
            <p:cNvCxnSpPr/>
            <p:nvPr/>
          </p:nvCxnSpPr>
          <p:spPr>
            <a:xfrm>
              <a:off x="2941626" y="2108191"/>
              <a:ext cx="55880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群組 3"/>
          <p:cNvGrpSpPr>
            <a:grpSpLocks/>
          </p:cNvGrpSpPr>
          <p:nvPr/>
        </p:nvGrpSpPr>
        <p:grpSpPr bwMode="auto">
          <a:xfrm>
            <a:off x="6473568" y="2102386"/>
            <a:ext cx="953530" cy="384793"/>
            <a:chOff x="1928791" y="2571744"/>
            <a:chExt cx="1500195" cy="785818"/>
          </a:xfrm>
        </p:grpSpPr>
        <p:sp>
          <p:nvSpPr>
            <p:cNvPr id="57" name="矩形 4"/>
            <p:cNvSpPr/>
            <p:nvPr/>
          </p:nvSpPr>
          <p:spPr>
            <a:xfrm>
              <a:off x="1928791" y="2571744"/>
              <a:ext cx="99948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GAG</a:t>
              </a:r>
              <a:endParaRPr kumimoji="0" lang="zh-TW" altLang="en-US" dirty="0"/>
            </a:p>
          </p:txBody>
        </p:sp>
        <p:sp>
          <p:nvSpPr>
            <p:cNvPr id="58" name="矩形 5"/>
            <p:cNvSpPr/>
            <p:nvPr/>
          </p:nvSpPr>
          <p:spPr>
            <a:xfrm>
              <a:off x="2928274" y="2571744"/>
              <a:ext cx="50071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6</a:t>
              </a:r>
              <a:endParaRPr kumimoji="0" lang="zh-TW" altLang="en-US" dirty="0"/>
            </a:p>
          </p:txBody>
        </p:sp>
      </p:grpSp>
      <p:grpSp>
        <p:nvGrpSpPr>
          <p:cNvPr id="59" name="群組 9"/>
          <p:cNvGrpSpPr>
            <a:grpSpLocks/>
          </p:cNvGrpSpPr>
          <p:nvPr/>
        </p:nvGrpSpPr>
        <p:grpSpPr bwMode="auto">
          <a:xfrm flipH="1">
            <a:off x="6591903" y="2862940"/>
            <a:ext cx="944429" cy="426337"/>
            <a:chOff x="1928794" y="2571744"/>
            <a:chExt cx="1500198" cy="785818"/>
          </a:xfrm>
        </p:grpSpPr>
        <p:sp>
          <p:nvSpPr>
            <p:cNvPr id="60" name="矩形 10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HAT</a:t>
              </a:r>
              <a:endParaRPr kumimoji="0" lang="zh-TW" altLang="en-US" dirty="0"/>
            </a:p>
          </p:txBody>
        </p:sp>
        <p:sp>
          <p:nvSpPr>
            <p:cNvPr id="61" name="矩形 11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8</a:t>
              </a:r>
              <a:endParaRPr kumimoji="0" lang="zh-TW" altLang="en-US" dirty="0"/>
            </a:p>
          </p:txBody>
        </p:sp>
      </p:grpSp>
      <p:grpSp>
        <p:nvGrpSpPr>
          <p:cNvPr id="62" name="群組 32"/>
          <p:cNvGrpSpPr>
            <a:grpSpLocks/>
          </p:cNvGrpSpPr>
          <p:nvPr/>
        </p:nvGrpSpPr>
        <p:grpSpPr bwMode="auto">
          <a:xfrm rot="5400000">
            <a:off x="7041036" y="2628217"/>
            <a:ext cx="499586" cy="45719"/>
            <a:chOff x="2857488" y="2071678"/>
            <a:chExt cx="642942" cy="71438"/>
          </a:xfrm>
        </p:grpSpPr>
        <p:sp>
          <p:nvSpPr>
            <p:cNvPr id="63" name="橢圓 33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64" name="直線單箭頭接點 34"/>
            <p:cNvCxnSpPr/>
            <p:nvPr/>
          </p:nvCxnSpPr>
          <p:spPr>
            <a:xfrm>
              <a:off x="2941627" y="2108191"/>
              <a:ext cx="558803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群組 9"/>
          <p:cNvGrpSpPr>
            <a:grpSpLocks/>
          </p:cNvGrpSpPr>
          <p:nvPr/>
        </p:nvGrpSpPr>
        <p:grpSpPr bwMode="auto">
          <a:xfrm flipH="1">
            <a:off x="5184130" y="2862940"/>
            <a:ext cx="944429" cy="426337"/>
            <a:chOff x="1928794" y="2571744"/>
            <a:chExt cx="1500198" cy="785818"/>
          </a:xfrm>
        </p:grpSpPr>
        <p:sp>
          <p:nvSpPr>
            <p:cNvPr id="76" name="矩形 10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HOT</a:t>
              </a:r>
              <a:endParaRPr kumimoji="0" lang="zh-TW" altLang="en-US" dirty="0"/>
            </a:p>
          </p:txBody>
        </p:sp>
        <p:sp>
          <p:nvSpPr>
            <p:cNvPr id="77" name="矩形 11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2</a:t>
              </a:r>
              <a:endParaRPr kumimoji="0" lang="zh-TW" altLang="en-US" dirty="0"/>
            </a:p>
          </p:txBody>
        </p:sp>
      </p:grpSp>
      <p:grpSp>
        <p:nvGrpSpPr>
          <p:cNvPr id="79" name="群組 9"/>
          <p:cNvGrpSpPr>
            <a:grpSpLocks/>
          </p:cNvGrpSpPr>
          <p:nvPr/>
        </p:nvGrpSpPr>
        <p:grpSpPr bwMode="auto">
          <a:xfrm flipH="1">
            <a:off x="3815180" y="2897175"/>
            <a:ext cx="944429" cy="426337"/>
            <a:chOff x="1928794" y="2571744"/>
            <a:chExt cx="1500198" cy="785818"/>
          </a:xfrm>
        </p:grpSpPr>
        <p:sp>
          <p:nvSpPr>
            <p:cNvPr id="80" name="矩形 10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LOW</a:t>
              </a:r>
              <a:endParaRPr kumimoji="0" lang="zh-TW" altLang="en-US" dirty="0"/>
            </a:p>
          </p:txBody>
        </p:sp>
        <p:sp>
          <p:nvSpPr>
            <p:cNvPr id="81" name="矩形 11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9</a:t>
              </a:r>
              <a:endParaRPr kumimoji="0" lang="zh-TW" altLang="en-US" dirty="0"/>
            </a:p>
          </p:txBody>
        </p:sp>
      </p:grpSp>
      <p:grpSp>
        <p:nvGrpSpPr>
          <p:cNvPr id="68" name="群組 29"/>
          <p:cNvGrpSpPr>
            <a:grpSpLocks/>
          </p:cNvGrpSpPr>
          <p:nvPr/>
        </p:nvGrpSpPr>
        <p:grpSpPr bwMode="auto">
          <a:xfrm flipH="1">
            <a:off x="4759609" y="3095710"/>
            <a:ext cx="452660" cy="45719"/>
            <a:chOff x="2857488" y="2071678"/>
            <a:chExt cx="642942" cy="71438"/>
          </a:xfrm>
        </p:grpSpPr>
        <p:sp>
          <p:nvSpPr>
            <p:cNvPr id="69" name="橢圓 30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71" name="直線單箭頭接點 31"/>
            <p:cNvCxnSpPr/>
            <p:nvPr/>
          </p:nvCxnSpPr>
          <p:spPr>
            <a:xfrm>
              <a:off x="2941626" y="2108191"/>
              <a:ext cx="55880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群組 29"/>
          <p:cNvGrpSpPr>
            <a:grpSpLocks/>
          </p:cNvGrpSpPr>
          <p:nvPr/>
        </p:nvGrpSpPr>
        <p:grpSpPr bwMode="auto">
          <a:xfrm flipH="1">
            <a:off x="6128558" y="3072660"/>
            <a:ext cx="531673" cy="68769"/>
            <a:chOff x="2857488" y="2071678"/>
            <a:chExt cx="642942" cy="71438"/>
          </a:xfrm>
        </p:grpSpPr>
        <p:sp>
          <p:nvSpPr>
            <p:cNvPr id="73" name="橢圓 30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74" name="直線單箭頭接點 31"/>
            <p:cNvCxnSpPr/>
            <p:nvPr/>
          </p:nvCxnSpPr>
          <p:spPr>
            <a:xfrm>
              <a:off x="2941626" y="2108191"/>
              <a:ext cx="55880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群組 29"/>
          <p:cNvGrpSpPr>
            <a:grpSpLocks/>
          </p:cNvGrpSpPr>
          <p:nvPr/>
        </p:nvGrpSpPr>
        <p:grpSpPr bwMode="auto">
          <a:xfrm flipH="1">
            <a:off x="3312872" y="3074953"/>
            <a:ext cx="531673" cy="68769"/>
            <a:chOff x="2857488" y="2071678"/>
            <a:chExt cx="642942" cy="71438"/>
          </a:xfrm>
        </p:grpSpPr>
        <p:sp>
          <p:nvSpPr>
            <p:cNvPr id="84" name="橢圓 30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85" name="直線單箭頭接點 31"/>
            <p:cNvCxnSpPr/>
            <p:nvPr/>
          </p:nvCxnSpPr>
          <p:spPr>
            <a:xfrm>
              <a:off x="2941626" y="2108191"/>
              <a:ext cx="55880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日付プレースホルダー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6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 (</a:t>
            </a:r>
            <a:r>
              <a:rPr lang="ja-JP" altLang="en-US" dirty="0" smtClean="0"/>
              <a:t>２分探索木）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用語：ルート、ノード、子、親、兄弟</a:t>
            </a:r>
            <a:r>
              <a:rPr lang="ja-JP" altLang="en-US" dirty="0"/>
              <a:t>、</a:t>
            </a:r>
            <a:r>
              <a:rPr lang="ja-JP" altLang="en-US" dirty="0" smtClean="0"/>
              <a:t>葉</a:t>
            </a:r>
            <a:endParaRPr lang="en-US" altLang="ja-JP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ja-JP" altLang="en-US" dirty="0" smtClean="0"/>
              <a:t>この木の</a:t>
            </a:r>
            <a:r>
              <a:rPr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深さ</a:t>
            </a:r>
            <a:r>
              <a:rPr lang="ja-JP" altLang="en-US" dirty="0" smtClean="0"/>
              <a:t>は：</a:t>
            </a:r>
            <a:r>
              <a:rPr lang="en-US" altLang="ja-JP" dirty="0" smtClean="0"/>
              <a:t>2</a:t>
            </a:r>
            <a:r>
              <a:rPr lang="ja-JP" altLang="en-US" dirty="0" smtClean="0"/>
              <a:t>　（</a:t>
            </a:r>
            <a:r>
              <a:rPr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高さ</a:t>
            </a:r>
            <a:r>
              <a:rPr lang="ja-JP" altLang="en-US" dirty="0" smtClean="0"/>
              <a:t>も呼ばれる）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5" name="円/楕円 4"/>
          <p:cNvSpPr/>
          <p:nvPr/>
        </p:nvSpPr>
        <p:spPr>
          <a:xfrm>
            <a:off x="4578424" y="2706287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円/楕円 5"/>
          <p:cNvSpPr/>
          <p:nvPr/>
        </p:nvSpPr>
        <p:spPr>
          <a:xfrm>
            <a:off x="3252895" y="3570383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円/楕円 6"/>
          <p:cNvSpPr/>
          <p:nvPr/>
        </p:nvSpPr>
        <p:spPr>
          <a:xfrm>
            <a:off x="5914996" y="3552892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円/楕円 7"/>
          <p:cNvSpPr/>
          <p:nvPr/>
        </p:nvSpPr>
        <p:spPr>
          <a:xfrm>
            <a:off x="2606216" y="4362471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円/楕円 8"/>
          <p:cNvSpPr/>
          <p:nvPr/>
        </p:nvSpPr>
        <p:spPr>
          <a:xfrm>
            <a:off x="3896422" y="4362471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円/楕円 9"/>
          <p:cNvSpPr/>
          <p:nvPr/>
        </p:nvSpPr>
        <p:spPr>
          <a:xfrm>
            <a:off x="5425524" y="4370584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円/楕円 10"/>
          <p:cNvSpPr/>
          <p:nvPr/>
        </p:nvSpPr>
        <p:spPr>
          <a:xfrm>
            <a:off x="6492443" y="4362471"/>
            <a:ext cx="3836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574346" y="3082201"/>
            <a:ext cx="1105655" cy="4881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endCxn id="8" idx="7"/>
          </p:cNvCxnSpPr>
          <p:nvPr/>
        </p:nvCxnSpPr>
        <p:spPr>
          <a:xfrm flipH="1">
            <a:off x="2933666" y="3912932"/>
            <a:ext cx="417194" cy="502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6237962" y="3842433"/>
            <a:ext cx="383140" cy="5281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endCxn id="10" idx="7"/>
          </p:cNvCxnSpPr>
          <p:nvPr/>
        </p:nvCxnSpPr>
        <p:spPr>
          <a:xfrm flipH="1">
            <a:off x="5752974" y="3912932"/>
            <a:ext cx="218204" cy="5103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4947953" y="3046965"/>
            <a:ext cx="1082291" cy="5234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518212" y="267763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63</a:t>
            </a:r>
            <a:endParaRPr 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92683" y="35436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 </a:t>
            </a:r>
            <a:endParaRPr 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46004" y="435317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</a:t>
            </a:r>
            <a:endParaRPr 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54784" y="35436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89 </a:t>
            </a:r>
            <a:endParaRPr 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32231" y="435782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 </a:t>
            </a:r>
            <a:endParaRPr 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65312" y="43705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72 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75145" y="435317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 </a:t>
            </a:r>
            <a:endParaRPr 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3569464" y="3887047"/>
            <a:ext cx="383140" cy="5281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フローチャート : 端子 25"/>
          <p:cNvSpPr/>
          <p:nvPr/>
        </p:nvSpPr>
        <p:spPr>
          <a:xfrm>
            <a:off x="2989848" y="3445981"/>
            <a:ext cx="3631254" cy="52322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7544" y="25775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レベル</a:t>
            </a:r>
            <a:r>
              <a:rPr lang="en-US" altLang="ja-JP" sz="2800" dirty="0" smtClean="0"/>
              <a:t>0</a:t>
            </a:r>
            <a:endParaRPr lang="en-US" sz="28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7544" y="3445981"/>
            <a:ext cx="158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レベル</a:t>
            </a:r>
            <a:r>
              <a:rPr lang="ja-JP" altLang="en-US" sz="2800" dirty="0" smtClean="0"/>
              <a:t>１</a:t>
            </a:r>
            <a:endParaRPr lang="en-US" sz="28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7544" y="4250814"/>
            <a:ext cx="155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レベル</a:t>
            </a:r>
            <a:r>
              <a:rPr lang="ja-JP" altLang="en-US" sz="2800" dirty="0" smtClean="0"/>
              <a:t>２</a:t>
            </a:r>
            <a:endParaRPr lang="en-US" sz="2800" dirty="0"/>
          </a:p>
        </p:txBody>
      </p:sp>
      <p:sp>
        <p:nvSpPr>
          <p:cNvPr id="32" name="フローチャート : 端子 31"/>
          <p:cNvSpPr/>
          <p:nvPr/>
        </p:nvSpPr>
        <p:spPr>
          <a:xfrm>
            <a:off x="2411760" y="4280881"/>
            <a:ext cx="4680520" cy="52322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6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5031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2</a:t>
            </a:r>
            <a:r>
              <a:rPr lang="ja-JP" altLang="en-US" dirty="0" smtClean="0"/>
              <a:t>分探索木　</a:t>
            </a:r>
            <a:r>
              <a:rPr lang="en-US" altLang="ja-JP" dirty="0" smtClean="0"/>
              <a:t>(Binary Search Tree)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この木は</a:t>
            </a:r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ja-JP" altLang="en-US" dirty="0">
                <a:solidFill>
                  <a:srgbClr val="FF0000"/>
                </a:solidFill>
              </a:rPr>
              <a:t>分木</a:t>
            </a:r>
            <a:r>
              <a:rPr lang="ja-JP" altLang="en-US" dirty="0"/>
              <a:t>である：</a:t>
            </a:r>
            <a:r>
              <a:rPr lang="ja-JP" altLang="en-US" dirty="0" smtClean="0"/>
              <a:t>葉でなく、葉</a:t>
            </a:r>
            <a:r>
              <a:rPr lang="ja-JP" altLang="en-US" dirty="0"/>
              <a:t>の親</a:t>
            </a:r>
            <a:r>
              <a:rPr lang="ja-JP" altLang="en-US" dirty="0" smtClean="0"/>
              <a:t>でもない</a:t>
            </a:r>
            <a:r>
              <a:rPr lang="ja-JP" altLang="en-US" dirty="0"/>
              <a:t>各ノードに対して</a:t>
            </a:r>
            <a:r>
              <a:rPr lang="ja-JP" altLang="en-US" dirty="0" smtClean="0"/>
              <a:t>、子が二人いる</a:t>
            </a:r>
            <a:r>
              <a:rPr lang="ja-JP" altLang="en-US" dirty="0"/>
              <a:t>。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ja-JP" altLang="en-US" dirty="0" smtClean="0"/>
              <a:t>分木の葉でない各ノードに対して、</a:t>
            </a:r>
            <a:r>
              <a:rPr lang="ja-JP" altLang="en-US" dirty="0"/>
              <a:t>右の子の値より、親の値が小さく、左の子の値より</a:t>
            </a:r>
            <a:r>
              <a:rPr lang="ja-JP" altLang="en-US" dirty="0" smtClean="0"/>
              <a:t>大きいときに、その</a:t>
            </a:r>
            <a:r>
              <a:rPr lang="en-US" altLang="ja-JP" dirty="0" smtClean="0"/>
              <a:t>2</a:t>
            </a:r>
            <a:r>
              <a:rPr lang="ja-JP" altLang="en-US" dirty="0" smtClean="0"/>
              <a:t>分木を「</a:t>
            </a:r>
            <a:r>
              <a:rPr lang="ja-JP" altLang="en-US" dirty="0" smtClean="0">
                <a:solidFill>
                  <a:srgbClr val="FF0000"/>
                </a:solidFill>
              </a:rPr>
              <a:t>探索木</a:t>
            </a:r>
            <a:r>
              <a:rPr lang="ja-JP" altLang="en-US" dirty="0" smtClean="0"/>
              <a:t>」という。</a:t>
            </a:r>
            <a:endParaRPr lang="en-US" altLang="ja-JP" dirty="0" smtClean="0"/>
          </a:p>
          <a:p>
            <a:endParaRPr lang="en-US" dirty="0"/>
          </a:p>
        </p:txBody>
      </p:sp>
      <p:sp>
        <p:nvSpPr>
          <p:cNvPr id="105" name="正方形/長方形 104"/>
          <p:cNvSpPr/>
          <p:nvPr/>
        </p:nvSpPr>
        <p:spPr>
          <a:xfrm>
            <a:off x="4470080" y="259455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150" name="正方形/長方形 149"/>
          <p:cNvSpPr/>
          <p:nvPr/>
        </p:nvSpPr>
        <p:spPr>
          <a:xfrm>
            <a:off x="3558687" y="316393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51" name="正方形/長方形 150"/>
          <p:cNvSpPr/>
          <p:nvPr/>
        </p:nvSpPr>
        <p:spPr>
          <a:xfrm>
            <a:off x="5240266" y="3121571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52" name="正方形/長方形 151"/>
          <p:cNvSpPr/>
          <p:nvPr/>
        </p:nvSpPr>
        <p:spPr>
          <a:xfrm>
            <a:off x="3010783" y="367467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53" name="正方形/長方形 152"/>
          <p:cNvSpPr/>
          <p:nvPr/>
        </p:nvSpPr>
        <p:spPr>
          <a:xfrm>
            <a:off x="4110040" y="368534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54" name="正方形/長方形 153"/>
          <p:cNvSpPr/>
          <p:nvPr/>
        </p:nvSpPr>
        <p:spPr>
          <a:xfrm>
            <a:off x="5024242" y="3685340"/>
            <a:ext cx="669974" cy="365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155" name="正方形/長方形 154"/>
          <p:cNvSpPr/>
          <p:nvPr/>
        </p:nvSpPr>
        <p:spPr>
          <a:xfrm>
            <a:off x="6126264" y="3690914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213</a:t>
            </a:r>
            <a:endParaRPr lang="en-US" dirty="0"/>
          </a:p>
        </p:txBody>
      </p:sp>
      <p:sp>
        <p:nvSpPr>
          <p:cNvPr id="157" name="正方形/長方形 156"/>
          <p:cNvSpPr/>
          <p:nvPr/>
        </p:nvSpPr>
        <p:spPr>
          <a:xfrm>
            <a:off x="2578735" y="428692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58" name="正方形/長方形 157"/>
          <p:cNvSpPr/>
          <p:nvPr/>
        </p:nvSpPr>
        <p:spPr>
          <a:xfrm>
            <a:off x="3392604" y="428692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159" name="正方形/長方形 158"/>
          <p:cNvSpPr/>
          <p:nvPr/>
        </p:nvSpPr>
        <p:spPr>
          <a:xfrm>
            <a:off x="3990735" y="429380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cxnSp>
        <p:nvCxnSpPr>
          <p:cNvPr id="161" name="直線矢印コネクタ 160"/>
          <p:cNvCxnSpPr/>
          <p:nvPr/>
        </p:nvCxnSpPr>
        <p:spPr>
          <a:xfrm flipH="1">
            <a:off x="3990735" y="2954590"/>
            <a:ext cx="479346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61"/>
          <p:cNvCxnSpPr>
            <a:endCxn id="151" idx="1"/>
          </p:cNvCxnSpPr>
          <p:nvPr/>
        </p:nvCxnSpPr>
        <p:spPr>
          <a:xfrm>
            <a:off x="4749941" y="2964831"/>
            <a:ext cx="490325" cy="3367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矢印コネクタ 165"/>
          <p:cNvCxnSpPr/>
          <p:nvPr/>
        </p:nvCxnSpPr>
        <p:spPr>
          <a:xfrm flipH="1">
            <a:off x="3442831" y="3525635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矢印コネクタ 167"/>
          <p:cNvCxnSpPr/>
          <p:nvPr/>
        </p:nvCxnSpPr>
        <p:spPr>
          <a:xfrm>
            <a:off x="3907551" y="3525635"/>
            <a:ext cx="202489" cy="34251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矢印コネクタ 171"/>
          <p:cNvCxnSpPr/>
          <p:nvPr/>
        </p:nvCxnSpPr>
        <p:spPr>
          <a:xfrm flipH="1">
            <a:off x="3010783" y="4050954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72"/>
          <p:cNvCxnSpPr/>
          <p:nvPr/>
        </p:nvCxnSpPr>
        <p:spPr>
          <a:xfrm>
            <a:off x="3309705" y="4034709"/>
            <a:ext cx="216024" cy="25221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矢印コネクタ 176"/>
          <p:cNvCxnSpPr/>
          <p:nvPr/>
        </p:nvCxnSpPr>
        <p:spPr>
          <a:xfrm flipH="1">
            <a:off x="4230408" y="4045380"/>
            <a:ext cx="73875" cy="2415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矢印コネクタ 178"/>
          <p:cNvCxnSpPr/>
          <p:nvPr/>
        </p:nvCxnSpPr>
        <p:spPr>
          <a:xfrm flipH="1">
            <a:off x="5450231" y="3481611"/>
            <a:ext cx="73876" cy="19305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矢印コネクタ 180"/>
          <p:cNvCxnSpPr/>
          <p:nvPr/>
        </p:nvCxnSpPr>
        <p:spPr>
          <a:xfrm>
            <a:off x="5731154" y="3481610"/>
            <a:ext cx="395110" cy="3730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テキスト ボックス 183"/>
          <p:cNvSpPr txBox="1"/>
          <p:nvPr/>
        </p:nvSpPr>
        <p:spPr>
          <a:xfrm>
            <a:off x="611560" y="283651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高さ</a:t>
            </a:r>
            <a:r>
              <a:rPr lang="ja-JP" altLang="en-US" sz="2400" dirty="0"/>
              <a:t>：</a:t>
            </a:r>
            <a:endParaRPr lang="en-US" sz="2400" dirty="0"/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611560" y="341118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</a:t>
            </a:r>
            <a:r>
              <a:rPr lang="ja-JP" altLang="en-US" sz="2400" dirty="0" smtClean="0"/>
              <a:t>分？</a:t>
            </a:r>
            <a:endParaRPr lang="en-US" sz="2400" dirty="0"/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578294" y="399362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探索？</a:t>
            </a:r>
            <a:endParaRPr 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93944" y="237446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ノード</a:t>
            </a:r>
            <a:r>
              <a:rPr lang="en-US" altLang="ja-JP" sz="2000" dirty="0" smtClean="0"/>
              <a:t>26</a:t>
            </a:r>
            <a:r>
              <a:rPr lang="ja-JP" altLang="en-US" sz="2000" dirty="0" smtClean="0"/>
              <a:t>高さ</a:t>
            </a:r>
            <a:r>
              <a:rPr lang="ja-JP" altLang="en-US" sz="2000" dirty="0"/>
              <a:t>：</a:t>
            </a:r>
            <a:endParaRPr 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98923" y="304546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ノード</a:t>
            </a:r>
            <a:r>
              <a:rPr lang="en-US" altLang="ja-JP" sz="2000" dirty="0" smtClean="0"/>
              <a:t>26</a:t>
            </a:r>
            <a:r>
              <a:rPr lang="ja-JP" altLang="en-US" sz="2000" dirty="0"/>
              <a:t>深さ</a:t>
            </a:r>
            <a:r>
              <a:rPr lang="ja-JP" altLang="en-US" sz="2000" dirty="0" smtClean="0"/>
              <a:t>：</a:t>
            </a:r>
            <a:endParaRPr lang="en-US" sz="2000" dirty="0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2411760" y="3163932"/>
            <a:ext cx="980844" cy="123402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 rot="18537849">
            <a:off x="2509110" y="3457346"/>
            <a:ext cx="3109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H="1">
            <a:off x="3500313" y="2509009"/>
            <a:ext cx="825751" cy="617012"/>
          </a:xfrm>
          <a:prstGeom prst="straightConnector1">
            <a:avLst/>
          </a:prstGeom>
          <a:ln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 rot="19272549">
            <a:off x="3533233" y="2528104"/>
            <a:ext cx="3109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1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6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6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２分探索木で探索する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2175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ja-JP" altLang="en-US" dirty="0" smtClean="0"/>
                  <a:t>は２分探索木とする</a:t>
                </a:r>
                <a:r>
                  <a:rPr lang="en-US" altLang="ja-JP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altLang="ja-JP" dirty="0"/>
              </a:p>
              <a:p>
                <a:r>
                  <a:rPr lang="ja-JP" altLang="en-US" dirty="0" smtClean="0"/>
                  <a:t>問：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en-US" dirty="0" smtClean="0"/>
                  <a:t>を見つけ</a:t>
                </a:r>
                <a:r>
                  <a:rPr lang="ja-JP" altLang="en-US" dirty="0"/>
                  <a:t>る</a:t>
                </a:r>
                <a:r>
                  <a:rPr lang="ja-JP" altLang="en-US" dirty="0" smtClean="0"/>
                  <a:t>ために、最悪どの</a:t>
                </a:r>
                <a:r>
                  <a:rPr lang="ja-JP" altLang="en-US" dirty="0"/>
                  <a:t>く</a:t>
                </a:r>
                <a:r>
                  <a:rPr lang="ja-JP" altLang="en-US" dirty="0" smtClean="0"/>
                  <a:t>らい比較が必要？</a:t>
                </a:r>
                <a:endParaRPr lang="en-US" altLang="ja-JP" dirty="0" smtClean="0"/>
              </a:p>
              <a:p>
                <a:r>
                  <a:rPr lang="ja-JP" altLang="en-US" dirty="0" smtClean="0"/>
                  <a:t>答え：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:r>
                  <a:rPr lang="ja-JP" altLang="en-US" dirty="0"/>
                  <a:t>別</a:t>
                </a:r>
                <a:r>
                  <a:rPr lang="ja-JP" altLang="en-US" dirty="0" smtClean="0"/>
                  <a:t>の疑問：木は</a:t>
                </a:r>
                <a:r>
                  <a:rPr lang="en-US" altLang="ja-JP" dirty="0" smtClean="0">
                    <a:solidFill>
                      <a:srgbClr val="00B050"/>
                    </a:solidFill>
                  </a:rPr>
                  <a:t>n</a:t>
                </a:r>
                <a:r>
                  <a:rPr lang="ja-JP" altLang="en-US" dirty="0" smtClean="0"/>
                  <a:t>ノード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ja-JP" altLang="en-US" dirty="0" smtClean="0"/>
                  <a:t>があれば、その高さは？</a:t>
                </a:r>
                <a:endParaRPr lang="en-US" altLang="ja-JP" dirty="0" smtClean="0"/>
              </a:p>
              <a:p>
                <a:r>
                  <a:rPr lang="ja-JP" altLang="en-US" dirty="0" smtClean="0"/>
                  <a:t>答え</a:t>
                </a:r>
                <a:r>
                  <a:rPr lang="ja-JP" altLang="en-US" dirty="0"/>
                  <a:t>：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2175"/>
              </a:xfrm>
              <a:blipFill rotWithShape="1">
                <a:blip r:embed="rId3"/>
                <a:stretch>
                  <a:fillRect l="-1630" t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6031"/>
            <a:ext cx="3669741" cy="3096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028384" y="3435448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3435448"/>
                <a:ext cx="50405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8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内容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7646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現代のニーズ：</a:t>
            </a:r>
            <a:r>
              <a:rPr lang="en-US" altLang="ja-JP" dirty="0" err="1" smtClean="0"/>
              <a:t>BigData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シンプルな</a:t>
            </a:r>
            <a:r>
              <a:rPr lang="ja-JP" altLang="en-US" dirty="0" smtClean="0"/>
              <a:t>データ構造へ</a:t>
            </a:r>
            <a:r>
              <a:rPr lang="ja-JP" altLang="en-US" dirty="0"/>
              <a:t>の</a:t>
            </a:r>
            <a:r>
              <a:rPr lang="ja-JP" altLang="en-US" dirty="0" smtClean="0"/>
              <a:t>入門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Randomized</a:t>
            </a:r>
            <a:r>
              <a:rPr lang="ja-JP" altLang="en-US" dirty="0" smtClean="0"/>
              <a:t>データ構造：</a:t>
            </a:r>
            <a:r>
              <a:rPr lang="en-US" altLang="ja-JP" dirty="0" smtClean="0"/>
              <a:t>Skip lists</a:t>
            </a:r>
            <a:r>
              <a:rPr lang="ja-JP" altLang="en-US" dirty="0" smtClean="0"/>
              <a:t>の例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/>
              <a:t>(</a:t>
            </a:r>
            <a:r>
              <a:rPr lang="ja-JP" altLang="en-US" dirty="0"/>
              <a:t>本講義で）触れて</a:t>
            </a:r>
            <a:r>
              <a:rPr lang="ja-JP" altLang="en-US" dirty="0" smtClean="0"/>
              <a:t>ない大事な課題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827584" y="1772816"/>
            <a:ext cx="410445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1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平衡</a:t>
            </a:r>
            <a:r>
              <a:rPr lang="en-US" altLang="ja-JP" dirty="0"/>
              <a:t>(</a:t>
            </a:r>
            <a:r>
              <a:rPr lang="ja-JP" altLang="en-US" dirty="0"/>
              <a:t>２分探索）木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568952" cy="492514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ja-JP" altLang="en-US" dirty="0" smtClean="0"/>
                  <a:t>必要な比較</a:t>
                </a:r>
                <a:r>
                  <a:rPr lang="ja-JP" altLang="en-US" dirty="0"/>
                  <a:t>コスト</a:t>
                </a:r>
                <a:r>
                  <a:rPr lang="ja-JP" altLang="en-US" dirty="0" smtClean="0"/>
                  <a:t>を最小化すること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altLang="ja-JP" b="0" dirty="0" smtClean="0"/>
                  <a:t> </a:t>
                </a:r>
                <a:r>
                  <a:rPr lang="ja-JP" altLang="en-US" dirty="0" smtClean="0"/>
                  <a:t>探索木の高さ</a:t>
                </a:r>
                <a:r>
                  <a:rPr lang="ja-JP" altLang="en-US" dirty="0"/>
                  <a:t>を最小</a:t>
                </a:r>
                <a:r>
                  <a:rPr lang="ja-JP" altLang="en-US" dirty="0" smtClean="0"/>
                  <a:t>化すること。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r>
                  <a:rPr lang="ja-JP" altLang="en-US" dirty="0">
                    <a:solidFill>
                      <a:schemeClr val="accent6"/>
                    </a:solidFill>
                  </a:rPr>
                  <a:t>定義</a:t>
                </a:r>
                <a:r>
                  <a:rPr lang="ja-JP" altLang="en-US" dirty="0" smtClean="0"/>
                  <a:t>：平衡２分探索木とはその</a:t>
                </a:r>
                <a:r>
                  <a:rPr lang="en-US" altLang="ja-JP" dirty="0" smtClean="0"/>
                  <a:t>2</a:t>
                </a:r>
                <a:r>
                  <a:rPr lang="ja-JP" altLang="en-US" dirty="0" smtClean="0"/>
                  <a:t>分探索木のうち、木の深さをできるだけ小さく維持しようとする探索木。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:r>
                  <a:rPr lang="ja-JP" altLang="en-US" dirty="0" smtClean="0">
                    <a:solidFill>
                      <a:schemeClr val="accent1"/>
                    </a:solidFill>
                  </a:rPr>
                  <a:t>問題</a:t>
                </a:r>
                <a:r>
                  <a:rPr lang="ja-JP" altLang="en-US" dirty="0" smtClean="0"/>
                  <a:t>：</a:t>
                </a:r>
                <a:endParaRPr lang="en-US" altLang="ja-JP" dirty="0"/>
              </a:p>
              <a:p>
                <a:pPr lvl="1"/>
                <a:r>
                  <a:rPr lang="ja-JP" altLang="en-US" dirty="0" smtClean="0"/>
                  <a:t>ある</a:t>
                </a:r>
                <a:r>
                  <a:rPr lang="ja-JP" altLang="en-US" dirty="0"/>
                  <a:t>データ</a:t>
                </a:r>
                <a:r>
                  <a:rPr lang="ja-JP" altLang="en-US" dirty="0" smtClean="0"/>
                  <a:t>をどうやって平衡２分探索木に割り当てるか。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新しいノードを挿入するとき、平衡の性質をどうやって維持できるか。</a:t>
                </a:r>
                <a:r>
                  <a:rPr lang="en-US" altLang="ja-JP" dirty="0" smtClean="0"/>
                  <a:t>(insertion)</a:t>
                </a:r>
              </a:p>
              <a:p>
                <a:pPr lvl="1"/>
                <a:r>
                  <a:rPr lang="ja-JP" altLang="en-US" dirty="0" smtClean="0"/>
                  <a:t>ノードを削除するとき</a:t>
                </a:r>
                <a:r>
                  <a:rPr lang="ja-JP" altLang="en-US" dirty="0" err="1" smtClean="0"/>
                  <a:t>。。。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(deletion)</a:t>
                </a:r>
                <a:br>
                  <a:rPr lang="en-US" altLang="ja-JP" dirty="0" smtClean="0"/>
                </a:br>
                <a:endParaRPr lang="en-US" altLang="ja-JP" dirty="0" smtClean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568952" cy="4925144"/>
              </a:xfrm>
              <a:blipFill rotWithShape="1">
                <a:blip r:embed="rId3"/>
                <a:stretch>
                  <a:fillRect l="-1138" t="-2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3687" y="0"/>
            <a:ext cx="8229600" cy="6926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9286" y="3331843"/>
            <a:ext cx="2509250" cy="39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探索？　　　平衡？</a:t>
            </a:r>
            <a:endParaRPr 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358422" y="672895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447029" y="124227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128608" y="1199916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99125" y="1753015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998382" y="1763685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912584" y="1763685"/>
            <a:ext cx="669974" cy="365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014606" y="1769259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213</a:t>
            </a:r>
            <a:endParaRPr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67077" y="2365265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280946" y="2365265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879077" y="2372145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1879077" y="1032935"/>
            <a:ext cx="479346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endCxn id="7" idx="1"/>
          </p:cNvCxnSpPr>
          <p:nvPr/>
        </p:nvCxnSpPr>
        <p:spPr>
          <a:xfrm>
            <a:off x="2638283" y="1043176"/>
            <a:ext cx="490325" cy="3367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331173" y="1603980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795893" y="1603980"/>
            <a:ext cx="202489" cy="34251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899125" y="2129299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1198047" y="2113054"/>
            <a:ext cx="216024" cy="25221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2118750" y="2123725"/>
            <a:ext cx="73875" cy="2415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3338573" y="1559956"/>
            <a:ext cx="73876" cy="19305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3619496" y="1559955"/>
            <a:ext cx="395110" cy="3730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6084168" y="1488077"/>
            <a:ext cx="432048" cy="3600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60232" y="146804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を挿入</a:t>
            </a:r>
            <a:r>
              <a:rPr lang="ja-JP" altLang="en-US" sz="2000" dirty="0"/>
              <a:t>する</a:t>
            </a:r>
            <a:endParaRPr lang="en-US" sz="2000" dirty="0"/>
          </a:p>
        </p:txBody>
      </p:sp>
      <p:sp>
        <p:nvSpPr>
          <p:cNvPr id="26" name="正方形/長方形 25"/>
          <p:cNvSpPr/>
          <p:nvPr/>
        </p:nvSpPr>
        <p:spPr>
          <a:xfrm>
            <a:off x="6476858" y="209484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5565465" y="266422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7247044" y="2621867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5017561" y="317496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6116818" y="318563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7031020" y="3185636"/>
            <a:ext cx="669974" cy="365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8133042" y="3191210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213</a:t>
            </a:r>
            <a:endParaRPr 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4585513" y="378721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5399382" y="378721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5997513" y="379409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cxnSp>
        <p:nvCxnSpPr>
          <p:cNvPr id="36" name="直線矢印コネクタ 35"/>
          <p:cNvCxnSpPr/>
          <p:nvPr/>
        </p:nvCxnSpPr>
        <p:spPr>
          <a:xfrm flipH="1">
            <a:off x="5997513" y="2454886"/>
            <a:ext cx="479346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endCxn id="28" idx="1"/>
          </p:cNvCxnSpPr>
          <p:nvPr/>
        </p:nvCxnSpPr>
        <p:spPr>
          <a:xfrm>
            <a:off x="6756719" y="2465127"/>
            <a:ext cx="490325" cy="3367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>
            <a:off x="5449609" y="3025931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5914329" y="3025931"/>
            <a:ext cx="202489" cy="34251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H="1">
            <a:off x="5017561" y="3551250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5316483" y="3535005"/>
            <a:ext cx="216024" cy="25221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6237186" y="3545676"/>
            <a:ext cx="73875" cy="2415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>
            <a:off x="7457009" y="2981907"/>
            <a:ext cx="73876" cy="19305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7737932" y="2981906"/>
            <a:ext cx="395110" cy="3730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6492777" y="3558462"/>
            <a:ext cx="129429" cy="2415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6540695" y="3787216"/>
            <a:ext cx="432048" cy="3600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49" name="右矢印 48"/>
          <p:cNvSpPr/>
          <p:nvPr/>
        </p:nvSpPr>
        <p:spPr>
          <a:xfrm rot="20911710">
            <a:off x="3742585" y="3282359"/>
            <a:ext cx="455128" cy="23714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正方形/長方形 49"/>
          <p:cNvSpPr/>
          <p:nvPr/>
        </p:nvSpPr>
        <p:spPr>
          <a:xfrm>
            <a:off x="395536" y="414725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945523" y="412722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err="1" smtClean="0"/>
              <a:t>を削</a:t>
            </a:r>
            <a:r>
              <a:rPr lang="ja-JP" altLang="en-US" sz="2000" dirty="0" smtClean="0"/>
              <a:t>除する</a:t>
            </a:r>
            <a:endParaRPr lang="en-US" sz="2000" dirty="0"/>
          </a:p>
        </p:txBody>
      </p:sp>
      <p:sp>
        <p:nvSpPr>
          <p:cNvPr id="52" name="正方形/長方形 51"/>
          <p:cNvSpPr/>
          <p:nvPr/>
        </p:nvSpPr>
        <p:spPr>
          <a:xfrm>
            <a:off x="2385684" y="4505789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1474291" y="5075171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3155870" y="5032810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55" name="正方形/長方形 54"/>
          <p:cNvSpPr/>
          <p:nvPr/>
        </p:nvSpPr>
        <p:spPr>
          <a:xfrm>
            <a:off x="926387" y="5585909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2939846" y="5596579"/>
            <a:ext cx="669974" cy="365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4041868" y="5602153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213</a:t>
            </a:r>
            <a:endParaRPr lang="en-US" dirty="0"/>
          </a:p>
        </p:txBody>
      </p:sp>
      <p:sp>
        <p:nvSpPr>
          <p:cNvPr id="59" name="正方形/長方形 58"/>
          <p:cNvSpPr/>
          <p:nvPr/>
        </p:nvSpPr>
        <p:spPr>
          <a:xfrm>
            <a:off x="494339" y="6198159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0" name="正方形/長方形 59"/>
          <p:cNvSpPr/>
          <p:nvPr/>
        </p:nvSpPr>
        <p:spPr>
          <a:xfrm>
            <a:off x="1308208" y="6198159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2034269" y="559936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cxnSp>
        <p:nvCxnSpPr>
          <p:cNvPr id="62" name="直線矢印コネクタ 61"/>
          <p:cNvCxnSpPr/>
          <p:nvPr/>
        </p:nvCxnSpPr>
        <p:spPr>
          <a:xfrm flipH="1">
            <a:off x="1906339" y="4865829"/>
            <a:ext cx="479346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endCxn id="54" idx="1"/>
          </p:cNvCxnSpPr>
          <p:nvPr/>
        </p:nvCxnSpPr>
        <p:spPr>
          <a:xfrm>
            <a:off x="2665545" y="4876070"/>
            <a:ext cx="490325" cy="3367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H="1">
            <a:off x="1358435" y="5436874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1823155" y="5436874"/>
            <a:ext cx="202489" cy="34251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H="1">
            <a:off x="926387" y="5962193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1225309" y="5945948"/>
            <a:ext cx="216024" cy="25221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H="1">
            <a:off x="3365835" y="5392850"/>
            <a:ext cx="73876" cy="19305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>
            <a:off x="3646758" y="5392849"/>
            <a:ext cx="395110" cy="3730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2401603" y="5969405"/>
            <a:ext cx="129429" cy="2415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正方形/長方形 71"/>
          <p:cNvSpPr/>
          <p:nvPr/>
        </p:nvSpPr>
        <p:spPr>
          <a:xfrm>
            <a:off x="2449521" y="6198159"/>
            <a:ext cx="432048" cy="3600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73" name="コンテンツ プレースホルダー 2"/>
          <p:cNvSpPr txBox="1">
            <a:spLocks/>
          </p:cNvSpPr>
          <p:nvPr/>
        </p:nvSpPr>
        <p:spPr>
          <a:xfrm>
            <a:off x="5980160" y="5039329"/>
            <a:ext cx="2436722" cy="392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探索？　　　平衡？</a:t>
            </a:r>
            <a:endParaRPr lang="en-US" dirty="0"/>
          </a:p>
        </p:txBody>
      </p:sp>
      <p:sp>
        <p:nvSpPr>
          <p:cNvPr id="75" name="右矢印 74"/>
          <p:cNvSpPr/>
          <p:nvPr/>
        </p:nvSpPr>
        <p:spPr>
          <a:xfrm rot="9644197">
            <a:off x="5209734" y="5139500"/>
            <a:ext cx="455128" cy="23714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46" name="フッター プレースホルダー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47" name="スライド番号プレースホルダー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57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8" grpId="0" animBg="1"/>
      <p:bldP spid="49" grpId="0" animBg="1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2" grpId="0" animBg="1"/>
      <p:bldP spid="73" grpId="0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252231" y="175230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340838" y="2321689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022417" y="2279328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792934" y="283242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806393" y="2843097"/>
            <a:ext cx="669974" cy="365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908415" y="2848671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213</a:t>
            </a:r>
            <a:endParaRPr 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360886" y="344467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174755" y="344467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900816" y="284588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5772886" y="2112347"/>
            <a:ext cx="479346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endCxn id="5" idx="1"/>
          </p:cNvCxnSpPr>
          <p:nvPr/>
        </p:nvCxnSpPr>
        <p:spPr>
          <a:xfrm>
            <a:off x="6532092" y="2122588"/>
            <a:ext cx="490325" cy="3367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5224982" y="2683392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689702" y="2683392"/>
            <a:ext cx="202489" cy="34251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4792934" y="3208711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091856" y="3192466"/>
            <a:ext cx="216024" cy="25221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7232382" y="2639368"/>
            <a:ext cx="73876" cy="19305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7513305" y="2639367"/>
            <a:ext cx="395110" cy="3730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6268150" y="3215923"/>
            <a:ext cx="129429" cy="2415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6316068" y="3444677"/>
            <a:ext cx="432048" cy="3600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6564433" y="3782347"/>
            <a:ext cx="129429" cy="2415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5103628" y="5132964"/>
            <a:ext cx="3788852" cy="1471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400" dirty="0" smtClean="0"/>
              <a:t>探索と平衡を維持</a:t>
            </a:r>
            <a:r>
              <a:rPr lang="ja-JP" altLang="en-US" sz="2400" dirty="0"/>
              <a:t>するの</a:t>
            </a:r>
            <a:r>
              <a:rPr lang="ja-JP" altLang="en-US" sz="2400" dirty="0" smtClean="0"/>
              <a:t>は一般的になかなか複雑</a:t>
            </a:r>
            <a:r>
              <a:rPr lang="ja-JP" altLang="en-US" sz="2400" dirty="0" err="1" smtClean="0"/>
              <a:t>。。。</a:t>
            </a:r>
            <a:r>
              <a:rPr lang="ja-JP" altLang="en-US" sz="2400" dirty="0" smtClean="0"/>
              <a:t>（例：</a:t>
            </a:r>
            <a:r>
              <a:rPr lang="en-US" altLang="ja-JP" sz="2400" dirty="0" smtClean="0"/>
              <a:t>55</a:t>
            </a:r>
            <a:r>
              <a:rPr lang="ja-JP" altLang="en-US" sz="2400" dirty="0" smtClean="0"/>
              <a:t>を挿入してみて）</a:t>
            </a:r>
            <a:endParaRPr lang="en-US" sz="2400" dirty="0"/>
          </a:p>
        </p:txBody>
      </p:sp>
      <p:sp>
        <p:nvSpPr>
          <p:cNvPr id="65" name="正方形/長方形 64"/>
          <p:cNvSpPr/>
          <p:nvPr/>
        </p:nvSpPr>
        <p:spPr>
          <a:xfrm>
            <a:off x="2302500" y="27948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66" name="正方形/長方形 65"/>
          <p:cNvSpPr/>
          <p:nvPr/>
        </p:nvSpPr>
        <p:spPr>
          <a:xfrm>
            <a:off x="1391107" y="84887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67" name="正方形/長方形 66"/>
          <p:cNvSpPr/>
          <p:nvPr/>
        </p:nvSpPr>
        <p:spPr>
          <a:xfrm>
            <a:off x="3072686" y="806509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68" name="正方形/長方形 67"/>
          <p:cNvSpPr/>
          <p:nvPr/>
        </p:nvSpPr>
        <p:spPr>
          <a:xfrm>
            <a:off x="843203" y="135960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9" name="正方形/長方形 68"/>
          <p:cNvSpPr/>
          <p:nvPr/>
        </p:nvSpPr>
        <p:spPr>
          <a:xfrm>
            <a:off x="2856662" y="1370278"/>
            <a:ext cx="669974" cy="365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70" name="正方形/長方形 69"/>
          <p:cNvSpPr/>
          <p:nvPr/>
        </p:nvSpPr>
        <p:spPr>
          <a:xfrm>
            <a:off x="3958684" y="1375852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213</a:t>
            </a:r>
            <a:endParaRPr 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411155" y="197185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72" name="正方形/長方形 71"/>
          <p:cNvSpPr/>
          <p:nvPr/>
        </p:nvSpPr>
        <p:spPr>
          <a:xfrm>
            <a:off x="1225024" y="197185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1951085" y="1373065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cxnSp>
        <p:nvCxnSpPr>
          <p:cNvPr id="74" name="直線矢印コネクタ 73"/>
          <p:cNvCxnSpPr/>
          <p:nvPr/>
        </p:nvCxnSpPr>
        <p:spPr>
          <a:xfrm flipH="1">
            <a:off x="1823155" y="639528"/>
            <a:ext cx="479346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>
            <a:endCxn id="67" idx="1"/>
          </p:cNvCxnSpPr>
          <p:nvPr/>
        </p:nvCxnSpPr>
        <p:spPr>
          <a:xfrm>
            <a:off x="2582361" y="649769"/>
            <a:ext cx="490325" cy="3367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H="1">
            <a:off x="1275251" y="1210573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>
            <a:off x="1739971" y="1210573"/>
            <a:ext cx="202489" cy="34251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H="1">
            <a:off x="843203" y="1735892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>
            <a:off x="1142125" y="1719647"/>
            <a:ext cx="216024" cy="25221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flipH="1">
            <a:off x="3282651" y="1166549"/>
            <a:ext cx="73876" cy="19305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3563574" y="1166548"/>
            <a:ext cx="395110" cy="3730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>
            <a:off x="2318419" y="1743104"/>
            <a:ext cx="129429" cy="2415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正方形/長方形 82"/>
          <p:cNvSpPr/>
          <p:nvPr/>
        </p:nvSpPr>
        <p:spPr>
          <a:xfrm>
            <a:off x="2366337" y="1971858"/>
            <a:ext cx="432048" cy="3600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6072495" y="776589"/>
            <a:ext cx="432048" cy="36004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48559" y="75655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を挿入</a:t>
            </a:r>
            <a:r>
              <a:rPr lang="ja-JP" altLang="en-US" sz="2000" dirty="0"/>
              <a:t>する</a:t>
            </a:r>
            <a:endParaRPr lang="en-US" sz="2000" dirty="0"/>
          </a:p>
        </p:txBody>
      </p:sp>
      <p:sp>
        <p:nvSpPr>
          <p:cNvPr id="86" name="コンテンツ プレースホルダー 2"/>
          <p:cNvSpPr txBox="1">
            <a:spLocks/>
          </p:cNvSpPr>
          <p:nvPr/>
        </p:nvSpPr>
        <p:spPr>
          <a:xfrm>
            <a:off x="399130" y="3296685"/>
            <a:ext cx="2509250" cy="3929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mtClean="0"/>
              <a:t>探索？　　　平衡？</a:t>
            </a:r>
            <a:endParaRPr lang="en-US" dirty="0"/>
          </a:p>
        </p:txBody>
      </p:sp>
      <p:sp>
        <p:nvSpPr>
          <p:cNvPr id="87" name="右矢印 86"/>
          <p:cNvSpPr/>
          <p:nvPr/>
        </p:nvSpPr>
        <p:spPr>
          <a:xfrm rot="20911710">
            <a:off x="3132429" y="3247201"/>
            <a:ext cx="455128" cy="23714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正方形/長方形 87"/>
          <p:cNvSpPr/>
          <p:nvPr/>
        </p:nvSpPr>
        <p:spPr>
          <a:xfrm>
            <a:off x="2383132" y="402388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89" name="正方形/長方形 88"/>
          <p:cNvSpPr/>
          <p:nvPr/>
        </p:nvSpPr>
        <p:spPr>
          <a:xfrm>
            <a:off x="1471739" y="4593269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3153318" y="4550908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91" name="正方形/長方形 90"/>
          <p:cNvSpPr/>
          <p:nvPr/>
        </p:nvSpPr>
        <p:spPr>
          <a:xfrm>
            <a:off x="923835" y="510400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2" name="正方形/長方形 91"/>
          <p:cNvSpPr/>
          <p:nvPr/>
        </p:nvSpPr>
        <p:spPr>
          <a:xfrm>
            <a:off x="2937294" y="5114677"/>
            <a:ext cx="669974" cy="365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4039316" y="5120251"/>
            <a:ext cx="567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213</a:t>
            </a:r>
            <a:endParaRPr lang="en-US" dirty="0"/>
          </a:p>
        </p:txBody>
      </p:sp>
      <p:sp>
        <p:nvSpPr>
          <p:cNvPr id="94" name="正方形/長方形 93"/>
          <p:cNvSpPr/>
          <p:nvPr/>
        </p:nvSpPr>
        <p:spPr>
          <a:xfrm>
            <a:off x="491787" y="571625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95" name="正方形/長方形 94"/>
          <p:cNvSpPr/>
          <p:nvPr/>
        </p:nvSpPr>
        <p:spPr>
          <a:xfrm>
            <a:off x="1305656" y="571625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96" name="正方形/長方形 95"/>
          <p:cNvSpPr/>
          <p:nvPr/>
        </p:nvSpPr>
        <p:spPr>
          <a:xfrm>
            <a:off x="1917083" y="5731381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cxnSp>
        <p:nvCxnSpPr>
          <p:cNvPr id="97" name="直線矢印コネクタ 96"/>
          <p:cNvCxnSpPr/>
          <p:nvPr/>
        </p:nvCxnSpPr>
        <p:spPr>
          <a:xfrm flipH="1">
            <a:off x="1903787" y="4383927"/>
            <a:ext cx="479346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>
            <a:endCxn id="90" idx="1"/>
          </p:cNvCxnSpPr>
          <p:nvPr/>
        </p:nvCxnSpPr>
        <p:spPr>
          <a:xfrm>
            <a:off x="2662993" y="4394168"/>
            <a:ext cx="490325" cy="3367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H="1">
            <a:off x="1355883" y="4954972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>
            <a:off x="1820603" y="4954972"/>
            <a:ext cx="202489" cy="34251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 flipH="1">
            <a:off x="923835" y="5480291"/>
            <a:ext cx="165797" cy="3470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>
            <a:off x="1222757" y="5464046"/>
            <a:ext cx="216024" cy="25221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 flipH="1">
            <a:off x="3363283" y="4910948"/>
            <a:ext cx="73876" cy="19305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3644206" y="4910947"/>
            <a:ext cx="395110" cy="3730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/>
          <p:cNvCxnSpPr/>
          <p:nvPr/>
        </p:nvCxnSpPr>
        <p:spPr>
          <a:xfrm>
            <a:off x="2399051" y="5487503"/>
            <a:ext cx="263942" cy="24387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正方形/長方形 105"/>
          <p:cNvSpPr/>
          <p:nvPr/>
        </p:nvSpPr>
        <p:spPr>
          <a:xfrm>
            <a:off x="2031717" y="5120251"/>
            <a:ext cx="432048" cy="3600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07" name="正方形/長方形 106"/>
          <p:cNvSpPr/>
          <p:nvPr/>
        </p:nvSpPr>
        <p:spPr>
          <a:xfrm>
            <a:off x="6532092" y="4038258"/>
            <a:ext cx="432048" cy="36004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9" name="正方形/長方形 108"/>
          <p:cNvSpPr/>
          <p:nvPr/>
        </p:nvSpPr>
        <p:spPr>
          <a:xfrm>
            <a:off x="2560910" y="5731381"/>
            <a:ext cx="432048" cy="36004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10" name="直線矢印コネクタ 109"/>
          <p:cNvCxnSpPr/>
          <p:nvPr/>
        </p:nvCxnSpPr>
        <p:spPr>
          <a:xfrm flipH="1">
            <a:off x="2133107" y="5493621"/>
            <a:ext cx="73876" cy="19305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25" name="スライド番号プレースホルダー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7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1" grpId="0" animBg="1"/>
      <p:bldP spid="24" grpId="0"/>
      <p:bldP spid="84" grpId="0" animBg="1"/>
      <p:bldP spid="85" grpId="0"/>
      <p:bldP spid="86" grpId="0" build="p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6" grpId="0" animBg="1"/>
      <p:bldP spid="107" grpId="0" animBg="1"/>
      <p:bldP spid="1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平衡２分探索木の効率</a:t>
            </a:r>
            <a:endParaRPr 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76176"/>
              </p:ext>
            </p:extLst>
          </p:nvPr>
        </p:nvGraphicFramePr>
        <p:xfrm>
          <a:off x="467544" y="1772816"/>
          <a:ext cx="5472608" cy="1828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12368"/>
                <a:gridCol w="2160240"/>
              </a:tblGrid>
              <a:tr h="184745">
                <a:tc>
                  <a:txBody>
                    <a:bodyPr/>
                    <a:lstStyle/>
                    <a:p>
                      <a:r>
                        <a:rPr lang="ja-JP" altLang="en-US" b="1" dirty="0"/>
                        <a:t>操作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>
                          <a:solidFill>
                            <a:schemeClr val="tx1"/>
                          </a:solidFill>
                        </a:rPr>
                        <a:t>Big-O </a:t>
                      </a:r>
                      <a:r>
                        <a:rPr lang="ja-JP" altLang="en-US" b="1" dirty="0" smtClean="0">
                          <a:solidFill>
                            <a:schemeClr val="tx1"/>
                          </a:solidFill>
                        </a:rPr>
                        <a:t>コスト（計算）</a:t>
                      </a:r>
                      <a:endParaRPr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84745">
                <a:tc>
                  <a:txBody>
                    <a:bodyPr/>
                    <a:lstStyle/>
                    <a:p>
                      <a:r>
                        <a:rPr lang="ja-JP" altLang="en-US" b="1" dirty="0" smtClean="0"/>
                        <a:t>参照　（探索）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O(log n)</a:t>
                      </a:r>
                    </a:p>
                  </a:txBody>
                  <a:tcPr anchor="ctr"/>
                </a:tc>
              </a:tr>
              <a:tr h="184745">
                <a:tc>
                  <a:txBody>
                    <a:bodyPr/>
                    <a:lstStyle/>
                    <a:p>
                      <a:r>
                        <a:rPr lang="ja-JP" altLang="en-US" b="1"/>
                        <a:t>挿入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O(log n)</a:t>
                      </a:r>
                    </a:p>
                  </a:txBody>
                  <a:tcPr anchor="ctr"/>
                </a:tc>
              </a:tr>
              <a:tr h="269133">
                <a:tc>
                  <a:txBody>
                    <a:bodyPr/>
                    <a:lstStyle/>
                    <a:p>
                      <a:r>
                        <a:rPr lang="ja-JP" altLang="en-US" b="1"/>
                        <a:t>削除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O(log n)</a:t>
                      </a:r>
                    </a:p>
                  </a:txBody>
                  <a:tcPr anchor="ctr"/>
                </a:tc>
              </a:tr>
              <a:tr h="184745">
                <a:tc>
                  <a:txBody>
                    <a:bodyPr/>
                    <a:lstStyle/>
                    <a:p>
                      <a:r>
                        <a:rPr lang="ja-JP" altLang="en-US" b="1" dirty="0"/>
                        <a:t>全ての要素に対する繰り返し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O(n)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156176" y="1772816"/>
                <a:ext cx="2664296" cy="484004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Big-O: </a:t>
                </a:r>
                <a:r>
                  <a:rPr lang="ja-JP" altLang="en-US" dirty="0"/>
                  <a:t>至る所</a:t>
                </a:r>
                <a:r>
                  <a:rPr lang="ja-JP" altLang="en-US" dirty="0" smtClean="0"/>
                  <a:t>に使われている記号！</a:t>
                </a:r>
                <a:endParaRPr lang="en-US" altLang="ja-JP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ℝ</m:t>
                    </m:r>
                    <m:r>
                      <a:rPr lang="en-US" b="0" i="1" smtClean="0">
                        <a:latin typeface="Cambria Math"/>
                      </a:rPr>
                      <m:t>+→</m:t>
                    </m:r>
                    <m:r>
                      <a:rPr lang="en-US" b="0" i="1" smtClean="0">
                        <a:latin typeface="Cambria Math"/>
                      </a:rPr>
                      <m:t>ℝ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ja-JP" altLang="en-US" dirty="0" smtClean="0"/>
                  <a:t>を関数とすれば。</a:t>
                </a:r>
                <a:endParaRPr lang="en-US" altLang="ja-JP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ja-JP" altLang="en-US" dirty="0" smtClean="0"/>
                  <a:t>下記の等式を満たす定数</a:t>
                </a:r>
                <a:r>
                  <a:rPr lang="en-US" altLang="ja-JP" dirty="0" smtClean="0"/>
                  <a:t>C&gt;0</a:t>
                </a:r>
                <a:r>
                  <a:rPr lang="ja-JP" altLang="en-US" dirty="0" smtClean="0"/>
                  <a:t>が存在する：</a:t>
                </a:r>
                <a:endParaRPr lang="en-US" altLang="ja-JP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ja-JP" b="0" i="1" smtClean="0">
                          <a:latin typeface="Cambria Math"/>
                        </a:rPr>
                        <m:t>≤</m:t>
                      </m:r>
                      <m:r>
                        <a:rPr lang="en-US" altLang="ja-JP" b="0" i="1" smtClean="0">
                          <a:latin typeface="Cambria Math"/>
                        </a:rPr>
                        <m:t>𝐶𝑔</m:t>
                      </m:r>
                      <m:r>
                        <a:rPr lang="en-US" altLang="ja-JP" b="0" i="1" smtClean="0">
                          <a:latin typeface="Cambria Math"/>
                        </a:rPr>
                        <m:t>(</m:t>
                      </m:r>
                      <m:r>
                        <a:rPr lang="en-US" altLang="ja-JP" b="0" i="1" smtClean="0">
                          <a:latin typeface="Cambria Math"/>
                        </a:rPr>
                        <m:t>𝑛</m:t>
                      </m:r>
                      <m:r>
                        <a:rPr lang="en-US" altLang="ja-JP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ja-JP" altLang="en-US" dirty="0" smtClean="0"/>
                  <a:t>例：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….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+1=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772816"/>
                <a:ext cx="2664296" cy="48400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67544" y="4005064"/>
                <a:ext cx="54006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/>
                  <a:t>対数時間の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𝑂</m:t>
                    </m:r>
                    <m:r>
                      <a:rPr lang="en-US" altLang="ja-JP" sz="2000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log</m:t>
                    </m:r>
                    <m:r>
                      <a:rPr lang="en-US" altLang="ja-JP" sz="2000" b="0" i="1" smtClean="0">
                        <a:latin typeface="Cambria Math"/>
                      </a:rPr>
                      <m:t>⁡(</m:t>
                    </m:r>
                    <m:r>
                      <a:rPr lang="en-US" altLang="ja-JP" sz="2000" b="0" i="1" smtClean="0">
                        <a:latin typeface="Cambria Math"/>
                      </a:rPr>
                      <m:t>𝑛</m:t>
                    </m:r>
                    <m:r>
                      <a:rPr lang="en-US" altLang="ja-JP" sz="2000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ja-JP" altLang="en-US" sz="2000" dirty="0" smtClean="0"/>
                  <a:t>は非常に良い。</a:t>
                </a:r>
                <a:endParaRPr lang="en-US" altLang="ja-JP" sz="2000" dirty="0" smtClean="0"/>
              </a:p>
              <a:p>
                <a:endParaRPr lang="en-US" sz="2000" dirty="0" smtClean="0"/>
              </a:p>
              <a:p>
                <a:r>
                  <a:rPr lang="ja-JP" altLang="en-US" sz="2000" dirty="0"/>
                  <a:t>でも</a:t>
                </a:r>
                <a:r>
                  <a:rPr lang="ja-JP" altLang="en-US" sz="2000" dirty="0" smtClean="0"/>
                  <a:t>、平衡の性質を維持するために、複雑な操作を行わなければならない。</a:t>
                </a:r>
                <a:endParaRPr lang="en-US" altLang="ja-JP" sz="2000" dirty="0" smtClean="0"/>
              </a:p>
              <a:p>
                <a:endParaRPr lang="en-US" altLang="ja-JP" sz="2000" dirty="0" smtClean="0"/>
              </a:p>
              <a:p>
                <a:r>
                  <a:rPr lang="en-US" altLang="ja-JP" sz="2000" dirty="0" smtClean="0">
                    <a:solidFill>
                      <a:srgbClr val="FF0000"/>
                    </a:solidFill>
                  </a:rPr>
                  <a:t>Skip </a:t>
                </a:r>
                <a:r>
                  <a:rPr lang="ja-JP" altLang="en-US" sz="2000" dirty="0" smtClean="0">
                    <a:solidFill>
                      <a:srgbClr val="FF0000"/>
                    </a:solidFill>
                  </a:rPr>
                  <a:t>リスト</a:t>
                </a:r>
                <a:r>
                  <a:rPr lang="ja-JP" altLang="en-US" sz="2000" dirty="0" smtClean="0"/>
                  <a:t>は、（だいぶ）同様に効率的なデータ構造で、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より簡易である。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05064"/>
                <a:ext cx="5400600" cy="2554545"/>
              </a:xfrm>
              <a:prstGeom prst="rect">
                <a:avLst/>
              </a:prstGeom>
              <a:blipFill rotWithShape="1">
                <a:blip r:embed="rId4"/>
                <a:stretch>
                  <a:fillRect l="-1242" t="-1909" r="-1129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3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内容</a:t>
            </a:r>
            <a:endParaRPr lang="en-US" dirty="0"/>
          </a:p>
        </p:txBody>
      </p:sp>
      <p:sp>
        <p:nvSpPr>
          <p:cNvPr id="4" name="タイトル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現代のニーズ：</a:t>
            </a:r>
            <a:r>
              <a:rPr lang="en-US" altLang="ja-JP" dirty="0" err="1"/>
              <a:t>BigData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シンプルなデータ構造への入門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Randomized</a:t>
            </a:r>
            <a:r>
              <a:rPr lang="ja-JP" altLang="en-US" dirty="0"/>
              <a:t>データ構造：</a:t>
            </a:r>
            <a:r>
              <a:rPr lang="en-US" altLang="ja-JP" dirty="0"/>
              <a:t>Skip lists</a:t>
            </a:r>
            <a:r>
              <a:rPr lang="ja-JP" altLang="en-US" dirty="0"/>
              <a:t>の例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(</a:t>
            </a:r>
            <a:r>
              <a:rPr lang="ja-JP" altLang="en-US" dirty="0"/>
              <a:t>本講義で）</a:t>
            </a:r>
            <a:r>
              <a:rPr lang="ja-JP" altLang="en-US" dirty="0" smtClean="0"/>
              <a:t>触れて</a:t>
            </a:r>
            <a:r>
              <a:rPr lang="ja-JP" altLang="en-US" dirty="0"/>
              <a:t>ない大事な</a:t>
            </a:r>
            <a:r>
              <a:rPr lang="ja-JP" altLang="en-US" dirty="0" smtClean="0"/>
              <a:t>課題</a:t>
            </a:r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827584" y="3789040"/>
            <a:ext cx="662473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簡易な効率なデータ構造：</a:t>
            </a:r>
            <a:r>
              <a:rPr lang="en-US" altLang="ja-JP" dirty="0" smtClean="0"/>
              <a:t>Skip List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accent6"/>
                </a:solidFill>
              </a:rPr>
              <a:t>特徴１</a:t>
            </a:r>
            <a:r>
              <a:rPr lang="ja-JP" altLang="en-US" dirty="0" smtClean="0"/>
              <a:t>：挿入はランダムで行う。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→　ランダムなデータ構造やランダムアルゴリズムは、</a:t>
            </a:r>
            <a:r>
              <a:rPr lang="en-US" altLang="ja-JP" dirty="0" err="1" smtClean="0"/>
              <a:t>BigData</a:t>
            </a:r>
            <a:r>
              <a:rPr lang="ja-JP" altLang="en-US" dirty="0" err="1" smtClean="0"/>
              <a:t>で</a:t>
            </a:r>
            <a:r>
              <a:rPr lang="ja-JP" altLang="en-US" dirty="0" smtClean="0"/>
              <a:t>よく使われている。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>
                <a:solidFill>
                  <a:schemeClr val="accent6"/>
                </a:solidFill>
              </a:rPr>
              <a:t>特徴２</a:t>
            </a:r>
            <a:r>
              <a:rPr lang="ja-JP" altLang="en-US" dirty="0" smtClean="0"/>
              <a:t>：簡易、実装しやすい。（特に、同様に効率的な平衡２分探索木に比べて。後者は決定的であるのにも関わらず）。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3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両方向（連結）リスト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1728192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連結リストと同じだが、ノードの中に参照</a:t>
            </a:r>
            <a:r>
              <a:rPr lang="en-US" altLang="ja-JP" dirty="0" smtClean="0"/>
              <a:t>(pointer)</a:t>
            </a:r>
            <a:r>
              <a:rPr lang="ja-JP" altLang="en-US" dirty="0" smtClean="0"/>
              <a:t>も一つを含めて、前のノードを指している。</a:t>
            </a:r>
            <a:endParaRPr lang="en-US" altLang="ja-JP" dirty="0" smtClean="0"/>
          </a:p>
          <a:p>
            <a:r>
              <a:rPr lang="ja-JP" altLang="en-US" dirty="0" smtClean="0"/>
              <a:t>おさらい：連結リストで探索の操作のコスト：</a:t>
            </a:r>
            <a:endParaRPr lang="en-US" dirty="0" smtClean="0"/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2205854" y="1649599"/>
            <a:ext cx="953530" cy="384793"/>
            <a:chOff x="1928791" y="2571744"/>
            <a:chExt cx="1500195" cy="785818"/>
          </a:xfrm>
        </p:grpSpPr>
        <p:sp>
          <p:nvSpPr>
            <p:cNvPr id="5" name="矩形 4"/>
            <p:cNvSpPr/>
            <p:nvPr/>
          </p:nvSpPr>
          <p:spPr>
            <a:xfrm>
              <a:off x="1928791" y="2571744"/>
              <a:ext cx="99948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BAT</a:t>
              </a:r>
              <a:endParaRPr kumimoji="0" lang="zh-TW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2928274" y="2571744"/>
              <a:ext cx="50071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3</a:t>
              </a:r>
              <a:endParaRPr kumimoji="0" lang="zh-TW" altLang="en-US" dirty="0"/>
            </a:p>
          </p:txBody>
        </p:sp>
      </p:grpSp>
      <p:grpSp>
        <p:nvGrpSpPr>
          <p:cNvPr id="7" name="群組 6"/>
          <p:cNvGrpSpPr>
            <a:grpSpLocks/>
          </p:cNvGrpSpPr>
          <p:nvPr/>
        </p:nvGrpSpPr>
        <p:grpSpPr bwMode="auto">
          <a:xfrm>
            <a:off x="3647598" y="1653780"/>
            <a:ext cx="953529" cy="384793"/>
            <a:chOff x="1928794" y="2571744"/>
            <a:chExt cx="1500198" cy="785818"/>
          </a:xfrm>
        </p:grpSpPr>
        <p:sp>
          <p:nvSpPr>
            <p:cNvPr id="8" name="矩形 7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CAT</a:t>
              </a:r>
              <a:endParaRPr kumimoji="0" lang="zh-TW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4</a:t>
              </a:r>
              <a:endParaRPr kumimoji="0" lang="zh-TW" altLang="en-US" dirty="0"/>
            </a:p>
          </p:txBody>
        </p:sp>
      </p:grpSp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5100713" y="1655981"/>
            <a:ext cx="953530" cy="384793"/>
            <a:chOff x="1928794" y="2571744"/>
            <a:chExt cx="1500198" cy="785818"/>
          </a:xfrm>
        </p:grpSpPr>
        <p:sp>
          <p:nvSpPr>
            <p:cNvPr id="11" name="矩形 10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FAT</a:t>
              </a:r>
              <a:endParaRPr kumimoji="0" lang="zh-TW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1</a:t>
              </a:r>
              <a:endParaRPr kumimoji="0" lang="zh-TW" altLang="en-US" dirty="0"/>
            </a:p>
          </p:txBody>
        </p:sp>
      </p:grpSp>
      <p:grpSp>
        <p:nvGrpSpPr>
          <p:cNvPr id="13" name="群組 19"/>
          <p:cNvGrpSpPr>
            <a:grpSpLocks/>
          </p:cNvGrpSpPr>
          <p:nvPr/>
        </p:nvGrpSpPr>
        <p:grpSpPr bwMode="auto">
          <a:xfrm>
            <a:off x="1197352" y="1441310"/>
            <a:ext cx="610605" cy="547333"/>
            <a:chOff x="195414" y="2847204"/>
            <a:chExt cx="785818" cy="653234"/>
          </a:xfrm>
        </p:grpSpPr>
        <p:sp>
          <p:nvSpPr>
            <p:cNvPr id="14" name="矩形 20"/>
            <p:cNvSpPr/>
            <p:nvPr/>
          </p:nvSpPr>
          <p:spPr>
            <a:xfrm>
              <a:off x="285720" y="3214686"/>
              <a:ext cx="642941" cy="2857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>
                  <a:solidFill>
                    <a:schemeClr val="tx1"/>
                  </a:solidFill>
                </a:rPr>
                <a:t>5</a:t>
              </a: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文字方塊 21"/>
            <p:cNvSpPr txBox="1">
              <a:spLocks noChangeArrowheads="1"/>
            </p:cNvSpPr>
            <p:nvPr/>
          </p:nvSpPr>
          <p:spPr bwMode="auto">
            <a:xfrm>
              <a:off x="195414" y="2847204"/>
              <a:ext cx="7858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ctr"/>
              <a:r>
                <a:rPr kumimoji="0" lang="en-US" altLang="zh-TW" dirty="0"/>
                <a:t>first</a:t>
              </a:r>
              <a:endParaRPr kumimoji="0" lang="zh-TW" altLang="en-US" dirty="0"/>
            </a:p>
          </p:txBody>
        </p:sp>
      </p:grpSp>
      <p:cxnSp>
        <p:nvCxnSpPr>
          <p:cNvPr id="16" name="直線單箭頭接點 22"/>
          <p:cNvCxnSpPr/>
          <p:nvPr/>
        </p:nvCxnSpPr>
        <p:spPr>
          <a:xfrm>
            <a:off x="1767108" y="1887715"/>
            <a:ext cx="44407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23"/>
          <p:cNvSpPr txBox="1">
            <a:spLocks noChangeArrowheads="1"/>
          </p:cNvSpPr>
          <p:nvPr/>
        </p:nvSpPr>
        <p:spPr bwMode="auto">
          <a:xfrm>
            <a:off x="3030722" y="2546557"/>
            <a:ext cx="39977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r>
              <a:rPr kumimoji="0" lang="en-US" altLang="zh-TW" dirty="0"/>
              <a:t>0</a:t>
            </a:r>
            <a:endParaRPr kumimoji="0" lang="zh-TW" altLang="en-US" dirty="0"/>
          </a:p>
        </p:txBody>
      </p:sp>
      <p:grpSp>
        <p:nvGrpSpPr>
          <p:cNvPr id="18" name="群組 29"/>
          <p:cNvGrpSpPr>
            <a:grpSpLocks/>
          </p:cNvGrpSpPr>
          <p:nvPr/>
        </p:nvGrpSpPr>
        <p:grpSpPr bwMode="auto">
          <a:xfrm>
            <a:off x="4601127" y="1848378"/>
            <a:ext cx="499586" cy="45719"/>
            <a:chOff x="2857488" y="2071678"/>
            <a:chExt cx="642942" cy="71438"/>
          </a:xfrm>
        </p:grpSpPr>
        <p:sp>
          <p:nvSpPr>
            <p:cNvPr id="19" name="橢圓 30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20" name="直線單箭頭接點 31"/>
            <p:cNvCxnSpPr/>
            <p:nvPr/>
          </p:nvCxnSpPr>
          <p:spPr>
            <a:xfrm>
              <a:off x="2941626" y="2108191"/>
              <a:ext cx="55880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32"/>
          <p:cNvGrpSpPr>
            <a:grpSpLocks/>
          </p:cNvGrpSpPr>
          <p:nvPr/>
        </p:nvGrpSpPr>
        <p:grpSpPr bwMode="auto">
          <a:xfrm>
            <a:off x="6030953" y="1849902"/>
            <a:ext cx="499586" cy="45719"/>
            <a:chOff x="2857488" y="2071678"/>
            <a:chExt cx="642942" cy="71438"/>
          </a:xfrm>
        </p:grpSpPr>
        <p:sp>
          <p:nvSpPr>
            <p:cNvPr id="22" name="橢圓 33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23" name="直線單箭頭接點 34"/>
            <p:cNvCxnSpPr/>
            <p:nvPr/>
          </p:nvCxnSpPr>
          <p:spPr>
            <a:xfrm>
              <a:off x="2941627" y="2108191"/>
              <a:ext cx="558803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9"/>
          <p:cNvGrpSpPr>
            <a:grpSpLocks/>
          </p:cNvGrpSpPr>
          <p:nvPr/>
        </p:nvGrpSpPr>
        <p:grpSpPr bwMode="auto">
          <a:xfrm>
            <a:off x="3148012" y="1843012"/>
            <a:ext cx="499586" cy="45719"/>
            <a:chOff x="2857488" y="2071678"/>
            <a:chExt cx="642942" cy="71438"/>
          </a:xfrm>
        </p:grpSpPr>
        <p:sp>
          <p:nvSpPr>
            <p:cNvPr id="25" name="橢圓 30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26" name="直線單箭頭接點 31"/>
            <p:cNvCxnSpPr/>
            <p:nvPr/>
          </p:nvCxnSpPr>
          <p:spPr>
            <a:xfrm>
              <a:off x="2941626" y="2108191"/>
              <a:ext cx="55880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3"/>
          <p:cNvGrpSpPr>
            <a:grpSpLocks/>
          </p:cNvGrpSpPr>
          <p:nvPr/>
        </p:nvGrpSpPr>
        <p:grpSpPr bwMode="auto">
          <a:xfrm>
            <a:off x="6473568" y="1695318"/>
            <a:ext cx="953530" cy="384793"/>
            <a:chOff x="1928791" y="2571744"/>
            <a:chExt cx="1500195" cy="785818"/>
          </a:xfrm>
        </p:grpSpPr>
        <p:sp>
          <p:nvSpPr>
            <p:cNvPr id="28" name="矩形 4"/>
            <p:cNvSpPr/>
            <p:nvPr/>
          </p:nvSpPr>
          <p:spPr>
            <a:xfrm>
              <a:off x="1928791" y="2571744"/>
              <a:ext cx="99948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GAG</a:t>
              </a:r>
              <a:endParaRPr kumimoji="0" lang="zh-TW" altLang="en-US" dirty="0"/>
            </a:p>
          </p:txBody>
        </p:sp>
        <p:sp>
          <p:nvSpPr>
            <p:cNvPr id="29" name="矩形 5"/>
            <p:cNvSpPr/>
            <p:nvPr/>
          </p:nvSpPr>
          <p:spPr>
            <a:xfrm>
              <a:off x="2928274" y="2571744"/>
              <a:ext cx="500712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6</a:t>
              </a:r>
              <a:endParaRPr kumimoji="0" lang="zh-TW" altLang="en-US" dirty="0"/>
            </a:p>
          </p:txBody>
        </p:sp>
      </p:grpSp>
      <p:grpSp>
        <p:nvGrpSpPr>
          <p:cNvPr id="30" name="群組 9"/>
          <p:cNvGrpSpPr>
            <a:grpSpLocks/>
          </p:cNvGrpSpPr>
          <p:nvPr/>
        </p:nvGrpSpPr>
        <p:grpSpPr bwMode="auto">
          <a:xfrm flipH="1">
            <a:off x="6591903" y="2455872"/>
            <a:ext cx="944429" cy="426337"/>
            <a:chOff x="1928794" y="2571744"/>
            <a:chExt cx="1500198" cy="785818"/>
          </a:xfrm>
        </p:grpSpPr>
        <p:sp>
          <p:nvSpPr>
            <p:cNvPr id="31" name="矩形 10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HAT</a:t>
              </a:r>
              <a:endParaRPr kumimoji="0" lang="zh-TW" altLang="en-US" dirty="0"/>
            </a:p>
          </p:txBody>
        </p:sp>
        <p:sp>
          <p:nvSpPr>
            <p:cNvPr id="32" name="矩形 11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8</a:t>
              </a:r>
              <a:endParaRPr kumimoji="0" lang="zh-TW" altLang="en-US" dirty="0"/>
            </a:p>
          </p:txBody>
        </p:sp>
      </p:grpSp>
      <p:grpSp>
        <p:nvGrpSpPr>
          <p:cNvPr id="33" name="群組 32"/>
          <p:cNvGrpSpPr>
            <a:grpSpLocks/>
          </p:cNvGrpSpPr>
          <p:nvPr/>
        </p:nvGrpSpPr>
        <p:grpSpPr bwMode="auto">
          <a:xfrm rot="5400000">
            <a:off x="7041036" y="2221149"/>
            <a:ext cx="499586" cy="45719"/>
            <a:chOff x="2857488" y="2071678"/>
            <a:chExt cx="642942" cy="71438"/>
          </a:xfrm>
        </p:grpSpPr>
        <p:sp>
          <p:nvSpPr>
            <p:cNvPr id="34" name="橢圓 33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35" name="直線單箭頭接點 34"/>
            <p:cNvCxnSpPr/>
            <p:nvPr/>
          </p:nvCxnSpPr>
          <p:spPr>
            <a:xfrm>
              <a:off x="2941627" y="2108191"/>
              <a:ext cx="558803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線單箭頭接點 31"/>
          <p:cNvCxnSpPr/>
          <p:nvPr/>
        </p:nvCxnSpPr>
        <p:spPr bwMode="auto">
          <a:xfrm flipH="1">
            <a:off x="6155931" y="2703276"/>
            <a:ext cx="458081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群組 9"/>
          <p:cNvGrpSpPr>
            <a:grpSpLocks/>
          </p:cNvGrpSpPr>
          <p:nvPr/>
        </p:nvGrpSpPr>
        <p:grpSpPr bwMode="auto">
          <a:xfrm flipH="1">
            <a:off x="5184130" y="2455872"/>
            <a:ext cx="944429" cy="426337"/>
            <a:chOff x="1928794" y="2571744"/>
            <a:chExt cx="1500198" cy="785818"/>
          </a:xfrm>
        </p:grpSpPr>
        <p:sp>
          <p:nvSpPr>
            <p:cNvPr id="38" name="矩形 10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HOT</a:t>
              </a:r>
              <a:endParaRPr kumimoji="0" lang="zh-TW" altLang="en-US" dirty="0"/>
            </a:p>
          </p:txBody>
        </p:sp>
        <p:sp>
          <p:nvSpPr>
            <p:cNvPr id="39" name="矩形 11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2</a:t>
              </a:r>
              <a:endParaRPr kumimoji="0" lang="zh-TW" altLang="en-US" dirty="0"/>
            </a:p>
          </p:txBody>
        </p:sp>
      </p:grpSp>
      <p:cxnSp>
        <p:nvCxnSpPr>
          <p:cNvPr id="40" name="直線單箭頭接點 31"/>
          <p:cNvCxnSpPr/>
          <p:nvPr/>
        </p:nvCxnSpPr>
        <p:spPr bwMode="auto">
          <a:xfrm flipH="1">
            <a:off x="4759609" y="2703276"/>
            <a:ext cx="458081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群組 9"/>
          <p:cNvGrpSpPr>
            <a:grpSpLocks/>
          </p:cNvGrpSpPr>
          <p:nvPr/>
        </p:nvGrpSpPr>
        <p:grpSpPr bwMode="auto">
          <a:xfrm flipH="1">
            <a:off x="3815180" y="2490107"/>
            <a:ext cx="944429" cy="426337"/>
            <a:chOff x="1928794" y="2571744"/>
            <a:chExt cx="1500198" cy="785818"/>
          </a:xfrm>
        </p:grpSpPr>
        <p:sp>
          <p:nvSpPr>
            <p:cNvPr id="42" name="矩形 10"/>
            <p:cNvSpPr/>
            <p:nvPr/>
          </p:nvSpPr>
          <p:spPr>
            <a:xfrm>
              <a:off x="1928794" y="2571744"/>
              <a:ext cx="999485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LOW</a:t>
              </a:r>
              <a:endParaRPr kumimoji="0" lang="zh-TW" altLang="en-US" dirty="0"/>
            </a:p>
          </p:txBody>
        </p:sp>
        <p:sp>
          <p:nvSpPr>
            <p:cNvPr id="43" name="矩形 11"/>
            <p:cNvSpPr/>
            <p:nvPr/>
          </p:nvSpPr>
          <p:spPr>
            <a:xfrm>
              <a:off x="2928279" y="2571744"/>
              <a:ext cx="500713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 smtClean="0"/>
                <a:t>9</a:t>
              </a:r>
              <a:endParaRPr kumimoji="0" lang="zh-TW" altLang="en-US" dirty="0"/>
            </a:p>
          </p:txBody>
        </p:sp>
      </p:grpSp>
      <p:cxnSp>
        <p:nvCxnSpPr>
          <p:cNvPr id="44" name="直線單箭頭接點 31"/>
          <p:cNvCxnSpPr/>
          <p:nvPr/>
        </p:nvCxnSpPr>
        <p:spPr bwMode="auto">
          <a:xfrm flipH="1">
            <a:off x="3418557" y="2731062"/>
            <a:ext cx="458081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弧 45"/>
          <p:cNvSpPr/>
          <p:nvPr/>
        </p:nvSpPr>
        <p:spPr>
          <a:xfrm flipH="1">
            <a:off x="2523490" y="1305235"/>
            <a:ext cx="1918510" cy="739342"/>
          </a:xfrm>
          <a:prstGeom prst="arc">
            <a:avLst>
              <a:gd name="adj1" fmla="val 10726577"/>
              <a:gd name="adj2" fmla="val 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円弧 46"/>
          <p:cNvSpPr/>
          <p:nvPr/>
        </p:nvSpPr>
        <p:spPr>
          <a:xfrm flipH="1">
            <a:off x="3976605" y="1302904"/>
            <a:ext cx="1918510" cy="739342"/>
          </a:xfrm>
          <a:prstGeom prst="arc">
            <a:avLst>
              <a:gd name="adj1" fmla="val 10726577"/>
              <a:gd name="adj2" fmla="val 21408649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円弧 47"/>
          <p:cNvSpPr/>
          <p:nvPr/>
        </p:nvSpPr>
        <p:spPr>
          <a:xfrm flipH="1">
            <a:off x="5370794" y="1325647"/>
            <a:ext cx="1918510" cy="739342"/>
          </a:xfrm>
          <a:prstGeom prst="arc">
            <a:avLst>
              <a:gd name="adj1" fmla="val 10726577"/>
              <a:gd name="adj2" fmla="val 21408649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円弧 48"/>
          <p:cNvSpPr/>
          <p:nvPr/>
        </p:nvSpPr>
        <p:spPr>
          <a:xfrm>
            <a:off x="5339421" y="2120436"/>
            <a:ext cx="1769422" cy="739342"/>
          </a:xfrm>
          <a:prstGeom prst="arc">
            <a:avLst>
              <a:gd name="adj1" fmla="val 10726577"/>
              <a:gd name="adj2" fmla="val 21408649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円弧 49"/>
          <p:cNvSpPr/>
          <p:nvPr/>
        </p:nvSpPr>
        <p:spPr>
          <a:xfrm>
            <a:off x="3976605" y="2142867"/>
            <a:ext cx="1918510" cy="739342"/>
          </a:xfrm>
          <a:prstGeom prst="arc">
            <a:avLst>
              <a:gd name="adj1" fmla="val 10726577"/>
              <a:gd name="adj2" fmla="val 21408649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群組 32"/>
          <p:cNvGrpSpPr>
            <a:grpSpLocks/>
          </p:cNvGrpSpPr>
          <p:nvPr/>
        </p:nvGrpSpPr>
        <p:grpSpPr bwMode="auto">
          <a:xfrm rot="5400000" flipH="1" flipV="1">
            <a:off x="6470554" y="2253838"/>
            <a:ext cx="557913" cy="45719"/>
            <a:chOff x="2857488" y="2071678"/>
            <a:chExt cx="642942" cy="71438"/>
          </a:xfrm>
        </p:grpSpPr>
        <p:sp>
          <p:nvSpPr>
            <p:cNvPr id="53" name="橢圓 33"/>
            <p:cNvSpPr/>
            <p:nvPr/>
          </p:nvSpPr>
          <p:spPr>
            <a:xfrm>
              <a:off x="2857488" y="207167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54" name="直線單箭頭接點 34"/>
            <p:cNvCxnSpPr/>
            <p:nvPr/>
          </p:nvCxnSpPr>
          <p:spPr>
            <a:xfrm>
              <a:off x="2941627" y="2108191"/>
              <a:ext cx="558803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7746096" y="4509120"/>
                <a:ext cx="930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𝑂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096" y="4509120"/>
                <a:ext cx="93036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661248"/>
            <a:ext cx="8239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日付プレースホルダー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1" name="フッター プレースホルダー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56" name="スライド番号プレースホルダー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2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6" grpId="0" animBg="1"/>
      <p:bldP spid="47" grpId="0" animBg="1"/>
      <p:bldP spid="48" grpId="0" animBg="1"/>
      <p:bldP spid="49" grpId="0" animBg="1"/>
      <p:bldP spid="50" grpId="0" animBg="1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二つ</a:t>
            </a:r>
            <a:r>
              <a:rPr lang="ja-JP" altLang="en-US" dirty="0"/>
              <a:t>の</a:t>
            </a:r>
            <a:r>
              <a:rPr lang="ja-JP" altLang="en-US" dirty="0" smtClean="0"/>
              <a:t>連結リスト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3328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ja-JP" altLang="en-US" dirty="0" smtClean="0"/>
                  <a:t>概念は：電車線路や駅を例えること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普通、急行、特急など</a:t>
                </a:r>
                <a:r>
                  <a:rPr lang="ja-JP" altLang="en-US" dirty="0" err="1" smtClean="0"/>
                  <a:t>。。。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普通線は各駅でとまる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/>
                  <a:t>底</a:t>
                </a:r>
                <a:r>
                  <a:rPr lang="ja-JP" altLang="en-US" dirty="0" smtClean="0"/>
                  <a:t>の連結リスト</a:t>
                </a:r>
                <a:endParaRPr lang="en-US" altLang="ja-JP" dirty="0" smtClean="0"/>
              </a:p>
              <a:p>
                <a:pPr lvl="1"/>
                <a:r>
                  <a:rPr lang="ja-JP" altLang="en-US" dirty="0"/>
                  <a:t>急行</a:t>
                </a:r>
                <a:r>
                  <a:rPr lang="ja-JP" altLang="en-US" dirty="0" smtClean="0"/>
                  <a:t>線はいくつかの駅でとまる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２つ目の連結リスト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332856"/>
              </a:xfrm>
              <a:blipFill rotWithShape="1">
                <a:blip r:embed="rId3"/>
                <a:stretch>
                  <a:fillRect l="-1630" t="-6806" r="-1037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661248"/>
            <a:ext cx="8239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7" y="4727798"/>
            <a:ext cx="8248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617187" y="4815996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187" y="4815996"/>
                <a:ext cx="432048" cy="646331"/>
              </a:xfrm>
              <a:prstGeom prst="rect">
                <a:avLst/>
              </a:prstGeom>
              <a:blipFill rotWithShape="1">
                <a:blip r:embed="rId6"/>
                <a:stretch>
                  <a:fillRect r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8617187" y="5645712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187" y="5645712"/>
                <a:ext cx="432048" cy="646331"/>
              </a:xfrm>
              <a:prstGeom prst="rect">
                <a:avLst/>
              </a:prstGeom>
              <a:blipFill rotWithShape="1">
                <a:blip r:embed="rId7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117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二つの連結リストで探索する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30117" y="1268760"/>
                <a:ext cx="8229600" cy="298092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ja-JP" altLang="en-US" dirty="0" smtClean="0"/>
                  <a:t>探索方法：</a:t>
                </a:r>
                <a:r>
                  <a:rPr lang="en-US" altLang="ja-JP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Search</a:t>
                </a:r>
                <a:r>
                  <a:rPr lang="en-US" altLang="ja-JP" dirty="0" smtClean="0"/>
                  <a:t>(x)</a:t>
                </a:r>
              </a:p>
              <a:p>
                <a:pPr lvl="1"/>
                <a:r>
                  <a:rPr lang="ja-JP" altLang="en-US" dirty="0" smtClean="0"/>
                  <a:t>上のリストで左側から右へ歩いて、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r>
                  <a:rPr lang="ja-JP" altLang="en-US" dirty="0" smtClean="0"/>
                  <a:t>訪ねている値を超えるまで。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底のリストへ下に歩く。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右へ歩いて、訪ねている値は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en-US" dirty="0" smtClean="0"/>
                  <a:t>を超えるまで（</a:t>
                </a:r>
                <a:r>
                  <a:rPr lang="en-US" altLang="ja-JP" dirty="0" smtClean="0"/>
                  <a:t>or </a:t>
                </a: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not)</a:t>
                </a:r>
              </a:p>
              <a:p>
                <a:r>
                  <a:rPr lang="ja-JP" altLang="en-US" dirty="0" smtClean="0"/>
                  <a:t>例：</a:t>
                </a:r>
                <a:r>
                  <a:rPr lang="en-US" altLang="ja-JP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Search</a:t>
                </a:r>
                <a:r>
                  <a:rPr lang="en-US" altLang="ja-JP" dirty="0" smtClean="0"/>
                  <a:t>(59)</a:t>
                </a:r>
              </a:p>
              <a:p>
                <a:pPr lvl="1"/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117" y="1268760"/>
                <a:ext cx="8229600" cy="2980928"/>
              </a:xfrm>
              <a:blipFill rotWithShape="1">
                <a:blip r:embed="rId3"/>
                <a:stretch>
                  <a:fillRect l="-1556" t="-6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7" y="4727798"/>
            <a:ext cx="8248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1" y="4727798"/>
            <a:ext cx="8220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084168" y="3896801"/>
                <a:ext cx="1872208" cy="83099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ja-JP" altLang="en-US" sz="2400" dirty="0" smtClean="0"/>
                  <a:t>遠すぎ：</a:t>
                </a:r>
                <a:endParaRPr lang="en-US" altLang="ja-JP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</a:rPr>
                        <m:t>59&lt;72</m:t>
                      </m:r>
                    </m:oMath>
                  </m:oMathPara>
                </a14:m>
                <a:endParaRPr lang="en-US" altLang="ja-JP" sz="2400" b="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896801"/>
                <a:ext cx="1872208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4180" t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8617187" y="4815996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187" y="4815996"/>
                <a:ext cx="432048" cy="646331"/>
              </a:xfrm>
              <a:prstGeom prst="rect">
                <a:avLst/>
              </a:prstGeom>
              <a:blipFill rotWithShape="1">
                <a:blip r:embed="rId7"/>
                <a:stretch>
                  <a:fillRect r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8617187" y="5645712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187" y="5645712"/>
                <a:ext cx="432048" cy="646331"/>
              </a:xfrm>
              <a:prstGeom prst="rect">
                <a:avLst/>
              </a:prstGeom>
              <a:blipFill rotWithShape="1">
                <a:blip r:embed="rId8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5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二つの連結リストの設計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疑問：どのノードが上のリストにあるか？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電車の場合、「人気の駅」</a:t>
            </a:r>
            <a:endParaRPr lang="en-US" altLang="ja-JP" dirty="0" smtClean="0"/>
          </a:p>
          <a:p>
            <a:pPr lvl="1"/>
            <a:r>
              <a:rPr lang="ja-JP" altLang="en-US" dirty="0"/>
              <a:t>ここ</a:t>
            </a:r>
            <a:r>
              <a:rPr lang="ja-JP" altLang="en-US" dirty="0" smtClean="0"/>
              <a:t>で、最悪解析について興味を持つ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最も</a:t>
            </a:r>
            <a:r>
              <a:rPr lang="ja-JP" altLang="en-US" dirty="0"/>
              <a:t>良い</a:t>
            </a:r>
            <a:r>
              <a:rPr lang="ja-JP" altLang="en-US" dirty="0" smtClean="0"/>
              <a:t>アプローチ？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均等</a:t>
            </a:r>
            <a:r>
              <a:rPr lang="ja-JP" altLang="en-US" dirty="0"/>
              <a:t>な</a:t>
            </a:r>
            <a:r>
              <a:rPr lang="ja-JP" altLang="en-US" dirty="0" smtClean="0"/>
              <a:t>間隔に並べること </a:t>
            </a:r>
            <a:r>
              <a:rPr lang="en-US" altLang="ja-JP" dirty="0" smtClean="0"/>
              <a:t>!</a:t>
            </a:r>
          </a:p>
          <a:p>
            <a:pPr lvl="1"/>
            <a:r>
              <a:rPr lang="en-US" altLang="ja-JP" dirty="0" smtClean="0"/>
              <a:t>OK.</a:t>
            </a:r>
            <a:r>
              <a:rPr lang="ja-JP" altLang="en-US" dirty="0" smtClean="0"/>
              <a:t>でも、どのぐらいノードを上に置いたらいい？</a:t>
            </a:r>
            <a:endParaRPr lang="en-US" altLang="ja-JP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0" y="5013176"/>
            <a:ext cx="8220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615056" y="5033888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056" y="5033888"/>
                <a:ext cx="432048" cy="646331"/>
              </a:xfrm>
              <a:prstGeom prst="rect">
                <a:avLst/>
              </a:prstGeom>
              <a:blipFill rotWithShape="1">
                <a:blip r:embed="rId4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615056" y="5863604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056" y="5863604"/>
                <a:ext cx="432048" cy="646331"/>
              </a:xfrm>
              <a:prstGeom prst="rect">
                <a:avLst/>
              </a:prstGeom>
              <a:blipFill rotWithShape="1">
                <a:blip r:embed="rId5"/>
                <a:stretch>
                  <a:fillRect r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0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633" y="1856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高速なアルゴリズムの必要性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1033" y="1340768"/>
            <a:ext cx="8686800" cy="5141168"/>
          </a:xfrm>
        </p:spPr>
        <p:txBody>
          <a:bodyPr/>
          <a:lstStyle/>
          <a:p>
            <a:r>
              <a:rPr lang="ja-JP" altLang="en-US" dirty="0" smtClean="0"/>
              <a:t>コンピュータがどんどん効率になっている。→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465113"/>
            <a:ext cx="6012668" cy="423383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5556" y="1914697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ム</a:t>
            </a:r>
            <a:r>
              <a:rPr lang="ja-JP" altLang="en-US" sz="2800" dirty="0" smtClean="0"/>
              <a:t>ーア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法則</a:t>
            </a:r>
            <a:r>
              <a:rPr lang="ja-JP" altLang="en-US" sz="2800" dirty="0"/>
              <a:t>　</a:t>
            </a:r>
            <a:r>
              <a:rPr lang="en-US" altLang="ja-JP" sz="2800" dirty="0"/>
              <a:t>(Moore’s law) </a:t>
            </a:r>
            <a:endParaRPr lang="ja-JP" altLang="en-US" sz="2800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14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二つの連結リストの解析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208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ja-JP" altLang="en-US" dirty="0" smtClean="0"/>
                  <a:t>探索コスト：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	</a:t>
                </a:r>
              </a:p>
              <a:p>
                <a:r>
                  <a:rPr lang="ja-JP" altLang="en-US" dirty="0" smtClean="0"/>
                  <a:t>最小化する：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>
                      <a:rPr lang="en-US" altLang="ja-JP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  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>
                      <a:rPr lang="en-US" altLang="ja-JP" b="0" i="1" smtClean="0">
                        <a:solidFill>
                          <a:srgbClr val="00B050"/>
                        </a:solidFill>
                        <a:latin typeface="Cambria Math"/>
                      </a:rPr>
                      <m:t>𝛼</m:t>
                    </m:r>
                    <m:r>
                      <a:rPr lang="en-US" altLang="ja-JP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, 0&lt;</m:t>
                    </m:r>
                    <m:r>
                      <a:rPr lang="en-US" altLang="ja-JP" b="0" i="1" smtClean="0">
                        <a:solidFill>
                          <a:srgbClr val="00B050"/>
                        </a:solidFill>
                        <a:latin typeface="Cambria Math"/>
                      </a:rPr>
                      <m:t>𝛼</m:t>
                    </m:r>
                    <m:r>
                      <a:rPr lang="en-US" altLang="ja-JP" b="0" i="1" smtClean="0">
                        <a:latin typeface="Cambria Math"/>
                      </a:rPr>
                      <m:t>&lt;1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+1/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ja-JP" altLang="en-US" dirty="0" smtClean="0"/>
                  <a:t>を最小化すると：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B050"/>
                        </a:solidFill>
                        <a:latin typeface="Cambria Math"/>
                      </a:rPr>
                      <m:t>𝛼</m:t>
                    </m:r>
                    <m:r>
                      <a:rPr lang="en-US" altLang="ja-JP" b="0" i="1" smtClean="0">
                        <a:latin typeface="Cambria Math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ja-JP" altLang="en-US" dirty="0" smtClean="0"/>
                  <a:t>⇒　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n</m:t>
                        </m:r>
                      </m:e>
                    </m:rad>
                    <m:r>
                      <a:rPr lang="en-US" altLang="ja-JP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</a:t>
                </a:r>
              </a:p>
              <a:p>
                <a:r>
                  <a:rPr lang="ja-JP" altLang="en-US" dirty="0" smtClean="0"/>
                  <a:t>⇒　コスト </a:t>
                </a:r>
                <a:r>
                  <a:rPr lang="en-US" altLang="ja-JP" dirty="0" smtClean="0"/>
                  <a:t>=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20888"/>
              </a:xfrm>
              <a:blipFill rotWithShape="1">
                <a:blip r:embed="rId3"/>
                <a:stretch>
                  <a:fillRect l="-1481" t="-3730" b="-3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8353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-36760" y="4749539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760" y="4749539"/>
                <a:ext cx="432048" cy="646331"/>
              </a:xfrm>
              <a:prstGeom prst="rect">
                <a:avLst/>
              </a:prstGeom>
              <a:blipFill rotWithShape="1">
                <a:blip r:embed="rId5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-36760" y="5579255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760" y="5579255"/>
                <a:ext cx="432048" cy="646331"/>
              </a:xfrm>
              <a:prstGeom prst="rect">
                <a:avLst/>
              </a:prstGeom>
              <a:blipFill rotWithShape="1">
                <a:blip r:embed="rId6"/>
                <a:stretch>
                  <a:fillRect r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1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様々</a:t>
            </a:r>
            <a:r>
              <a:rPr lang="ja-JP" altLang="en-US" dirty="0" smtClean="0"/>
              <a:t>な連結リスト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1"/>
                <a:ext cx="8712968" cy="3701008"/>
              </a:xfrm>
            </p:spPr>
            <p:txBody>
              <a:bodyPr/>
              <a:lstStyle/>
              <a:p>
                <a:r>
                  <a:rPr lang="ja-JP" altLang="en-US" dirty="0" smtClean="0"/>
                  <a:t>もし、二つよりも</a:t>
                </a:r>
                <a:r>
                  <a:rPr lang="ja-JP" altLang="en-US" dirty="0"/>
                  <a:t>多くの</a:t>
                </a:r>
                <a:r>
                  <a:rPr lang="ja-JP" altLang="en-US" dirty="0" smtClean="0"/>
                  <a:t>連結リストがあったら</a:t>
                </a:r>
                <a:endParaRPr lang="en-US" altLang="ja-JP" dirty="0" smtClean="0"/>
              </a:p>
              <a:p>
                <a:r>
                  <a:rPr lang="ja-JP" altLang="en-US" dirty="0" smtClean="0"/>
                  <a:t>連結リスト　</a:t>
                </a:r>
                <a:r>
                  <a:rPr lang="en-US" altLang="ja-JP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ja-JP" altLang="en-US" dirty="0" smtClean="0"/>
                  <a:t>枚　⇒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ja-JP" altLang="en-US" dirty="0" smtClean="0"/>
                  <a:t>連結</a:t>
                </a:r>
                <a:r>
                  <a:rPr lang="ja-JP" altLang="en-US" dirty="0"/>
                  <a:t>リスト　</a:t>
                </a:r>
                <a:r>
                  <a:rPr lang="en-US" altLang="ja-JP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ja-JP" altLang="en-US" dirty="0" smtClean="0"/>
                  <a:t>枚</a:t>
                </a:r>
                <a:r>
                  <a:rPr lang="ja-JP" altLang="en-US" dirty="0"/>
                  <a:t>　⇒　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3</m:t>
                    </m:r>
                    <m:rad>
                      <m:rad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ja-JP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+2/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en-US" dirty="0" smtClean="0"/>
                  <a:t>を最小化した後</a:t>
                </a:r>
                <a:r>
                  <a:rPr lang="en-US" altLang="ja-JP" dirty="0" smtClean="0"/>
                  <a:t>)</a:t>
                </a:r>
                <a:endParaRPr lang="en-US" dirty="0" smtClean="0"/>
              </a:p>
              <a:p>
                <a:r>
                  <a:rPr lang="ja-JP" altLang="en-US" dirty="0" smtClean="0"/>
                  <a:t>連結</a:t>
                </a:r>
                <a:r>
                  <a:rPr lang="ja-JP" altLang="en-US" dirty="0"/>
                  <a:t>リスト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ja-JP" altLang="en-US" dirty="0" smtClean="0"/>
                  <a:t>枚</a:t>
                </a:r>
                <a:r>
                  <a:rPr lang="ja-JP" altLang="en-US" dirty="0"/>
                  <a:t>　⇒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𝑘</m:t>
                    </m:r>
                    <m:rad>
                      <m:radPr>
                        <m:ctrlPr>
                          <a:rPr lang="ja-JP" altLang="en-US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deg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ja-JP" altLang="en-US" dirty="0" smtClean="0"/>
                  <a:t>連結リスト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altLang="ja-JP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⁡(</m:t>
                    </m:r>
                    <m:r>
                      <a:rPr lang="en-US" altLang="ja-JP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dirty="0" smtClean="0"/>
                  <a:t>枚 ⇒</a:t>
                </a:r>
                <a:r>
                  <a:rPr lang="ja-JP" alt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ad>
                      <m:rad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radPr>
                      <m:deg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  <m:brk m:alnAt="7"/>
                              </m:rPr>
                              <a:rPr lang="en-US" altLang="ja-JP" b="0" i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og</m:t>
                            </m:r>
                          </m:e>
                          <m:sub>
                            <m:r>
                              <a:rPr lang="en-US" altLang="ja-JP" b="0" i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⁡</m:t>
                        </m:r>
                        <m: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deg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/>
                  <a:t>= ??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1"/>
                <a:ext cx="8712968" cy="3701008"/>
              </a:xfrm>
              <a:blipFill rotWithShape="1">
                <a:blip r:embed="rId3"/>
                <a:stretch>
                  <a:fillRect l="-1538" t="-2965" b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6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⁡(</m:t>
                    </m:r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dirty="0" smtClean="0"/>
                  <a:t>連結リスト</a:t>
                </a:r>
                <a:endParaRPr 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820688"/>
              </a:xfrm>
            </p:spPr>
            <p:txBody>
              <a:bodyPr/>
              <a:lstStyle/>
              <a:p>
                <a:r>
                  <a:rPr lang="ja-JP" altLang="en-US" dirty="0" smtClean="0"/>
                  <a:t>前の解析により：　コスト</a:t>
                </a:r>
                <a:r>
                  <a:rPr lang="ja-JP" altLang="en-US" dirty="0"/>
                  <a:t>　</a:t>
                </a:r>
                <a:r>
                  <a:rPr lang="ja-JP" altLang="en-US" dirty="0" smtClean="0"/>
                  <a:t>→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ja-JP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820688"/>
              </a:xfrm>
              <a:blipFill rotWithShape="1">
                <a:blip r:embed="rId4"/>
                <a:stretch>
                  <a:fillRect l="-1630" t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3" y="2924944"/>
            <a:ext cx="83724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5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ja-JP" altLang="en-US" dirty="0" smtClean="0"/>
                  <a:t>枚の連結リストで探索</a:t>
                </a:r>
                <a:endParaRPr 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324743"/>
              </a:xfrm>
            </p:spPr>
            <p:txBody>
              <a:bodyPr/>
              <a:lstStyle/>
              <a:p>
                <a:r>
                  <a:rPr lang="ja-JP" altLang="en-US" dirty="0" smtClean="0"/>
                  <a:t>例：</a:t>
                </a:r>
                <a:r>
                  <a:rPr lang="en-US" altLang="ja-JP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Search</a:t>
                </a:r>
                <a:r>
                  <a:rPr lang="en-US" altLang="ja-JP" dirty="0" smtClean="0"/>
                  <a:t>(72)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ja-JP" altLang="en-US" dirty="0" smtClean="0"/>
                  <a:t>⇒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altLang="ja-JP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altLang="ja-JP" b="0" i="1" smtClean="0">
                        <a:latin typeface="Cambria Math"/>
                      </a:rPr>
                      <m:t>&gt;3</m:t>
                    </m:r>
                  </m:oMath>
                </a14:m>
                <a:r>
                  <a:rPr lang="ja-JP" altLang="en-US" dirty="0" smtClean="0"/>
                  <a:t>⇒　コスト＞</a:t>
                </a:r>
                <a:r>
                  <a:rPr lang="en-US" altLang="ja-JP" dirty="0" smtClean="0"/>
                  <a:t>6</a:t>
                </a:r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324743"/>
              </a:xfrm>
              <a:blipFill rotWithShape="1">
                <a:blip r:embed="rId4"/>
                <a:stretch>
                  <a:fillRect l="-1630" t="-8295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8" y="3068960"/>
            <a:ext cx="83724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Skip lists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1800200"/>
          </a:xfrm>
        </p:spPr>
        <p:txBody>
          <a:bodyPr>
            <a:normAutofit/>
          </a:bodyPr>
          <a:lstStyle/>
          <a:p>
            <a:r>
              <a:rPr lang="en-US" dirty="0" smtClean="0"/>
              <a:t>Skip list</a:t>
            </a:r>
            <a:r>
              <a:rPr lang="ja-JP" altLang="en-US" dirty="0" smtClean="0"/>
              <a:t>データ構造は挿入・削除に対して、この性質を維持する</a:t>
            </a:r>
            <a:endParaRPr lang="en-US" altLang="ja-JP" dirty="0" smtClean="0"/>
          </a:p>
          <a:p>
            <a:r>
              <a:rPr lang="en-US" dirty="0" smtClean="0"/>
              <a:t>Pugh</a:t>
            </a:r>
            <a:r>
              <a:rPr lang="ja-JP" altLang="en-US" dirty="0"/>
              <a:t>氏</a:t>
            </a:r>
            <a:r>
              <a:rPr lang="ja-JP" altLang="en-US" dirty="0" smtClean="0"/>
              <a:t>によって</a:t>
            </a:r>
            <a:r>
              <a:rPr lang="en-US" altLang="ja-JP" dirty="0" smtClean="0"/>
              <a:t>1990</a:t>
            </a:r>
            <a:r>
              <a:rPr lang="ja-JP" altLang="en-US" dirty="0" smtClean="0"/>
              <a:t>に導入された。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角丸四角形 3"/>
              <p:cNvSpPr/>
              <p:nvPr/>
            </p:nvSpPr>
            <p:spPr>
              <a:xfrm>
                <a:off x="755576" y="1160748"/>
                <a:ext cx="7840736" cy="93610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spcBef>
                    <a:spcPct val="200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1F497D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1F497D">
                                    <a:lumMod val="60000"/>
                                    <a:lumOff val="40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1F497D">
                                    <a:lumMod val="60000"/>
                                    <a:lumOff val="40000"/>
                                  </a:srgbClr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1F497D">
                                    <a:lumMod val="60000"/>
                                    <a:lumOff val="40000"/>
                                  </a:srgb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rgbClr val="1F497D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1F497D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1F497D">
                                <a:lumMod val="60000"/>
                                <a:lumOff val="40000"/>
                              </a:srgb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ja-JP" altLang="en-US" sz="3200" dirty="0">
                    <a:solidFill>
                      <a:prstClr val="black"/>
                    </a:solidFill>
                  </a:rPr>
                  <a:t>枚の整列された連結リスト</a:t>
                </a:r>
                <a:r>
                  <a:rPr lang="en-US" altLang="ja-JP" sz="3200" dirty="0">
                    <a:solidFill>
                      <a:prstClr val="black"/>
                    </a:solidFill>
                  </a:rPr>
                  <a:t> = Skip List</a:t>
                </a:r>
              </a:p>
            </p:txBody>
          </p:sp>
        </mc:Choice>
        <mc:Fallback xmlns="">
          <p:sp>
            <p:nvSpPr>
              <p:cNvPr id="4" name="角丸四角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160748"/>
                <a:ext cx="7840736" cy="93610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角丸四角形 4"/>
              <p:cNvSpPr/>
              <p:nvPr/>
            </p:nvSpPr>
            <p:spPr>
              <a:xfrm>
                <a:off x="679500" y="4221088"/>
                <a:ext cx="7992888" cy="1152128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ja-JP" altLang="en-US" sz="3200" b="1" dirty="0"/>
                  <a:t>定義</a:t>
                </a:r>
                <a:r>
                  <a:rPr lang="ja-JP" altLang="en-US" sz="3200" dirty="0"/>
                  <a:t>：</a:t>
                </a:r>
                <a:r>
                  <a:rPr lang="en-US" altLang="ja-JP" sz="3200" dirty="0"/>
                  <a:t>Skip list</a:t>
                </a:r>
                <a:r>
                  <a:rPr lang="ja-JP" altLang="en-US" sz="3200" dirty="0"/>
                  <a:t>では、</a:t>
                </a:r>
                <a:r>
                  <a:rPr lang="en-US" altLang="ja-JP" sz="3200" dirty="0"/>
                  <a:t>Search</a:t>
                </a:r>
                <a:r>
                  <a:rPr lang="ja-JP" altLang="en-US" sz="3200" dirty="0"/>
                  <a:t>操作のコストは高確率で、</a:t>
                </a:r>
                <a:r>
                  <a:rPr lang="en-US" altLang="ja-JP" sz="3200" dirty="0"/>
                  <a:t>	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/>
                      </a:rPr>
                      <m:t>𝑂</m:t>
                    </m:r>
                    <m:r>
                      <a:rPr lang="en-US" altLang="ja-JP" sz="32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ja-JP" sz="32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32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ja-JP" sz="3200" i="1">
                            <a:latin typeface="Cambria Math"/>
                          </a:rPr>
                          <m:t>(</m:t>
                        </m:r>
                        <m:r>
                          <a:rPr lang="en-US" altLang="ja-JP" sz="3200" i="1">
                            <a:latin typeface="Cambria Math"/>
                          </a:rPr>
                          <m:t>𝑛</m:t>
                        </m:r>
                        <m:r>
                          <a:rPr lang="en-US" altLang="ja-JP" sz="3200" i="1">
                            <a:latin typeface="Cambria Math"/>
                          </a:rPr>
                          <m:t>))</m:t>
                        </m:r>
                      </m:e>
                    </m:func>
                  </m:oMath>
                </a14:m>
                <a:r>
                  <a:rPr lang="ja-JP" altLang="en-US" sz="3200" dirty="0"/>
                  <a:t>　である。</a:t>
                </a:r>
                <a:endParaRPr lang="en-US" altLang="ja-JP" sz="3200" dirty="0"/>
              </a:p>
            </p:txBody>
          </p:sp>
        </mc:Choice>
        <mc:Fallback xmlns="">
          <p:sp>
            <p:nvSpPr>
              <p:cNvPr id="5" name="角丸四角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00" y="4221088"/>
                <a:ext cx="7992888" cy="115212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86032" y="5373216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(</a:t>
            </a:r>
            <a:r>
              <a:rPr lang="ja-JP" altLang="en-US" dirty="0" smtClean="0"/>
              <a:t>おさらい：平衡２分探索木では？</a:t>
            </a:r>
            <a:r>
              <a:rPr lang="en-US" altLang="ja-JP" dirty="0" smtClean="0"/>
              <a:t>		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なぜ？乱択データ構造</a:t>
            </a:r>
            <a:r>
              <a:rPr lang="ja-JP" altLang="en-US" dirty="0" err="1" smtClean="0"/>
              <a:t>。。。</a:t>
            </a:r>
            <a:r>
              <a:rPr lang="en-US" altLang="ja-JP" dirty="0" smtClean="0"/>
              <a:t>(randomized </a:t>
            </a:r>
            <a:r>
              <a:rPr lang="en-US" altLang="ja-JP" dirty="0" err="1" smtClean="0"/>
              <a:t>algo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9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Skip list:</a:t>
            </a:r>
            <a:r>
              <a:rPr lang="ja-JP" altLang="en-US" dirty="0" smtClean="0"/>
              <a:t>乱択部分、</a:t>
            </a:r>
            <a:r>
              <a:rPr lang="en-US" altLang="ja-JP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Insert</a:t>
            </a:r>
            <a:r>
              <a:rPr lang="en-US" altLang="ja-JP" dirty="0" smtClean="0"/>
              <a:t>(</a:t>
            </a:r>
            <a:r>
              <a:rPr lang="ja-JP" altLang="en-US" dirty="0" smtClean="0"/>
              <a:t>挿入）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Skip list</a:t>
                </a:r>
                <a:r>
                  <a:rPr lang="ja-JP" altLang="en-US" dirty="0" smtClean="0"/>
                  <a:t>を作るのに、ノードを一つずつ挿入すること。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:r>
                  <a:rPr lang="en-US" altLang="ja-JP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Insert</a:t>
                </a:r>
                <a:r>
                  <a:rPr lang="en-US" altLang="ja-JP" dirty="0" smtClean="0"/>
                  <a:t>(x)</a:t>
                </a:r>
              </a:p>
              <a:p>
                <a:pPr lvl="1"/>
                <a:r>
                  <a:rPr lang="ja-JP" altLang="en-US" dirty="0" smtClean="0"/>
                  <a:t>底のリストのどこ</a:t>
                </a:r>
                <a:r>
                  <a:rPr lang="ja-JP" altLang="en-US" dirty="0"/>
                  <a:t>に</a:t>
                </a:r>
                <a:r>
                  <a:rPr lang="en-US" altLang="ja-JP" dirty="0" smtClean="0"/>
                  <a:t> x</a:t>
                </a:r>
                <a:r>
                  <a:rPr lang="ja-JP" altLang="en-US" dirty="0" smtClean="0"/>
                  <a:t>を挿入するかを決めるために、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en-US" altLang="ja-JP" dirty="0" smtClean="0"/>
                  <a:t>Search(x) </a:t>
                </a:r>
                <a:r>
                  <a:rPr lang="ja-JP" altLang="en-US" dirty="0" smtClean="0"/>
                  <a:t>を実行すること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常に底のリストに挿入すること。</a:t>
                </a:r>
                <a:endParaRPr lang="en-US" altLang="ja-JP" dirty="0" smtClean="0"/>
              </a:p>
              <a:p>
                <a:r>
                  <a:rPr lang="ja-JP" altLang="en-US" dirty="0" smtClean="0"/>
                  <a:t>不変なこと：底のリストはすべての要素を持つ</a:t>
                </a:r>
                <a:endParaRPr lang="en-US" altLang="ja-JP" dirty="0" smtClean="0"/>
              </a:p>
              <a:p>
                <a:endParaRPr lang="en-US" altLang="ja-JP" dirty="0"/>
              </a:p>
              <a:p>
                <a:r>
                  <a:rPr lang="ja-JP" altLang="en-US" dirty="0" smtClean="0"/>
                  <a:t>疑問：どの要素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𝑥</m:t>
                    </m:r>
                    <m:r>
                      <a:rPr lang="en-US" altLang="ja-JP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 smtClean="0"/>
                  <a:t>を上のリストを上げるか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3"/>
                <a:stretch>
                  <a:fillRect l="-1481" t="-3008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Insert</a:t>
            </a:r>
            <a:r>
              <a:rPr lang="en-US" dirty="0" smtClean="0"/>
              <a:t>(x) (</a:t>
            </a:r>
            <a:r>
              <a:rPr lang="ja-JP" altLang="en-US" dirty="0" smtClean="0"/>
              <a:t>挿入）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2565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ja-JP" altLang="en-US" dirty="0" smtClean="0"/>
                  <a:t>疑問：</a:t>
                </a:r>
                <a:r>
                  <a:rPr lang="ja-JP" altLang="en-US" dirty="0"/>
                  <a:t>どの要素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𝑥</m:t>
                    </m:r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dirty="0"/>
                  <a:t>を上のリストを上げるか</a:t>
                </a:r>
                <a:endParaRPr lang="en-US" altLang="ja-JP" dirty="0"/>
              </a:p>
              <a:p>
                <a:r>
                  <a:rPr lang="ja-JP" altLang="en-US" dirty="0" smtClean="0"/>
                  <a:t>概念：コインを投げること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表　→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en-US" dirty="0" smtClean="0"/>
                  <a:t>を上のレベルで挿入すること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裏　→　次の</a:t>
                </a:r>
                <a:r>
                  <a:rPr lang="ja-JP" altLang="en-US" dirty="0"/>
                  <a:t>要素</a:t>
                </a:r>
                <a:r>
                  <a:rPr lang="ja-JP" altLang="en-US" dirty="0" smtClean="0"/>
                  <a:t>を処理すること</a:t>
                </a:r>
                <a:endParaRPr lang="en-US" altLang="ja-JP" dirty="0" smtClean="0"/>
              </a:p>
              <a:p>
                <a:endParaRPr lang="en-US" altLang="ja-JP" dirty="0"/>
              </a:p>
              <a:p>
                <a:r>
                  <a:rPr lang="ja-JP" altLang="en-US" dirty="0" smtClean="0"/>
                  <a:t>上に挿入すること</a:t>
                </a:r>
                <a:r>
                  <a:rPr lang="ja-JP" altLang="en-US" dirty="0"/>
                  <a:t>に</a:t>
                </a:r>
                <a:r>
                  <a:rPr lang="ja-JP" altLang="en-US" dirty="0" smtClean="0"/>
                  <a:t>なる確率：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1/2</m:t>
                    </m:r>
                  </m:oMath>
                </a14:m>
                <a:endParaRPr lang="en-US" altLang="ja-JP" dirty="0" smtClean="0"/>
              </a:p>
              <a:p>
                <a:r>
                  <a:rPr lang="ja-JP" altLang="en-US" dirty="0" smtClean="0"/>
                  <a:t>平均で：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要素の</a:t>
                </a:r>
                <a:r>
                  <a:rPr lang="en-US" altLang="ja-JP" dirty="0" smtClean="0"/>
                  <a:t>½</a:t>
                </a:r>
                <a:r>
                  <a:rPr lang="ja-JP" altLang="en-US" dirty="0" smtClean="0"/>
                  <a:t>　は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レベル０に残る。</a:t>
                </a:r>
                <a:endParaRPr lang="en-US" altLang="ja-JP" dirty="0" smtClean="0"/>
              </a:p>
              <a:p>
                <a:pPr lvl="1"/>
                <a:r>
                  <a:rPr lang="ja-JP" altLang="en-US" dirty="0"/>
                  <a:t>要素</a:t>
                </a:r>
                <a:r>
                  <a:rPr lang="ja-JP" altLang="en-US" dirty="0" smtClean="0"/>
                  <a:t>の</a:t>
                </a:r>
                <a:r>
                  <a:rPr lang="en-US" altLang="ja-JP" dirty="0" smtClean="0"/>
                  <a:t>¼ </a:t>
                </a:r>
                <a:r>
                  <a:rPr lang="ja-JP" altLang="en-US" dirty="0" smtClean="0"/>
                  <a:t>はレベル１で現れる</a:t>
                </a:r>
                <a:r>
                  <a:rPr lang="ja-JP" altLang="en-US" dirty="0"/>
                  <a:t>。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要素の</a:t>
                </a:r>
                <a:r>
                  <a:rPr lang="en-US" altLang="ja-JP" dirty="0" smtClean="0"/>
                  <a:t>1/8 </a:t>
                </a:r>
                <a:r>
                  <a:rPr lang="ja-JP" altLang="en-US" dirty="0" smtClean="0"/>
                  <a:t>はレベル</a:t>
                </a:r>
                <a:r>
                  <a:rPr lang="en-US" altLang="ja-JP" dirty="0" smtClean="0"/>
                  <a:t>2</a:t>
                </a:r>
                <a:r>
                  <a:rPr lang="ja-JP" altLang="en-US" dirty="0" smtClean="0"/>
                  <a:t>で現れる。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256584"/>
              </a:xfrm>
              <a:blipFill rotWithShape="1">
                <a:blip r:embed="rId3"/>
                <a:stretch>
                  <a:fillRect l="-1630" t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0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角丸四角形 3"/>
              <p:cNvSpPr/>
              <p:nvPr/>
            </p:nvSpPr>
            <p:spPr>
              <a:xfrm>
                <a:off x="1403648" y="5589240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角丸四角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89240"/>
                <a:ext cx="504056" cy="504056"/>
              </a:xfrm>
              <a:prstGeom prst="roundRect">
                <a:avLst/>
              </a:prstGeom>
              <a:blipFill rotWithShape="1">
                <a:blip r:embed="rId4"/>
                <a:stretch>
                  <a:fillRect l="-4762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List </a:t>
            </a:r>
            <a:r>
              <a:rPr lang="ja-JP" altLang="en-US" dirty="0" smtClean="0"/>
              <a:t>構造の例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124944"/>
              </a:xfrm>
            </p:spPr>
            <p:txBody>
              <a:bodyPr/>
              <a:lstStyle/>
              <a:p>
                <a:r>
                  <a:rPr lang="ja-JP" altLang="en-US" dirty="0" smtClean="0"/>
                  <a:t>要素：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34</a:t>
                </a: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,</a:t>
                </a: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23 ,</a:t>
                </a: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50 , 42</a:t>
                </a:r>
              </a:p>
              <a:p>
                <a:r>
                  <a:rPr lang="ja-JP" altLang="en-US" dirty="0" smtClean="0"/>
                  <a:t>工夫：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−∞</m:t>
                    </m:r>
                  </m:oMath>
                </a14:m>
                <a:r>
                  <a:rPr lang="ja-JP" altLang="en-US" dirty="0" smtClean="0"/>
                  <a:t>を加えること</a:t>
                </a:r>
                <a:endParaRPr lang="en-US" altLang="ja-JP" dirty="0" smtClean="0"/>
              </a:p>
              <a:p>
                <a:r>
                  <a:rPr lang="ja-JP" altLang="en-US" dirty="0" smtClean="0"/>
                  <a:t>コイントス</a:t>
                </a:r>
                <a:endParaRPr lang="en-US" altLang="ja-JP" dirty="0" smtClean="0"/>
              </a:p>
              <a:p>
                <a:r>
                  <a:rPr lang="ja-JP" altLang="en-US" dirty="0" smtClean="0"/>
                  <a:t>開始</a:t>
                </a:r>
                <a:r>
                  <a:rPr lang="ja-JP" altLang="en-US" dirty="0"/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124944"/>
              </a:xfrm>
              <a:blipFill rotWithShape="1">
                <a:blip r:embed="rId5"/>
                <a:stretch>
                  <a:fillRect l="-1630" t="-3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/>
          <p:cNvCxnSpPr>
            <a:stCxn id="4" idx="3"/>
          </p:cNvCxnSpPr>
          <p:nvPr/>
        </p:nvCxnSpPr>
        <p:spPr>
          <a:xfrm>
            <a:off x="1907704" y="5841268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角丸四角形 9"/>
              <p:cNvSpPr/>
              <p:nvPr/>
            </p:nvSpPr>
            <p:spPr>
              <a:xfrm>
                <a:off x="2195736" y="5589240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34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角丸四角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89240"/>
                <a:ext cx="504056" cy="504056"/>
              </a:xfrm>
              <a:prstGeom prst="roundRect">
                <a:avLst/>
              </a:prstGeom>
              <a:blipFill rotWithShape="1">
                <a:blip r:embed="rId6"/>
                <a:stretch>
                  <a:fillRect l="-1190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/楕円 10"/>
          <p:cNvSpPr/>
          <p:nvPr/>
        </p:nvSpPr>
        <p:spPr>
          <a:xfrm>
            <a:off x="1914692" y="1700808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93298" y="2780928"/>
            <a:ext cx="634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表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角丸四角形 12"/>
              <p:cNvSpPr/>
              <p:nvPr/>
            </p:nvSpPr>
            <p:spPr>
              <a:xfrm>
                <a:off x="2195736" y="4869160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34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角丸四角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869160"/>
                <a:ext cx="504056" cy="504056"/>
              </a:xfrm>
              <a:prstGeom prst="roundRect">
                <a:avLst/>
              </a:prstGeom>
              <a:blipFill rotWithShape="1">
                <a:blip r:embed="rId7"/>
                <a:stretch>
                  <a:fillRect l="-1190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/>
          <p:cNvCxnSpPr>
            <a:stCxn id="10" idx="0"/>
            <a:endCxn id="13" idx="2"/>
          </p:cNvCxnSpPr>
          <p:nvPr/>
        </p:nvCxnSpPr>
        <p:spPr>
          <a:xfrm flipV="1">
            <a:off x="2447764" y="5373216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角丸四角形 30"/>
              <p:cNvSpPr/>
              <p:nvPr/>
            </p:nvSpPr>
            <p:spPr>
              <a:xfrm>
                <a:off x="1406173" y="5579519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角丸四角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73" y="5579519"/>
                <a:ext cx="504056" cy="504056"/>
              </a:xfrm>
              <a:prstGeom prst="roundRect">
                <a:avLst/>
              </a:prstGeom>
              <a:blipFill rotWithShape="1">
                <a:blip r:embed="rId26"/>
                <a:stretch>
                  <a:fillRect l="-6024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/>
          <p:cNvCxnSpPr>
            <a:stCxn id="31" idx="3"/>
          </p:cNvCxnSpPr>
          <p:nvPr/>
        </p:nvCxnSpPr>
        <p:spPr>
          <a:xfrm>
            <a:off x="1910229" y="5831547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角丸四角形 32"/>
              <p:cNvSpPr/>
              <p:nvPr/>
            </p:nvSpPr>
            <p:spPr>
              <a:xfrm>
                <a:off x="2990349" y="5579519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34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角丸四角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349" y="5579519"/>
                <a:ext cx="504056" cy="504056"/>
              </a:xfrm>
              <a:prstGeom prst="roundRect">
                <a:avLst/>
              </a:prstGeom>
              <a:blipFill rotWithShape="1">
                <a:blip r:embed="rId27"/>
                <a:stretch>
                  <a:fillRect l="-1205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角丸四角形 33"/>
              <p:cNvSpPr/>
              <p:nvPr/>
            </p:nvSpPr>
            <p:spPr>
              <a:xfrm>
                <a:off x="2990349" y="4859439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34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角丸四角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349" y="4859439"/>
                <a:ext cx="504056" cy="504056"/>
              </a:xfrm>
              <a:prstGeom prst="roundRect">
                <a:avLst/>
              </a:prstGeom>
              <a:blipFill rotWithShape="1">
                <a:blip r:embed="rId28"/>
                <a:stretch>
                  <a:fillRect l="-1205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/>
          <p:cNvCxnSpPr>
            <a:stCxn id="33" idx="0"/>
            <a:endCxn id="34" idx="2"/>
          </p:cNvCxnSpPr>
          <p:nvPr/>
        </p:nvCxnSpPr>
        <p:spPr>
          <a:xfrm flipV="1">
            <a:off x="3242377" y="5363495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>
          <a:xfrm>
            <a:off x="2200660" y="5579519"/>
            <a:ext cx="504056" cy="504056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23</a:t>
            </a: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2704716" y="5833848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角丸四角形 37"/>
              <p:cNvSpPr/>
              <p:nvPr/>
            </p:nvSpPr>
            <p:spPr>
              <a:xfrm>
                <a:off x="1403648" y="4869160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角丸四角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869160"/>
                <a:ext cx="504056" cy="504056"/>
              </a:xfrm>
              <a:prstGeom prst="roundRect">
                <a:avLst/>
              </a:prstGeom>
              <a:blipFill rotWithShape="1">
                <a:blip r:embed="rId11"/>
                <a:stretch>
                  <a:fillRect l="-4762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/>
          <p:cNvCxnSpPr/>
          <p:nvPr/>
        </p:nvCxnSpPr>
        <p:spPr>
          <a:xfrm flipV="1">
            <a:off x="1662765" y="5363495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角丸四角形 39"/>
              <p:cNvSpPr/>
              <p:nvPr/>
            </p:nvSpPr>
            <p:spPr>
              <a:xfrm>
                <a:off x="1406173" y="4859439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角丸四角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73" y="4859439"/>
                <a:ext cx="504056" cy="504056"/>
              </a:xfrm>
              <a:prstGeom prst="roundRect">
                <a:avLst/>
              </a:prstGeom>
              <a:blipFill rotWithShape="1">
                <a:blip r:embed="rId29"/>
                <a:stretch>
                  <a:fillRect l="-6024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/>
          <p:cNvCxnSpPr/>
          <p:nvPr/>
        </p:nvCxnSpPr>
        <p:spPr>
          <a:xfrm flipV="1">
            <a:off x="1658201" y="5353774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4558156" y="2811705"/>
            <a:ext cx="63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裏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角丸四角形 42"/>
              <p:cNvSpPr/>
              <p:nvPr/>
            </p:nvSpPr>
            <p:spPr>
              <a:xfrm>
                <a:off x="3782437" y="5589240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50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角丸四角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37" y="5589240"/>
                <a:ext cx="504056" cy="504056"/>
              </a:xfrm>
              <a:prstGeom prst="round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矢印コネクタ 43"/>
          <p:cNvCxnSpPr/>
          <p:nvPr/>
        </p:nvCxnSpPr>
        <p:spPr>
          <a:xfrm>
            <a:off x="3494405" y="5845816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角丸四角形 44"/>
              <p:cNvSpPr/>
              <p:nvPr/>
            </p:nvSpPr>
            <p:spPr>
              <a:xfrm>
                <a:off x="3782437" y="4869160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50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角丸四角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37" y="4869160"/>
                <a:ext cx="504056" cy="504056"/>
              </a:xfrm>
              <a:prstGeom prst="round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矢印コネクタ 45"/>
          <p:cNvCxnSpPr/>
          <p:nvPr/>
        </p:nvCxnSpPr>
        <p:spPr>
          <a:xfrm flipV="1">
            <a:off x="4045326" y="5353774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角丸四角形 46"/>
              <p:cNvSpPr/>
              <p:nvPr/>
            </p:nvSpPr>
            <p:spPr>
              <a:xfrm>
                <a:off x="3793298" y="4149080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50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角丸四角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298" y="4149080"/>
                <a:ext cx="504056" cy="504056"/>
              </a:xfrm>
              <a:prstGeom prst="round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角丸四角形 47"/>
              <p:cNvSpPr/>
              <p:nvPr/>
            </p:nvSpPr>
            <p:spPr>
              <a:xfrm>
                <a:off x="1406173" y="4149080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角丸四角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73" y="4149080"/>
                <a:ext cx="504056" cy="504056"/>
              </a:xfrm>
              <a:prstGeom prst="roundRect">
                <a:avLst/>
              </a:prstGeom>
              <a:blipFill rotWithShape="1">
                <a:blip r:embed="rId33"/>
                <a:stretch>
                  <a:fillRect l="-6024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矢印コネクタ 48"/>
          <p:cNvCxnSpPr/>
          <p:nvPr/>
        </p:nvCxnSpPr>
        <p:spPr>
          <a:xfrm flipV="1">
            <a:off x="1658201" y="4653136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V="1">
            <a:off x="4041921" y="4668779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角丸四角形 50"/>
              <p:cNvSpPr/>
              <p:nvPr/>
            </p:nvSpPr>
            <p:spPr>
              <a:xfrm>
                <a:off x="1397968" y="5587472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角丸四角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968" y="5587472"/>
                <a:ext cx="504056" cy="504056"/>
              </a:xfrm>
              <a:prstGeom prst="roundRect">
                <a:avLst/>
              </a:prstGeom>
              <a:blipFill rotWithShape="1">
                <a:blip r:embed="rId34"/>
                <a:stretch>
                  <a:fillRect l="-4762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矢印コネクタ 51"/>
          <p:cNvCxnSpPr>
            <a:stCxn id="51" idx="3"/>
          </p:cNvCxnSpPr>
          <p:nvPr/>
        </p:nvCxnSpPr>
        <p:spPr>
          <a:xfrm>
            <a:off x="1902024" y="5839500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角丸四角形 52"/>
              <p:cNvSpPr/>
              <p:nvPr/>
            </p:nvSpPr>
            <p:spPr>
              <a:xfrm>
                <a:off x="2982144" y="5587472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34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角丸四角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144" y="5587472"/>
                <a:ext cx="504056" cy="504056"/>
              </a:xfrm>
              <a:prstGeom prst="roundRect">
                <a:avLst/>
              </a:prstGeom>
              <a:blipFill rotWithShape="1">
                <a:blip r:embed="rId35"/>
                <a:stretch>
                  <a:fillRect l="-1190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角丸四角形 53"/>
              <p:cNvSpPr/>
              <p:nvPr/>
            </p:nvSpPr>
            <p:spPr>
              <a:xfrm>
                <a:off x="2982144" y="4867392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34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角丸四角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144" y="4867392"/>
                <a:ext cx="504056" cy="504056"/>
              </a:xfrm>
              <a:prstGeom prst="roundRect">
                <a:avLst/>
              </a:prstGeom>
              <a:blipFill rotWithShape="1">
                <a:blip r:embed="rId36"/>
                <a:stretch>
                  <a:fillRect l="-1190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矢印コネクタ 54"/>
          <p:cNvCxnSpPr>
            <a:stCxn id="53" idx="0"/>
            <a:endCxn id="54" idx="2"/>
          </p:cNvCxnSpPr>
          <p:nvPr/>
        </p:nvCxnSpPr>
        <p:spPr>
          <a:xfrm flipV="1">
            <a:off x="3234172" y="5371448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角丸四角形 55"/>
          <p:cNvSpPr/>
          <p:nvPr/>
        </p:nvSpPr>
        <p:spPr>
          <a:xfrm>
            <a:off x="2192455" y="5587472"/>
            <a:ext cx="504056" cy="504056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23</a:t>
            </a:r>
          </a:p>
        </p:txBody>
      </p:sp>
      <p:cxnSp>
        <p:nvCxnSpPr>
          <p:cNvPr id="57" name="直線矢印コネクタ 56"/>
          <p:cNvCxnSpPr/>
          <p:nvPr/>
        </p:nvCxnSpPr>
        <p:spPr>
          <a:xfrm>
            <a:off x="2696511" y="5841801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角丸四角形 57"/>
              <p:cNvSpPr/>
              <p:nvPr/>
            </p:nvSpPr>
            <p:spPr>
              <a:xfrm>
                <a:off x="1397968" y="4867392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角丸四角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968" y="4867392"/>
                <a:ext cx="504056" cy="504056"/>
              </a:xfrm>
              <a:prstGeom prst="roundRect">
                <a:avLst/>
              </a:prstGeom>
              <a:blipFill rotWithShape="1">
                <a:blip r:embed="rId37"/>
                <a:stretch>
                  <a:fillRect l="-4762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矢印コネクタ 58"/>
          <p:cNvCxnSpPr/>
          <p:nvPr/>
        </p:nvCxnSpPr>
        <p:spPr>
          <a:xfrm flipV="1">
            <a:off x="1649996" y="5361727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角丸四角形 59"/>
              <p:cNvSpPr/>
              <p:nvPr/>
            </p:nvSpPr>
            <p:spPr>
              <a:xfrm>
                <a:off x="4543936" y="5589240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50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角丸四角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36" y="5589240"/>
                <a:ext cx="504056" cy="504056"/>
              </a:xfrm>
              <a:prstGeom prst="roundRect">
                <a:avLst/>
              </a:prstGeom>
              <a:blipFill rotWithShape="1">
                <a:blip r:embed="rId38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矢印コネクタ 60"/>
          <p:cNvCxnSpPr/>
          <p:nvPr/>
        </p:nvCxnSpPr>
        <p:spPr>
          <a:xfrm>
            <a:off x="3486200" y="5853769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角丸四角形 61"/>
              <p:cNvSpPr/>
              <p:nvPr/>
            </p:nvSpPr>
            <p:spPr>
              <a:xfrm>
                <a:off x="4543936" y="4869160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50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角丸四角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36" y="4869160"/>
                <a:ext cx="504056" cy="504056"/>
              </a:xfrm>
              <a:prstGeom prst="roundRect">
                <a:avLst/>
              </a:prstGeom>
              <a:blipFill rotWithShape="1">
                <a:blip r:embed="rId39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矢印コネクタ 62"/>
          <p:cNvCxnSpPr/>
          <p:nvPr/>
        </p:nvCxnSpPr>
        <p:spPr>
          <a:xfrm flipV="1">
            <a:off x="4806825" y="5353774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角丸四角形 63"/>
              <p:cNvSpPr/>
              <p:nvPr/>
            </p:nvSpPr>
            <p:spPr>
              <a:xfrm>
                <a:off x="4554797" y="4149080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50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角丸四角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797" y="4149080"/>
                <a:ext cx="504056" cy="504056"/>
              </a:xfrm>
              <a:prstGeom prst="roundRect">
                <a:avLst/>
              </a:prstGeom>
              <a:blipFill rotWithShape="1">
                <a:blip r:embed="rId40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角丸四角形 64"/>
              <p:cNvSpPr/>
              <p:nvPr/>
            </p:nvSpPr>
            <p:spPr>
              <a:xfrm>
                <a:off x="1397968" y="4157033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角丸四角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968" y="4157033"/>
                <a:ext cx="504056" cy="504056"/>
              </a:xfrm>
              <a:prstGeom prst="roundRect">
                <a:avLst/>
              </a:prstGeom>
              <a:blipFill rotWithShape="1">
                <a:blip r:embed="rId41"/>
                <a:stretch>
                  <a:fillRect l="-4762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矢印コネクタ 65"/>
          <p:cNvCxnSpPr/>
          <p:nvPr/>
        </p:nvCxnSpPr>
        <p:spPr>
          <a:xfrm flipV="1">
            <a:off x="1649996" y="4661089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V="1">
            <a:off x="4803420" y="4668779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角丸四角形 67"/>
              <p:cNvSpPr/>
              <p:nvPr/>
            </p:nvSpPr>
            <p:spPr>
              <a:xfrm>
                <a:off x="3774232" y="5589773"/>
                <a:ext cx="504056" cy="504056"/>
              </a:xfrm>
              <a:prstGeom prst="round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42</m:t>
                      </m:r>
                    </m:oMath>
                  </m:oMathPara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角丸四角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232" y="5589773"/>
                <a:ext cx="504056" cy="504056"/>
              </a:xfrm>
              <a:prstGeom prst="roundRect">
                <a:avLst/>
              </a:prstGeom>
              <a:blipFill rotWithShape="1">
                <a:blip r:embed="rId42"/>
                <a:stretch>
                  <a:fillRect l="-1190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矢印コネクタ 68"/>
          <p:cNvCxnSpPr/>
          <p:nvPr/>
        </p:nvCxnSpPr>
        <p:spPr>
          <a:xfrm>
            <a:off x="4266765" y="5852977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>
            <a:off x="1902024" y="5121188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stCxn id="40" idx="3"/>
            <a:endCxn id="34" idx="1"/>
          </p:cNvCxnSpPr>
          <p:nvPr/>
        </p:nvCxnSpPr>
        <p:spPr>
          <a:xfrm>
            <a:off x="1910229" y="5111467"/>
            <a:ext cx="108012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3501613" y="5121188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>
            <a:endCxn id="47" idx="1"/>
          </p:cNvCxnSpPr>
          <p:nvPr/>
        </p:nvCxnSpPr>
        <p:spPr>
          <a:xfrm>
            <a:off x="1912628" y="4401108"/>
            <a:ext cx="188067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>
            <a:endCxn id="64" idx="1"/>
          </p:cNvCxnSpPr>
          <p:nvPr/>
        </p:nvCxnSpPr>
        <p:spPr>
          <a:xfrm flipV="1">
            <a:off x="1902024" y="4401108"/>
            <a:ext cx="2652773" cy="795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1906918" y="5121188"/>
            <a:ext cx="108012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>
            <a:off x="3486200" y="5121188"/>
            <a:ext cx="108012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6300192" y="4230389"/>
                <a:ext cx="2411760" cy="224676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ja-JP" altLang="en-US" sz="2800" dirty="0" smtClean="0"/>
                  <a:t>高確率</a:t>
                </a:r>
                <a:r>
                  <a:rPr lang="ja-JP" altLang="en-US" sz="2800" dirty="0"/>
                  <a:t>で</a:t>
                </a:r>
                <a:r>
                  <a:rPr lang="ja-JP" altLang="en-US" sz="2800" dirty="0" smtClean="0"/>
                  <a:t>、こうした</a:t>
                </a:r>
                <a:r>
                  <a:rPr lang="en-US" altLang="ja-JP" sz="2800" dirty="0" smtClean="0"/>
                  <a:t>n</a:t>
                </a:r>
                <a:r>
                  <a:rPr lang="ja-JP" altLang="en-US" sz="2800" dirty="0" smtClean="0"/>
                  <a:t>元の</a:t>
                </a:r>
                <a:r>
                  <a:rPr lang="en-US" altLang="ja-JP" sz="2800" dirty="0" smtClean="0"/>
                  <a:t>Skip List</a:t>
                </a:r>
                <a:r>
                  <a:rPr lang="ja-JP" altLang="en-US" sz="2800" dirty="0" smtClean="0"/>
                  <a:t>は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𝑂</m:t>
                    </m:r>
                    <m:r>
                      <a:rPr lang="en-US" altLang="ja-JP" sz="28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))</m:t>
                        </m:r>
                      </m:e>
                    </m:func>
                  </m:oMath>
                </a14:m>
                <a:r>
                  <a:rPr lang="ja-JP" altLang="en-US" sz="2800" dirty="0" smtClean="0"/>
                  <a:t>レベルがある</a:t>
                </a:r>
                <a:endParaRPr lang="en-US" sz="28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230389"/>
                <a:ext cx="2411760" cy="2246769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2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4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4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4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4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14524E-7 L 0.12136 3.14524E-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36 1.85185E-6 L 0.2158 1.85185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45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8 1.85185E-6 L 0.28663 1.8518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4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45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2" grpId="0"/>
      <p:bldP spid="12" grpId="1"/>
      <p:bldP spid="12" grpId="2"/>
      <p:bldP spid="12" grpId="3"/>
      <p:bldP spid="12" grpId="4"/>
      <p:bldP spid="12" grpId="5"/>
      <p:bldP spid="12" grpId="6"/>
      <p:bldP spid="13" grpId="0" animBg="1"/>
      <p:bldP spid="13" grpId="1" animBg="1"/>
      <p:bldP spid="13" grpId="2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8" grpId="2" animBg="1"/>
      <p:bldP spid="40" grpId="0" animBg="1"/>
      <p:bldP spid="40" grpId="1" animBg="1"/>
      <p:bldP spid="42" grpId="1"/>
      <p:bldP spid="42" grpId="2"/>
      <p:bldP spid="42" grpId="3"/>
      <p:bldP spid="42" grpId="4"/>
      <p:bldP spid="42" grpId="5"/>
      <p:bldP spid="42" grpId="6"/>
      <p:bldP spid="42" grpId="7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1" grpId="0" animBg="1"/>
      <p:bldP spid="53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65" grpId="0" animBg="1"/>
      <p:bldP spid="68" grpId="0" animBg="1"/>
      <p:bldP spid="8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内容</a:t>
            </a:r>
            <a:endParaRPr lang="en-US" dirty="0"/>
          </a:p>
        </p:txBody>
      </p:sp>
      <p:sp>
        <p:nvSpPr>
          <p:cNvPr id="4" name="タイトル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現代のニーズ：</a:t>
            </a:r>
            <a:r>
              <a:rPr lang="en-US" altLang="ja-JP" dirty="0" err="1"/>
              <a:t>BigData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シンプルなデータ構造への入門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Randomized</a:t>
            </a:r>
            <a:r>
              <a:rPr lang="ja-JP" altLang="en-US" dirty="0"/>
              <a:t>データ構造：</a:t>
            </a:r>
            <a:r>
              <a:rPr lang="en-US" altLang="ja-JP" dirty="0"/>
              <a:t>Skip lists</a:t>
            </a:r>
            <a:r>
              <a:rPr lang="ja-JP" altLang="en-US" dirty="0"/>
              <a:t>の例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本講義で）触れて</a:t>
            </a:r>
            <a:r>
              <a:rPr lang="ja-JP" altLang="en-US" dirty="0"/>
              <a:t>ない大事な</a:t>
            </a:r>
            <a:r>
              <a:rPr lang="ja-JP" altLang="en-US" dirty="0" smtClean="0"/>
              <a:t>課題</a:t>
            </a:r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2771800" y="5013176"/>
            <a:ext cx="433822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3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触れなかったもの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endParaRPr lang="en-US" altLang="ja-JP" dirty="0" smtClean="0"/>
          </a:p>
          <a:p>
            <a:r>
              <a:rPr lang="ja-JP" altLang="en-US" dirty="0" smtClean="0"/>
              <a:t>より多い乱択アルゴリズム</a:t>
            </a:r>
            <a:endParaRPr lang="en-US" altLang="ja-JP" dirty="0" smtClean="0"/>
          </a:p>
          <a:p>
            <a:endParaRPr lang="en-US" dirty="0" smtClean="0"/>
          </a:p>
          <a:p>
            <a:r>
              <a:rPr lang="en-US" dirty="0" smtClean="0"/>
              <a:t>Multithreading</a:t>
            </a:r>
            <a:r>
              <a:rPr lang="ja-JP" altLang="en-US" dirty="0" smtClean="0"/>
              <a:t>（マルチスレッディング、並列計算）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Cache-oblivious algorithm (C. Leiserson1999~)</a:t>
            </a:r>
          </a:p>
          <a:p>
            <a:endParaRPr 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2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高速なアルゴリズム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最近の</a:t>
            </a:r>
            <a:r>
              <a:rPr lang="ja-JP" altLang="en-US" dirty="0"/>
              <a:t>流行り</a:t>
            </a:r>
            <a:r>
              <a:rPr kumimoji="1" lang="ja-JP" altLang="en-US" dirty="0" smtClean="0"/>
              <a:t>：　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BigData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これは何か？簡易なコンピュータモデルを考える。</a:t>
            </a:r>
            <a:endParaRPr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RAM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に余裕がないときに、計算が遅い</a:t>
            </a:r>
            <a:r>
              <a:rPr lang="ja-JP" alt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。。。</a:t>
            </a:r>
            <a:endParaRPr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ja-JP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BigData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をそのまま処理できない。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フローチャート : 磁気ディスク 3"/>
          <p:cNvSpPr/>
          <p:nvPr/>
        </p:nvSpPr>
        <p:spPr>
          <a:xfrm>
            <a:off x="971600" y="3435832"/>
            <a:ext cx="1296144" cy="12961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DISK</a:t>
            </a:r>
          </a:p>
          <a:p>
            <a:pPr algn="ctr"/>
            <a:r>
              <a:rPr lang="en-US" dirty="0" smtClean="0"/>
              <a:t>(</a:t>
            </a:r>
            <a:r>
              <a:rPr lang="ja-JP" altLang="en-US" dirty="0"/>
              <a:t>数百</a:t>
            </a:r>
            <a:r>
              <a:rPr lang="en-US" altLang="ja-JP" dirty="0" smtClean="0"/>
              <a:t>Gb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algn="ctr"/>
            <a:r>
              <a:rPr lang="ja-JP" altLang="en-US" dirty="0"/>
              <a:t>千</a:t>
            </a:r>
            <a:endParaRPr 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3347864" y="3759868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RAM</a:t>
            </a:r>
          </a:p>
          <a:p>
            <a:pPr algn="ctr"/>
            <a:r>
              <a:rPr lang="ja-JP" altLang="en-US" dirty="0" smtClean="0"/>
              <a:t>数</a:t>
            </a:r>
            <a:r>
              <a:rPr lang="en-US" altLang="ja-JP" dirty="0" smtClean="0"/>
              <a:t>Gb</a:t>
            </a:r>
            <a:endParaRPr 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940152" y="3687860"/>
            <a:ext cx="10081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7" name="右矢印 6"/>
          <p:cNvSpPr/>
          <p:nvPr/>
        </p:nvSpPr>
        <p:spPr>
          <a:xfrm>
            <a:off x="4572000" y="4122034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右矢印 26"/>
          <p:cNvSpPr/>
          <p:nvPr/>
        </p:nvSpPr>
        <p:spPr>
          <a:xfrm flipH="1">
            <a:off x="2271068" y="3798998"/>
            <a:ext cx="1076796" cy="28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右矢印 33"/>
          <p:cNvSpPr/>
          <p:nvPr/>
        </p:nvSpPr>
        <p:spPr>
          <a:xfrm flipH="1">
            <a:off x="4572000" y="4027519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右矢印 34"/>
          <p:cNvSpPr/>
          <p:nvPr/>
        </p:nvSpPr>
        <p:spPr>
          <a:xfrm>
            <a:off x="2271068" y="4085044"/>
            <a:ext cx="10767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右矢印 35"/>
          <p:cNvSpPr/>
          <p:nvPr/>
        </p:nvSpPr>
        <p:spPr>
          <a:xfrm>
            <a:off x="4572000" y="4122034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右矢印 36"/>
          <p:cNvSpPr/>
          <p:nvPr/>
        </p:nvSpPr>
        <p:spPr>
          <a:xfrm flipH="1">
            <a:off x="4572000" y="4027519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右矢印 37"/>
          <p:cNvSpPr/>
          <p:nvPr/>
        </p:nvSpPr>
        <p:spPr>
          <a:xfrm>
            <a:off x="4572000" y="4122033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右矢印 38"/>
          <p:cNvSpPr/>
          <p:nvPr/>
        </p:nvSpPr>
        <p:spPr>
          <a:xfrm flipH="1">
            <a:off x="4572000" y="4027518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右矢印 39"/>
          <p:cNvSpPr/>
          <p:nvPr/>
        </p:nvSpPr>
        <p:spPr>
          <a:xfrm>
            <a:off x="4572000" y="4123364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右矢印 40"/>
          <p:cNvSpPr/>
          <p:nvPr/>
        </p:nvSpPr>
        <p:spPr>
          <a:xfrm flipH="1">
            <a:off x="2271068" y="3800328"/>
            <a:ext cx="1076796" cy="28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右矢印 41"/>
          <p:cNvSpPr/>
          <p:nvPr/>
        </p:nvSpPr>
        <p:spPr>
          <a:xfrm flipH="1">
            <a:off x="4572000" y="4028849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右矢印 42"/>
          <p:cNvSpPr/>
          <p:nvPr/>
        </p:nvSpPr>
        <p:spPr>
          <a:xfrm>
            <a:off x="2271068" y="4086374"/>
            <a:ext cx="10767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右矢印 43"/>
          <p:cNvSpPr/>
          <p:nvPr/>
        </p:nvSpPr>
        <p:spPr>
          <a:xfrm>
            <a:off x="4572000" y="4123364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右矢印 44"/>
          <p:cNvSpPr/>
          <p:nvPr/>
        </p:nvSpPr>
        <p:spPr>
          <a:xfrm flipH="1">
            <a:off x="4572000" y="4028849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右矢印 45"/>
          <p:cNvSpPr/>
          <p:nvPr/>
        </p:nvSpPr>
        <p:spPr>
          <a:xfrm>
            <a:off x="4572000" y="4123363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右矢印 46"/>
          <p:cNvSpPr/>
          <p:nvPr/>
        </p:nvSpPr>
        <p:spPr>
          <a:xfrm flipH="1">
            <a:off x="4572000" y="4028848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右矢印 47"/>
          <p:cNvSpPr/>
          <p:nvPr/>
        </p:nvSpPr>
        <p:spPr>
          <a:xfrm>
            <a:off x="4568676" y="4113436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右矢印 48"/>
          <p:cNvSpPr/>
          <p:nvPr/>
        </p:nvSpPr>
        <p:spPr>
          <a:xfrm flipH="1">
            <a:off x="2267744" y="3790400"/>
            <a:ext cx="1076796" cy="28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右矢印 49"/>
          <p:cNvSpPr/>
          <p:nvPr/>
        </p:nvSpPr>
        <p:spPr>
          <a:xfrm flipH="1">
            <a:off x="4568676" y="4018921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右矢印 50"/>
          <p:cNvSpPr/>
          <p:nvPr/>
        </p:nvSpPr>
        <p:spPr>
          <a:xfrm>
            <a:off x="2267744" y="4076446"/>
            <a:ext cx="10767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右矢印 51"/>
          <p:cNvSpPr/>
          <p:nvPr/>
        </p:nvSpPr>
        <p:spPr>
          <a:xfrm>
            <a:off x="4568676" y="4113436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右矢印 52"/>
          <p:cNvSpPr/>
          <p:nvPr/>
        </p:nvSpPr>
        <p:spPr>
          <a:xfrm flipH="1">
            <a:off x="4568676" y="4018921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右矢印 53"/>
          <p:cNvSpPr/>
          <p:nvPr/>
        </p:nvSpPr>
        <p:spPr>
          <a:xfrm>
            <a:off x="4568676" y="4113435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右矢印 54"/>
          <p:cNvSpPr/>
          <p:nvPr/>
        </p:nvSpPr>
        <p:spPr>
          <a:xfrm flipH="1">
            <a:off x="4568676" y="4018920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右矢印 55"/>
          <p:cNvSpPr/>
          <p:nvPr/>
        </p:nvSpPr>
        <p:spPr>
          <a:xfrm>
            <a:off x="4568676" y="4114766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右矢印 56"/>
          <p:cNvSpPr/>
          <p:nvPr/>
        </p:nvSpPr>
        <p:spPr>
          <a:xfrm flipH="1">
            <a:off x="2267744" y="3791730"/>
            <a:ext cx="1076796" cy="28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右矢印 57"/>
          <p:cNvSpPr/>
          <p:nvPr/>
        </p:nvSpPr>
        <p:spPr>
          <a:xfrm flipH="1">
            <a:off x="4568676" y="4020251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右矢印 58"/>
          <p:cNvSpPr/>
          <p:nvPr/>
        </p:nvSpPr>
        <p:spPr>
          <a:xfrm>
            <a:off x="2267744" y="4077776"/>
            <a:ext cx="10767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右矢印 59"/>
          <p:cNvSpPr/>
          <p:nvPr/>
        </p:nvSpPr>
        <p:spPr>
          <a:xfrm>
            <a:off x="4568676" y="4114766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右矢印 60"/>
          <p:cNvSpPr/>
          <p:nvPr/>
        </p:nvSpPr>
        <p:spPr>
          <a:xfrm flipH="1">
            <a:off x="4568676" y="4020251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右矢印 61"/>
          <p:cNvSpPr/>
          <p:nvPr/>
        </p:nvSpPr>
        <p:spPr>
          <a:xfrm>
            <a:off x="4568676" y="4114765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右矢印 62"/>
          <p:cNvSpPr/>
          <p:nvPr/>
        </p:nvSpPr>
        <p:spPr>
          <a:xfrm flipH="1">
            <a:off x="4568676" y="4020250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195736" y="283059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遅い</a:t>
            </a:r>
            <a:endParaRPr lang="en-US" altLang="ja-JP" dirty="0" smtClean="0"/>
          </a:p>
          <a:p>
            <a:r>
              <a:rPr lang="ja-JP" altLang="en-US" dirty="0" smtClean="0"/>
              <a:t>帯域幅</a:t>
            </a:r>
            <a:r>
              <a:rPr lang="ja-JP" altLang="en-US" dirty="0"/>
              <a:t>：</a:t>
            </a:r>
            <a:r>
              <a:rPr lang="ja-JP" altLang="en-US" dirty="0" smtClean="0"/>
              <a:t>大量</a:t>
            </a:r>
            <a:endParaRPr 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573385" y="284783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速い</a:t>
            </a:r>
            <a:endParaRPr lang="en-US" altLang="ja-JP" dirty="0" smtClean="0"/>
          </a:p>
          <a:p>
            <a:r>
              <a:rPr lang="ja-JP" altLang="en-US" dirty="0" smtClean="0"/>
              <a:t>帯域幅：少量</a:t>
            </a:r>
            <a:endParaRPr lang="en-US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45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7" grpId="0" animBg="1"/>
      <p:bldP spid="2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/>
      <p:bldP spid="6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dirty="0"/>
              <a:t>より多い乱択</a:t>
            </a:r>
            <a:r>
              <a:rPr lang="ja-JP" altLang="en-US" dirty="0" smtClean="0"/>
              <a:t>アルゴリズム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Skip lists: </a:t>
            </a:r>
            <a:r>
              <a:rPr lang="ja-JP" altLang="en-US" dirty="0" smtClean="0"/>
              <a:t>乱択な部分：</a:t>
            </a:r>
            <a:r>
              <a:rPr lang="en-US" altLang="ja-JP" dirty="0"/>
              <a:t> </a:t>
            </a:r>
            <a:r>
              <a:rPr lang="ja-JP" altLang="en-US" dirty="0" smtClean="0"/>
              <a:t>高確率で速い </a:t>
            </a:r>
            <a:r>
              <a:rPr lang="en-US" altLang="ja-JP" dirty="0" smtClean="0"/>
              <a:t>(</a:t>
            </a:r>
            <a:r>
              <a:rPr lang="ja-JP" altLang="en-US" dirty="0" smtClean="0"/>
              <a:t>いつもそうであるわけではないが）</a:t>
            </a:r>
            <a:endParaRPr lang="en-US" altLang="ja-JP" dirty="0" smtClean="0"/>
          </a:p>
          <a:p>
            <a:endParaRPr lang="en-US" dirty="0"/>
          </a:p>
          <a:p>
            <a:r>
              <a:rPr lang="ja-JP" altLang="en-US" dirty="0"/>
              <a:t>別</a:t>
            </a:r>
            <a:r>
              <a:rPr lang="ja-JP" altLang="en-US" dirty="0" smtClean="0"/>
              <a:t>のランダム化：アルゴリズムはほとんど確実に正解</a:t>
            </a:r>
            <a:r>
              <a:rPr lang="ja-JP" altLang="en-US" dirty="0"/>
              <a:t>の</a:t>
            </a:r>
            <a:r>
              <a:rPr lang="ja-JP" altLang="en-US" dirty="0" smtClean="0"/>
              <a:t>出力を与える（間違いもありうる）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 smtClean="0"/>
          </a:p>
          <a:p>
            <a:r>
              <a:rPr lang="ja-JP" altLang="en-US" dirty="0" smtClean="0"/>
              <a:t>確率な評価を用いて、出力の値を近似する。</a:t>
            </a:r>
            <a:endParaRPr lang="en-US" dirty="0"/>
          </a:p>
          <a:p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0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目的：プログラムの一つを様々な</a:t>
            </a:r>
            <a:r>
              <a:rPr lang="en-US" altLang="ja-JP" dirty="0" smtClean="0"/>
              <a:t>CPU(thread)</a:t>
            </a:r>
            <a:r>
              <a:rPr lang="ja-JP" altLang="en-US" dirty="0" smtClean="0"/>
              <a:t>を用いて実行すること</a:t>
            </a:r>
            <a:endParaRPr lang="en-US" altLang="ja-JP" dirty="0" smtClean="0"/>
          </a:p>
          <a:p>
            <a:endParaRPr lang="en-US" dirty="0"/>
          </a:p>
          <a:p>
            <a:r>
              <a:rPr lang="ja-JP" altLang="en-US" dirty="0" smtClean="0"/>
              <a:t>問題１：必ずしも</a:t>
            </a:r>
            <a:r>
              <a:rPr lang="en-US" altLang="ja-JP" dirty="0" smtClean="0"/>
              <a:t>multithreading</a:t>
            </a:r>
            <a:r>
              <a:rPr lang="ja-JP" altLang="en-US" dirty="0" smtClean="0"/>
              <a:t>が可能</a:t>
            </a:r>
            <a:r>
              <a:rPr lang="ja-JP" altLang="en-US" dirty="0"/>
              <a:t>だとは</a:t>
            </a:r>
            <a:r>
              <a:rPr lang="ja-JP" altLang="en-US" dirty="0" smtClean="0"/>
              <a:t>限らない。解析は必要。</a:t>
            </a:r>
            <a:endParaRPr lang="en-US" altLang="ja-JP" dirty="0" smtClean="0"/>
          </a:p>
          <a:p>
            <a:r>
              <a:rPr lang="ja-JP" altLang="en-US" dirty="0" smtClean="0"/>
              <a:t>問題</a:t>
            </a:r>
            <a:r>
              <a:rPr lang="ja-JP" altLang="en-US" dirty="0"/>
              <a:t>２</a:t>
            </a:r>
            <a:r>
              <a:rPr lang="ja-JP" altLang="en-US" dirty="0" smtClean="0"/>
              <a:t>：</a:t>
            </a:r>
            <a:r>
              <a:rPr lang="en-US" altLang="ja-JP" dirty="0" smtClean="0"/>
              <a:t>CPU</a:t>
            </a:r>
            <a:r>
              <a:rPr lang="ja-JP" altLang="en-US" dirty="0" smtClean="0"/>
              <a:t>対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のコミュニケーションは大きな障害。→　</a:t>
            </a:r>
            <a:r>
              <a:rPr lang="en-US" altLang="ja-JP" dirty="0" smtClean="0"/>
              <a:t>scheduling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4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確率なアルゴリズムの例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ja-JP" dirty="0" smtClean="0"/>
                  <a:t>Bloom</a:t>
                </a: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Filter:</a:t>
                </a:r>
                <a:r>
                  <a:rPr lang="ja-JP" altLang="en-US" dirty="0" smtClean="0"/>
                  <a:t>（</a:t>
                </a:r>
                <a:r>
                  <a:rPr lang="ja-JP" altLang="en-US" dirty="0"/>
                  <a:t>巨大な）</a:t>
                </a:r>
                <a:r>
                  <a:rPr lang="ja-JP" altLang="en-US" dirty="0" smtClean="0"/>
                  <a:t>集合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S</a:t>
                </a:r>
                <a:r>
                  <a:rPr lang="ja-JP" altLang="en-US" dirty="0" smtClean="0"/>
                  <a:t>や要素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en-US" dirty="0" smtClean="0"/>
                  <a:t>に対して、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𝑥</m:t>
                    </m:r>
                    <m:r>
                      <a:rPr lang="en-US" altLang="ja-JP" b="0" i="1" smtClean="0">
                        <a:latin typeface="Cambria Math"/>
                      </a:rPr>
                      <m:t>∈</m:t>
                    </m:r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ja-JP" altLang="en-US" dirty="0" smtClean="0"/>
                  <a:t>？を出力する。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r>
                  <a:rPr lang="ja-JP" altLang="en-US" dirty="0" smtClean="0"/>
                  <a:t>（もちろん、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S</a:t>
                </a:r>
                <a:r>
                  <a:rPr lang="ja-JP" altLang="en-US" dirty="0" smtClean="0"/>
                  <a:t>を保存できない）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r>
                  <a:rPr lang="en-US" altLang="ja-JP" dirty="0" smtClean="0"/>
                  <a:t>Bloom filter </a:t>
                </a:r>
                <a:r>
                  <a:rPr lang="ja-JP" altLang="en-US" dirty="0" smtClean="0"/>
                  <a:t>は間違っているところがあるが、誤差率をコントロールできる。</a:t>
                </a:r>
                <a:endParaRPr lang="en-US" altLang="ja-JP" dirty="0" smtClean="0"/>
              </a:p>
              <a:p>
                <a:endParaRPr lang="en-US" altLang="ja-JP" dirty="0"/>
              </a:p>
              <a:p>
                <a:r>
                  <a:rPr lang="en-US" altLang="ja-JP" dirty="0" smtClean="0"/>
                  <a:t>( </a:t>
                </a:r>
                <a:r>
                  <a:rPr lang="ja-JP" altLang="en-US" dirty="0"/>
                  <a:t>巨大な）族の</a:t>
                </a:r>
                <a:r>
                  <a:rPr lang="ja-JP" altLang="en-US" dirty="0" smtClean="0"/>
                  <a:t>個数</a:t>
                </a:r>
                <a:r>
                  <a:rPr lang="en-US" altLang="ja-JP" dirty="0" smtClean="0">
                    <a:solidFill>
                      <a:srgbClr val="00B050"/>
                    </a:solidFill>
                  </a:rPr>
                  <a:t>N</a:t>
                </a:r>
                <a:r>
                  <a:rPr lang="ja-JP" altLang="en-US" dirty="0" err="1" smtClean="0"/>
                  <a:t>を</a:t>
                </a:r>
                <a:r>
                  <a:rPr lang="ja-JP" altLang="en-US" dirty="0" err="1"/>
                  <a:t>近</a:t>
                </a:r>
                <a:r>
                  <a:rPr lang="ja-JP" altLang="en-US" dirty="0"/>
                  <a:t>似すること</a:t>
                </a:r>
                <a:r>
                  <a:rPr lang="ja-JP" altLang="en-US" dirty="0" smtClean="0"/>
                  <a:t>。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r>
                  <a:rPr lang="ja-JP" altLang="en-US" dirty="0" smtClean="0"/>
                  <a:t>族の</a:t>
                </a:r>
                <a:r>
                  <a:rPr lang="en-US" altLang="ja-JP" dirty="0" smtClean="0"/>
                  <a:t>log(log(</a:t>
                </a:r>
                <a:r>
                  <a:rPr lang="en-US" altLang="ja-JP" dirty="0" smtClean="0">
                    <a:solidFill>
                      <a:srgbClr val="00B050"/>
                    </a:solidFill>
                  </a:rPr>
                  <a:t>N</a:t>
                </a:r>
                <a:r>
                  <a:rPr lang="en-US" altLang="ja-JP" dirty="0" smtClean="0"/>
                  <a:t>))</a:t>
                </a:r>
                <a:r>
                  <a:rPr lang="ja-JP" altLang="en-US" dirty="0" smtClean="0"/>
                  <a:t>個だけを</a:t>
                </a:r>
                <a:r>
                  <a:rPr lang="ja-JP" altLang="en-US" dirty="0"/>
                  <a:t>読めば、よい評価を得られる。</a:t>
                </a:r>
                <a:endParaRPr lang="en-US" altLang="ja-JP" dirty="0"/>
              </a:p>
              <a:p>
                <a:endParaRPr lang="en-US" altLang="ja-JP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5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Memory-hierarchy model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3501008"/>
            <a:ext cx="8229600" cy="536923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素朴</a:t>
            </a:r>
            <a:r>
              <a:rPr lang="ja-JP" altLang="en-US" dirty="0" smtClean="0"/>
              <a:t>なモデル　↑</a:t>
            </a:r>
            <a:r>
              <a:rPr lang="en-US" altLang="ja-JP" dirty="0" smtClean="0"/>
              <a:t>			</a:t>
            </a:r>
            <a:r>
              <a:rPr lang="ja-JP" altLang="en-US" dirty="0" smtClean="0"/>
              <a:t>より実際のモデル↓</a:t>
            </a:r>
            <a:endParaRPr lang="en-US" dirty="0"/>
          </a:p>
        </p:txBody>
      </p:sp>
      <p:sp>
        <p:nvSpPr>
          <p:cNvPr id="14" name="フローチャート : 磁気ディスク 13"/>
          <p:cNvSpPr/>
          <p:nvPr/>
        </p:nvSpPr>
        <p:spPr>
          <a:xfrm>
            <a:off x="827584" y="4127754"/>
            <a:ext cx="1296144" cy="19732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DISK</a:t>
            </a:r>
          </a:p>
          <a:p>
            <a:pPr algn="ctr"/>
            <a:r>
              <a:rPr lang="en-US" dirty="0" smtClean="0"/>
              <a:t>(</a:t>
            </a:r>
            <a:r>
              <a:rPr lang="ja-JP" altLang="en-US" dirty="0"/>
              <a:t>数百</a:t>
            </a:r>
            <a:r>
              <a:rPr lang="en-US" altLang="ja-JP" dirty="0" smtClean="0"/>
              <a:t>Gb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algn="ctr"/>
            <a:r>
              <a:rPr lang="ja-JP" altLang="en-US" dirty="0"/>
              <a:t>千</a:t>
            </a:r>
            <a:endParaRPr 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3778527" y="2324814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RAM</a:t>
            </a:r>
          </a:p>
          <a:p>
            <a:pPr algn="ctr"/>
            <a:r>
              <a:rPr lang="ja-JP" altLang="en-US" dirty="0" smtClean="0"/>
              <a:t>数</a:t>
            </a:r>
            <a:r>
              <a:rPr lang="en-US" altLang="ja-JP" dirty="0" smtClean="0"/>
              <a:t>Gb</a:t>
            </a:r>
            <a:endParaRPr 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7379291" y="4653136"/>
            <a:ext cx="8651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7" name="右矢印 16"/>
          <p:cNvSpPr/>
          <p:nvPr/>
        </p:nvSpPr>
        <p:spPr>
          <a:xfrm flipH="1">
            <a:off x="2698407" y="2356676"/>
            <a:ext cx="1076796" cy="28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右矢印 17"/>
          <p:cNvSpPr/>
          <p:nvPr/>
        </p:nvSpPr>
        <p:spPr>
          <a:xfrm>
            <a:off x="2698407" y="2642722"/>
            <a:ext cx="10767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右矢印 18"/>
          <p:cNvSpPr/>
          <p:nvPr/>
        </p:nvSpPr>
        <p:spPr>
          <a:xfrm>
            <a:off x="7025037" y="5008872"/>
            <a:ext cx="354254" cy="83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右矢印 19"/>
          <p:cNvSpPr/>
          <p:nvPr/>
        </p:nvSpPr>
        <p:spPr>
          <a:xfrm flipH="1">
            <a:off x="4999339" y="2585196"/>
            <a:ext cx="13681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26399" y="139553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遅い</a:t>
            </a:r>
            <a:endParaRPr lang="en-US" altLang="ja-JP" dirty="0" smtClean="0"/>
          </a:p>
          <a:p>
            <a:r>
              <a:rPr lang="ja-JP" altLang="en-US" dirty="0" smtClean="0"/>
              <a:t>帯域幅</a:t>
            </a:r>
            <a:r>
              <a:rPr lang="ja-JP" altLang="en-US" dirty="0"/>
              <a:t>：</a:t>
            </a:r>
            <a:r>
              <a:rPr lang="ja-JP" altLang="en-US" dirty="0" smtClean="0"/>
              <a:t>大量</a:t>
            </a:r>
            <a:endParaRPr 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04048" y="14127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速い</a:t>
            </a:r>
            <a:endParaRPr lang="en-US" altLang="ja-JP" dirty="0" smtClean="0"/>
          </a:p>
          <a:p>
            <a:r>
              <a:rPr lang="ja-JP" altLang="en-US" dirty="0" smtClean="0"/>
              <a:t>帯域幅：少量</a:t>
            </a:r>
            <a:endParaRPr 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516216" y="4786329"/>
            <a:ext cx="504056" cy="525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5541752" y="4653136"/>
            <a:ext cx="580775" cy="802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4312192" y="4511825"/>
            <a:ext cx="687147" cy="108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26" name="角丸四角形 25"/>
          <p:cNvSpPr/>
          <p:nvPr/>
        </p:nvSpPr>
        <p:spPr>
          <a:xfrm>
            <a:off x="2558897" y="4378620"/>
            <a:ext cx="1224137" cy="1426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RAM</a:t>
            </a:r>
          </a:p>
          <a:p>
            <a:pPr algn="ctr"/>
            <a:r>
              <a:rPr lang="ja-JP" altLang="en-US" dirty="0" smtClean="0"/>
              <a:t>数</a:t>
            </a:r>
            <a:r>
              <a:rPr lang="en-US" altLang="ja-JP" dirty="0" smtClean="0"/>
              <a:t>Gb</a:t>
            </a:r>
            <a:endParaRPr lang="en-US" dirty="0"/>
          </a:p>
        </p:txBody>
      </p:sp>
      <p:sp>
        <p:nvSpPr>
          <p:cNvPr id="27" name="フローチャート : 磁気ディスク 26"/>
          <p:cNvSpPr/>
          <p:nvPr/>
        </p:nvSpPr>
        <p:spPr>
          <a:xfrm>
            <a:off x="1396107" y="2126737"/>
            <a:ext cx="1296144" cy="12961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DISK</a:t>
            </a:r>
          </a:p>
          <a:p>
            <a:pPr algn="ctr"/>
            <a:r>
              <a:rPr lang="en-US" dirty="0" smtClean="0"/>
              <a:t>(</a:t>
            </a:r>
            <a:r>
              <a:rPr lang="ja-JP" altLang="en-US" dirty="0"/>
              <a:t>数百</a:t>
            </a:r>
            <a:r>
              <a:rPr lang="en-US" altLang="ja-JP" dirty="0" smtClean="0"/>
              <a:t>Gb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algn="ctr"/>
            <a:r>
              <a:rPr lang="ja-JP" altLang="en-US" dirty="0"/>
              <a:t>千</a:t>
            </a:r>
            <a:endParaRPr 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6367491" y="2252806"/>
            <a:ext cx="8651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29" name="右矢印 28"/>
          <p:cNvSpPr/>
          <p:nvPr/>
        </p:nvSpPr>
        <p:spPr>
          <a:xfrm>
            <a:off x="6160458" y="4967991"/>
            <a:ext cx="354254" cy="17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右矢印 29"/>
          <p:cNvSpPr/>
          <p:nvPr/>
        </p:nvSpPr>
        <p:spPr>
          <a:xfrm>
            <a:off x="5014592" y="4921280"/>
            <a:ext cx="527159" cy="266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右矢印 30"/>
          <p:cNvSpPr/>
          <p:nvPr/>
        </p:nvSpPr>
        <p:spPr>
          <a:xfrm>
            <a:off x="3785033" y="4869160"/>
            <a:ext cx="52715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右矢印 31"/>
          <p:cNvSpPr/>
          <p:nvPr/>
        </p:nvSpPr>
        <p:spPr>
          <a:xfrm>
            <a:off x="2099240" y="4869160"/>
            <a:ext cx="459657" cy="442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左中かっこ 32"/>
          <p:cNvSpPr/>
          <p:nvPr/>
        </p:nvSpPr>
        <p:spPr>
          <a:xfrm rot="5847815">
            <a:off x="5522801" y="2896468"/>
            <a:ext cx="306357" cy="2924632"/>
          </a:xfrm>
          <a:prstGeom prst="leftBrace">
            <a:avLst>
              <a:gd name="adj1" fmla="val 8333"/>
              <a:gd name="adj2" fmla="val 259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テキスト ボックス 33"/>
          <p:cNvSpPr txBox="1"/>
          <p:nvPr/>
        </p:nvSpPr>
        <p:spPr>
          <a:xfrm rot="667201">
            <a:off x="6322990" y="3983399"/>
            <a:ext cx="86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5832140" y="6108806"/>
            <a:ext cx="219624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6387277" y="5705586"/>
            <a:ext cx="7190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高速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2541867" y="6265504"/>
            <a:ext cx="2736304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3851045" y="5896172"/>
            <a:ext cx="11635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B050"/>
                </a:solidFill>
              </a:rPr>
              <a:t>帯域幅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1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7" grpId="0"/>
      <p:bldP spid="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5703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Cache-oblivious (C-O) </a:t>
            </a:r>
            <a:r>
              <a:rPr lang="ja-JP" altLang="en-US" dirty="0" smtClean="0"/>
              <a:t>アルゴリズム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725144"/>
                <a:ext cx="8856984" cy="165618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ja-JP" altLang="en-US" dirty="0" smtClean="0"/>
                  <a:t>仮定：</a:t>
                </a:r>
                <a:r>
                  <a:rPr lang="en-US" altLang="ja-JP" dirty="0" smtClean="0"/>
                  <a:t>Cache</a:t>
                </a:r>
                <a:r>
                  <a:rPr lang="ja-JP" altLang="en-US" dirty="0" smtClean="0"/>
                  <a:t>アクセス　→　コスト０ぐらいだと考えてもいい</a:t>
                </a:r>
                <a:endParaRPr lang="en-US" altLang="ja-JP" dirty="0" smtClean="0"/>
              </a:p>
              <a:p>
                <a:r>
                  <a:rPr lang="ja-JP" altLang="en-US" dirty="0" smtClean="0"/>
                  <a:t>主なメモリから</a:t>
                </a:r>
                <a:r>
                  <a:rPr lang="en-US" altLang="ja-JP" dirty="0" smtClean="0"/>
                  <a:t>CACHE</a:t>
                </a:r>
                <a:r>
                  <a:rPr lang="ja-JP" altLang="en-US" dirty="0" err="1" smtClean="0"/>
                  <a:t>までの</a:t>
                </a:r>
                <a:r>
                  <a:rPr lang="ja-JP" altLang="en-US" dirty="0" smtClean="0"/>
                  <a:t>メモリブロック転送を考慮する</a:t>
                </a:r>
                <a:endParaRPr lang="en-US" altLang="ja-JP" dirty="0" smtClean="0"/>
              </a:p>
              <a:p>
                <a:r>
                  <a:rPr lang="ja-JP" altLang="en-US" dirty="0" smtClean="0"/>
                  <a:t>アルゴリズム設計は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𝑀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ja-JP" altLang="en-US" dirty="0" err="1" smtClean="0"/>
                  <a:t>に依</a:t>
                </a:r>
                <a:r>
                  <a:rPr lang="ja-JP" altLang="en-US" dirty="0" smtClean="0"/>
                  <a:t>存する。</a:t>
                </a:r>
                <a:endParaRPr lang="en-US" altLang="ja-JP" dirty="0" smtClean="0"/>
              </a:p>
              <a:p>
                <a:r>
                  <a:rPr lang="en-US" altLang="ja-JP" dirty="0" smtClean="0"/>
                  <a:t>C-O: </a:t>
                </a:r>
                <a:r>
                  <a:rPr lang="ja-JP" altLang="en-US" dirty="0" smtClean="0"/>
                  <a:t>あるアルゴリズムは、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𝑀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ja-JP" altLang="en-US" dirty="0" smtClean="0"/>
                  <a:t>に関わらず、効率</a:t>
                </a:r>
                <a:r>
                  <a:rPr lang="ja-JP" altLang="en-US" dirty="0"/>
                  <a:t>を</a:t>
                </a:r>
                <a:r>
                  <a:rPr lang="ja-JP" altLang="en-US" dirty="0" smtClean="0"/>
                  <a:t>維持する</a:t>
                </a:r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725144"/>
                <a:ext cx="8856984" cy="1656184"/>
              </a:xfrm>
              <a:blipFill rotWithShape="0">
                <a:blip r:embed="rId3"/>
                <a:stretch>
                  <a:fillRect l="-964" t="-8824" b="-22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1948"/>
            <a:ext cx="5593630" cy="1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580112" y="2923067"/>
            <a:ext cx="12241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主</a:t>
            </a:r>
            <a:r>
              <a:rPr lang="ja-JP" altLang="en-US" dirty="0" smtClean="0"/>
              <a:t>なメモリ</a:t>
            </a:r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9712" y="2890801"/>
            <a:ext cx="106257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CAHCE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682588" y="3900257"/>
                <a:ext cx="14226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/>
                  <a:t>サイズ：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588" y="3900257"/>
                <a:ext cx="1422619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4292" t="-1230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580110" y="4117640"/>
                <a:ext cx="1633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/>
                  <a:t>サイズ：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latin typeface="Cambria Math"/>
                      </a:rPr>
                      <m:t>≫</m:t>
                    </m:r>
                    <m:r>
                      <a:rPr lang="en-US" altLang="ja-JP" sz="2000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0" y="4117640"/>
                <a:ext cx="1633190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3731" t="-1212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2677583" y="1660065"/>
            <a:ext cx="290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ブロック長サイズ：</a:t>
            </a:r>
            <a:r>
              <a:rPr lang="en-US" altLang="ja-JP" sz="2000" dirty="0" smtClean="0"/>
              <a:t>B</a:t>
            </a:r>
            <a:endParaRPr lang="en-US" sz="2000" dirty="0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9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データ構造は計算機科学の基盤</a:t>
            </a:r>
            <a:endParaRPr lang="en-US" altLang="ja-JP" dirty="0" smtClean="0"/>
          </a:p>
          <a:p>
            <a:r>
              <a:rPr lang="ja-JP" altLang="en-US" dirty="0"/>
              <a:t>今</a:t>
            </a:r>
            <a:r>
              <a:rPr lang="ja-JP" altLang="en-US" dirty="0" smtClean="0"/>
              <a:t>現在、かなり流行なトピックがある</a:t>
            </a:r>
            <a:endParaRPr lang="en-US" altLang="ja-JP" dirty="0" smtClean="0"/>
          </a:p>
          <a:p>
            <a:r>
              <a:rPr lang="en-US" altLang="ja-JP" dirty="0" err="1" smtClean="0"/>
              <a:t>BigData</a:t>
            </a:r>
            <a:r>
              <a:rPr lang="ja-JP" altLang="en-US" dirty="0" smtClean="0"/>
              <a:t>などで、将来も流行っている期待できる。</a:t>
            </a:r>
            <a:endParaRPr lang="en-US" altLang="ja-JP" dirty="0" smtClean="0"/>
          </a:p>
          <a:p>
            <a:r>
              <a:rPr lang="ja-JP" altLang="en-US" dirty="0"/>
              <a:t>基本的</a:t>
            </a:r>
            <a:r>
              <a:rPr lang="ja-JP" altLang="en-US" dirty="0" smtClean="0"/>
              <a:t>に、シンプルなデータ（リスト、木など）</a:t>
            </a:r>
            <a:endParaRPr lang="en-US" altLang="ja-JP" dirty="0"/>
          </a:p>
          <a:p>
            <a:r>
              <a:rPr lang="ja-JP" altLang="en-US" dirty="0" smtClean="0"/>
              <a:t>複雑</a:t>
            </a:r>
            <a:r>
              <a:rPr lang="ja-JP" altLang="en-US" dirty="0"/>
              <a:t>な</a:t>
            </a:r>
            <a:r>
              <a:rPr lang="ja-JP" altLang="en-US" dirty="0" smtClean="0"/>
              <a:t>側面</a:t>
            </a:r>
            <a:r>
              <a:rPr lang="ja-JP" altLang="en-US" dirty="0"/>
              <a:t>も</a:t>
            </a:r>
            <a:r>
              <a:rPr lang="ja-JP" altLang="en-US" dirty="0" smtClean="0"/>
              <a:t>ある：計算量　（最悪、平均）、ランダムを導入することなど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9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課題：締切　６月２１日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0931" y="4149080"/>
            <a:ext cx="8229600" cy="2077691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この</a:t>
            </a:r>
            <a:r>
              <a:rPr lang="en-US" altLang="ja-JP" dirty="0" smtClean="0"/>
              <a:t>Skip List</a:t>
            </a:r>
            <a:r>
              <a:rPr lang="ja-JP" altLang="en-US" dirty="0" smtClean="0"/>
              <a:t>で、</a:t>
            </a:r>
            <a:r>
              <a:rPr lang="en-US" altLang="ja-JP" dirty="0" smtClean="0"/>
              <a:t>50</a:t>
            </a:r>
            <a:r>
              <a:rPr lang="ja-JP" altLang="en-US" dirty="0" smtClean="0"/>
              <a:t>のノードを探索する道で訪ねたノードを書け。比較の回数を数えよ。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38</a:t>
            </a:r>
            <a:r>
              <a:rPr lang="ja-JP" altLang="en-US" dirty="0" smtClean="0"/>
              <a:t>のノードを探索するために、必要な比較の回数を数えてください。</a:t>
            </a:r>
            <a:endParaRPr lang="en-US" altLang="ja-JP" dirty="0" smtClean="0"/>
          </a:p>
          <a:p>
            <a:r>
              <a:rPr lang="ja-JP" altLang="en-US" dirty="0" smtClean="0"/>
              <a:t>ページ３７で、値</a:t>
            </a:r>
            <a:r>
              <a:rPr lang="en-US" altLang="ja-JP" dirty="0" smtClean="0"/>
              <a:t>40</a:t>
            </a:r>
            <a:r>
              <a:rPr lang="ja-JP" altLang="en-US" dirty="0" smtClean="0"/>
              <a:t>を挿入せよ。対応するコイントスは、表　表　表である。</a:t>
            </a:r>
            <a:endParaRPr lang="en-US" altLang="ja-JP" dirty="0" smtClean="0"/>
          </a:p>
          <a:p>
            <a:r>
              <a:rPr lang="ja-JP" altLang="en-US" dirty="0"/>
              <a:t>この</a:t>
            </a:r>
            <a:r>
              <a:rPr lang="ja-JP" altLang="en-US" dirty="0" smtClean="0"/>
              <a:t>講義で記述していない</a:t>
            </a:r>
            <a:r>
              <a:rPr lang="en-US" altLang="ja-JP" dirty="0" err="1" smtClean="0"/>
              <a:t>BigData</a:t>
            </a:r>
            <a:r>
              <a:rPr lang="ja-JP" altLang="en-US" dirty="0" smtClean="0"/>
              <a:t>の例を述べてなさい。</a:t>
            </a:r>
            <a:endParaRPr lang="en-US" altLang="ja-JP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0927"/>
            <a:ext cx="8024220" cy="225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0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Membership of a set of (unknown) n elements</a:t>
                </a:r>
              </a:p>
              <a:p>
                <a:r>
                  <a:rPr lang="en-US" dirty="0" smtClean="0"/>
                  <a:t>Use an array of length m</a:t>
                </a:r>
              </a:p>
              <a:p>
                <a:r>
                  <a:rPr lang="en-US" dirty="0" smtClean="0"/>
                  <a:t>Use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k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hash </a:t>
                </a:r>
                <a:r>
                  <a:rPr lang="en-US" dirty="0" smtClean="0"/>
                  <a:t>functions</a:t>
                </a:r>
              </a:p>
              <a:p>
                <a:r>
                  <a:rPr lang="en-US" dirty="0" smtClean="0"/>
                  <a:t>Probability of false 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/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Can be minimized by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No removing possible (else false negatives)</a:t>
                </a:r>
              </a:p>
              <a:p>
                <a:r>
                  <a:rPr lang="en-US" dirty="0" smtClean="0"/>
                  <a:t>DON’T NEED TO STORE THE VALUES OF THE SET</a:t>
                </a:r>
              </a:p>
              <a:p>
                <a:r>
                  <a:rPr lang="en-US" dirty="0" smtClean="0"/>
                  <a:t>ONLY THE HASH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7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Big Data</a:t>
            </a:r>
            <a:r>
              <a:rPr lang="ja-JP" altLang="en-US" dirty="0" smtClean="0"/>
              <a:t>　至る所にある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データが多数構成されて、内包される。</a:t>
            </a:r>
            <a:endParaRPr lang="en-US" altLang="ja-JP" dirty="0" smtClean="0"/>
          </a:p>
          <a:p>
            <a:r>
              <a:rPr lang="ja-JP" altLang="en-US" dirty="0" smtClean="0"/>
              <a:t>ウェブデータ </a:t>
            </a:r>
            <a:r>
              <a:rPr lang="en-US" altLang="ja-JP" dirty="0" smtClean="0"/>
              <a:t>(Google</a:t>
            </a:r>
            <a:r>
              <a:rPr lang="ja-JP" altLang="en-US" dirty="0"/>
              <a:t>検索エンジン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オンライン上の商取引（</a:t>
            </a:r>
            <a:r>
              <a:rPr lang="en-US" altLang="ja-JP" dirty="0" smtClean="0"/>
              <a:t>Amazon</a:t>
            </a:r>
            <a:r>
              <a:rPr lang="ja-JP" altLang="en-US" dirty="0" err="1" smtClean="0"/>
              <a:t>。。。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銀行・クレジットカードの取引</a:t>
            </a:r>
            <a:endParaRPr lang="en-US" altLang="ja-JP" dirty="0" smtClean="0"/>
          </a:p>
          <a:p>
            <a:r>
              <a:rPr lang="ja-JP" altLang="en-US" dirty="0" smtClean="0"/>
              <a:t>社会的ネットワーク</a:t>
            </a:r>
            <a:endParaRPr lang="en-US" altLang="ja-JP" dirty="0" smtClean="0"/>
          </a:p>
          <a:p>
            <a:r>
              <a:rPr lang="ja-JP" altLang="en-US" dirty="0" smtClean="0"/>
              <a:t>など</a:t>
            </a:r>
            <a:r>
              <a:rPr lang="ja-JP" altLang="en-US" dirty="0" err="1" smtClean="0"/>
              <a:t>。。。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5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データ量はどのくらい？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Google: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≃1000</m:t>
                    </m:r>
                  </m:oMath>
                </a14:m>
                <a:r>
                  <a:rPr lang="en-US" dirty="0" smtClean="0"/>
                  <a:t>PB </a:t>
                </a:r>
                <a:r>
                  <a:rPr lang="ja-JP" altLang="en-US" dirty="0" smtClean="0"/>
                  <a:t>ウェブデータを処理する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en-US" altLang="ja-JP" dirty="0" smtClean="0"/>
                  <a:t>(2012)</a:t>
                </a:r>
                <a:endParaRPr lang="en-US" dirty="0"/>
              </a:p>
              <a:p>
                <a:r>
                  <a:rPr lang="en-US" dirty="0" smtClean="0"/>
                  <a:t>Facebook: </a:t>
                </a:r>
                <a:r>
                  <a:rPr lang="ja-JP" altLang="en-US" dirty="0" smtClean="0"/>
                  <a:t>ユーザデータ： </a:t>
                </a:r>
                <a:r>
                  <a:rPr lang="en-US" altLang="ja-JP" dirty="0" smtClean="0"/>
                  <a:t>&gt;100PB</a:t>
                </a:r>
                <a:endParaRPr lang="en-US" dirty="0"/>
              </a:p>
              <a:p>
                <a:r>
                  <a:rPr lang="en-US" dirty="0" smtClean="0"/>
                  <a:t>Large Hadron Collider </a:t>
                </a:r>
                <a:r>
                  <a:rPr lang="ja-JP" altLang="en-US" dirty="0"/>
                  <a:t>大型ハドロン衝突型加速器 </a:t>
                </a:r>
                <a:r>
                  <a:rPr lang="en-US" altLang="ja-JP" dirty="0" smtClean="0"/>
                  <a:t>: </a:t>
                </a:r>
                <a:r>
                  <a:rPr lang="ja-JP" altLang="en-US" dirty="0" smtClean="0"/>
                  <a:t>年々１５</a:t>
                </a:r>
                <a:r>
                  <a:rPr lang="en-US" altLang="ja-JP" dirty="0" smtClean="0"/>
                  <a:t>PB</a:t>
                </a:r>
                <a:r>
                  <a:rPr lang="ja-JP" altLang="en-US" dirty="0" smtClean="0"/>
                  <a:t>のデータを生成する。</a:t>
                </a:r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605" y="6223152"/>
                <a:ext cx="6048672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TB=</a:t>
                </a:r>
                <a:r>
                  <a:rPr lang="en-US" dirty="0" err="1" smtClean="0"/>
                  <a:t>TeraBit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 smtClean="0"/>
                  <a:t>B=1000Gb        PB=</a:t>
                </a:r>
                <a:r>
                  <a:rPr lang="en-US" dirty="0" err="1" smtClean="0"/>
                  <a:t>PetaBit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 smtClean="0"/>
                  <a:t>B=1000000Gb</a:t>
                </a:r>
                <a:endParaRPr 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" y="6223152"/>
                <a:ext cx="6048672" cy="372410"/>
              </a:xfrm>
              <a:prstGeom prst="rect">
                <a:avLst/>
              </a:prstGeom>
              <a:blipFill rotWithShape="1">
                <a:blip r:embed="rId4"/>
                <a:stretch>
                  <a:fillRect l="-907" t="-6557" r="-70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bill_gates_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1888" y="4554768"/>
            <a:ext cx="2522984" cy="166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4"/>
          <p:cNvSpPr>
            <a:spLocks noChangeArrowheads="1"/>
          </p:cNvSpPr>
          <p:nvPr/>
        </p:nvSpPr>
        <p:spPr bwMode="auto">
          <a:xfrm flipH="1">
            <a:off x="3851920" y="4679764"/>
            <a:ext cx="1916831" cy="766108"/>
          </a:xfrm>
          <a:prstGeom prst="wedgeRoundRectCallout">
            <a:avLst>
              <a:gd name="adj1" fmla="val -76861"/>
              <a:gd name="adj2" fmla="val 5597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640K</a:t>
            </a: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ought to be enough for anybody.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6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hc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0"/>
            <a:ext cx="91440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 err="1" smtClean="0">
                <a:solidFill>
                  <a:schemeClr val="bg1"/>
                </a:solidFill>
              </a:rPr>
              <a:t>Maximilien</a:t>
            </a:r>
            <a:r>
              <a:rPr lang="en-US" sz="1000" b="0" dirty="0" smtClean="0">
                <a:solidFill>
                  <a:schemeClr val="bg1"/>
                </a:solidFill>
              </a:rPr>
              <a:t> Brice, © CERN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7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752528" cy="4378087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436096" y="1772816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/>
              <a:t>Higgs’boson</a:t>
            </a:r>
            <a:r>
              <a:rPr lang="ja-JP" altLang="en-US" sz="2800" dirty="0" smtClean="0"/>
              <a:t>　の存在性の証明</a:t>
            </a:r>
            <a:endParaRPr 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8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データの種類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ja-JP" altLang="en-US" dirty="0" smtClean="0"/>
              <a:t>関係データ　（表、取引など）</a:t>
            </a:r>
            <a:endParaRPr lang="en-US" altLang="ja-JP" dirty="0" smtClean="0"/>
          </a:p>
          <a:p>
            <a:r>
              <a:rPr lang="ja-JP" altLang="en-US" dirty="0" smtClean="0"/>
              <a:t>テキストデータ　（例：</a:t>
            </a:r>
            <a:r>
              <a:rPr lang="en-US" altLang="ja-JP" dirty="0" smtClean="0"/>
              <a:t>web) </a:t>
            </a:r>
          </a:p>
          <a:p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半構造データ　（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OEM, XML 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インタネット）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ja-JP" altLang="en-US" dirty="0" smtClean="0"/>
              <a:t>バイオインフォマティクス　</a:t>
            </a:r>
            <a:r>
              <a:rPr lang="en-US" altLang="ja-JP" dirty="0" smtClean="0"/>
              <a:t>(</a:t>
            </a:r>
            <a:r>
              <a:rPr lang="en-US" altLang="ja-JP" dirty="0"/>
              <a:t>DNA sequencing</a:t>
            </a:r>
            <a:r>
              <a:rPr lang="ja-JP" altLang="en-US" dirty="0"/>
              <a:t>など</a:t>
            </a:r>
            <a:r>
              <a:rPr lang="ja-JP" altLang="en-US" dirty="0" smtClean="0"/>
              <a:t>）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dirty="0" smtClean="0"/>
              <a:t>グラフデータ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社会ネットワーク、</a:t>
            </a:r>
            <a:r>
              <a:rPr lang="ja-JP" altLang="en-US" dirty="0"/>
              <a:t>インタネット、</a:t>
            </a:r>
            <a:r>
              <a:rPr lang="ja-JP" altLang="en-US" dirty="0" smtClean="0"/>
              <a:t>バイオインフォマティクス</a:t>
            </a:r>
            <a:endParaRPr lang="en-US" altLang="ja-JP" dirty="0"/>
          </a:p>
          <a:p>
            <a:r>
              <a:rPr lang="ja-JP" altLang="en-US" dirty="0" smtClean="0"/>
              <a:t>ストリームデータ：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一回しかアクセスできない</a:t>
            </a:r>
            <a:endParaRPr lang="en-US" altLang="ja-JP" dirty="0" smtClean="0"/>
          </a:p>
          <a:p>
            <a:r>
              <a:rPr lang="ja-JP" altLang="en-US" dirty="0" smtClean="0"/>
              <a:t>オンラインデータ　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データの一部分ずつだけ処理できる</a:t>
            </a:r>
            <a:endParaRPr lang="en-US" altLang="ja-JP" dirty="0"/>
          </a:p>
          <a:p>
            <a:pPr marL="1200150" lvl="3" indent="-342900"/>
            <a:endParaRPr lang="en-US" altLang="ja-JP" dirty="0"/>
          </a:p>
          <a:p>
            <a:pPr marL="342900" lvl="1" indent="-342900">
              <a:buFont typeface="Arial" pitchFamily="34" charset="0"/>
              <a:buChar char="•"/>
            </a:pPr>
            <a:endParaRPr lang="en-US" altLang="ja-JP" dirty="0" smtClean="0"/>
          </a:p>
          <a:p>
            <a:endParaRPr lang="en-US" altLang="ja-JP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409164" y="5013175"/>
                <a:ext cx="31683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400" b="0" i="1" smtClean="0">
                        <a:latin typeface="Cambria Math"/>
                        <a:ea typeface="Cambria Math"/>
                      </a:rPr>
                      <m:t>（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ja-JP" altLang="en-US" sz="2400" dirty="0" smtClean="0"/>
                  <a:t>オフラインデータ）</a:t>
                </a:r>
                <a:endParaRPr lang="en-US" altLang="ja-JP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164" y="5013175"/>
                <a:ext cx="316835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538" t="-15789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データ構造への招待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計算機科学入門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5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3742</TotalTime>
  <Words>3106</Words>
  <Application>Microsoft Office PowerPoint</Application>
  <PresentationFormat>画面に合わせる (4:3)</PresentationFormat>
  <Paragraphs>914</Paragraphs>
  <Slides>47</Slides>
  <Notes>47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48" baseType="lpstr">
      <vt:lpstr>Office テーマ</vt:lpstr>
      <vt:lpstr>データ構造への招待</vt:lpstr>
      <vt:lpstr>内容</vt:lpstr>
      <vt:lpstr>高速なアルゴリズムの必要性</vt:lpstr>
      <vt:lpstr>高速なアルゴリズム</vt:lpstr>
      <vt:lpstr>Big Data　至る所にある</vt:lpstr>
      <vt:lpstr>データ量はどのくらい？</vt:lpstr>
      <vt:lpstr>PowerPoint プレゼンテーション</vt:lpstr>
      <vt:lpstr>PowerPoint プレゼンテーション</vt:lpstr>
      <vt:lpstr>データの種類</vt:lpstr>
      <vt:lpstr>グラフデータ</vt:lpstr>
      <vt:lpstr>BigDataを扱う</vt:lpstr>
      <vt:lpstr>内容</vt:lpstr>
      <vt:lpstr>データ構造　</vt:lpstr>
      <vt:lpstr>データ構造の一例</vt:lpstr>
      <vt:lpstr>Array (アレイ)</vt:lpstr>
      <vt:lpstr>連結リスト　(linked list)</vt:lpstr>
      <vt:lpstr>Binary Search Tree (２分探索木）</vt:lpstr>
      <vt:lpstr>2分探索木　(Binary Search Tree)</vt:lpstr>
      <vt:lpstr>２分探索木で探索する</vt:lpstr>
      <vt:lpstr>平衡(２分探索）木</vt:lpstr>
      <vt:lpstr>PowerPoint プレゼンテーション</vt:lpstr>
      <vt:lpstr>PowerPoint プレゼンテーション</vt:lpstr>
      <vt:lpstr>平衡２分探索木の効率</vt:lpstr>
      <vt:lpstr>内容</vt:lpstr>
      <vt:lpstr>簡易な効率なデータ構造：Skip List</vt:lpstr>
      <vt:lpstr>両方向（連結）リスト</vt:lpstr>
      <vt:lpstr>二つの連結リスト</vt:lpstr>
      <vt:lpstr>二つの連結リストで探索する</vt:lpstr>
      <vt:lpstr>二つの連結リストの設計</vt:lpstr>
      <vt:lpstr>二つの連結リストの解析</vt:lpstr>
      <vt:lpstr>様々な連結リスト</vt:lpstr>
      <vt:lpstr>log_2⁡(n)連結リスト</vt:lpstr>
      <vt:lpstr>log_2⁡〖(n)〗枚の連結リストで探索</vt:lpstr>
      <vt:lpstr>Skip lists</vt:lpstr>
      <vt:lpstr>Skip list:乱択部分、Insert(挿入）</vt:lpstr>
      <vt:lpstr>Insert(x) (挿入）</vt:lpstr>
      <vt:lpstr>Skip List 構造の例</vt:lpstr>
      <vt:lpstr>内容</vt:lpstr>
      <vt:lpstr>触れなかったもの</vt:lpstr>
      <vt:lpstr>より多い乱択アルゴリズム</vt:lpstr>
      <vt:lpstr>Multithreading</vt:lpstr>
      <vt:lpstr>確率なアルゴリズムの例</vt:lpstr>
      <vt:lpstr>Memory-hierarchy model</vt:lpstr>
      <vt:lpstr>Cache-oblivious (C-O) アルゴリズム</vt:lpstr>
      <vt:lpstr>まとめ</vt:lpstr>
      <vt:lpstr>課題：締切　６月２１日</vt:lpstr>
      <vt:lpstr>Bloom Filter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Data概念 これに対処のアルゴリズム</dc:title>
  <dc:creator>Xavier</dc:creator>
  <cp:lastModifiedBy>Xavier</cp:lastModifiedBy>
  <cp:revision>194</cp:revision>
  <cp:lastPrinted>2013-06-14T06:50:38Z</cp:lastPrinted>
  <dcterms:created xsi:type="dcterms:W3CDTF">2013-06-10T00:27:04Z</dcterms:created>
  <dcterms:modified xsi:type="dcterms:W3CDTF">2013-06-14T11:34:05Z</dcterms:modified>
</cp:coreProperties>
</file>